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93069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0811" y="1615919"/>
            <a:ext cx="1911673" cy="1911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28543" y="2548794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88" y="45899"/>
                </a:moveTo>
                <a:lnTo>
                  <a:pt x="0" y="45899"/>
                </a:lnTo>
                <a:lnTo>
                  <a:pt x="0" y="0"/>
                </a:lnTo>
                <a:lnTo>
                  <a:pt x="5709888" y="0"/>
                </a:lnTo>
                <a:lnTo>
                  <a:pt x="5709888" y="45899"/>
                </a:lnTo>
                <a:close/>
              </a:path>
            </a:pathLst>
          </a:custGeom>
          <a:solidFill>
            <a:srgbClr val="A12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40416" y="1255897"/>
            <a:ext cx="5463166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78824" y="3344538"/>
            <a:ext cx="798635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1A1A1A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63265"/>
            <a:ext cx="9143981" cy="58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11699" y="4694790"/>
            <a:ext cx="1471899" cy="330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767367" y="870620"/>
            <a:ext cx="4848225" cy="965200"/>
          </a:xfrm>
          <a:custGeom>
            <a:avLst/>
            <a:gdLst/>
            <a:ahLst/>
            <a:cxnLst/>
            <a:rect l="l" t="t" r="r" b="b"/>
            <a:pathLst>
              <a:path w="4848225" h="965200">
                <a:moveTo>
                  <a:pt x="4847965" y="160797"/>
                </a:moveTo>
                <a:lnTo>
                  <a:pt x="4847965" y="803935"/>
                </a:lnTo>
                <a:lnTo>
                  <a:pt x="4844845" y="835449"/>
                </a:lnTo>
                <a:lnTo>
                  <a:pt x="4835721" y="865466"/>
                </a:lnTo>
                <a:lnTo>
                  <a:pt x="4800865" y="917630"/>
                </a:lnTo>
                <a:lnTo>
                  <a:pt x="4748702" y="952484"/>
                </a:lnTo>
                <a:lnTo>
                  <a:pt x="4687165" y="964723"/>
                </a:lnTo>
                <a:lnTo>
                  <a:pt x="0" y="964723"/>
                </a:lnTo>
                <a:lnTo>
                  <a:pt x="0" y="7"/>
                </a:lnTo>
                <a:lnTo>
                  <a:pt x="4687165" y="7"/>
                </a:lnTo>
                <a:lnTo>
                  <a:pt x="4729909" y="5751"/>
                </a:lnTo>
                <a:lnTo>
                  <a:pt x="4768320" y="21959"/>
                </a:lnTo>
                <a:lnTo>
                  <a:pt x="4800865" y="47101"/>
                </a:lnTo>
                <a:lnTo>
                  <a:pt x="4826009" y="79643"/>
                </a:lnTo>
                <a:lnTo>
                  <a:pt x="4842220" y="118052"/>
                </a:lnTo>
                <a:lnTo>
                  <a:pt x="4847965" y="160797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19220" y="806623"/>
            <a:ext cx="3686810" cy="1045844"/>
          </a:xfrm>
          <a:custGeom>
            <a:avLst/>
            <a:gdLst/>
            <a:ahLst/>
            <a:cxnLst/>
            <a:rect l="l" t="t" r="r" b="b"/>
            <a:pathLst>
              <a:path w="3686810" h="1045844">
                <a:moveTo>
                  <a:pt x="3512046" y="1045710"/>
                </a:moveTo>
                <a:lnTo>
                  <a:pt x="174288" y="1045710"/>
                </a:lnTo>
                <a:lnTo>
                  <a:pt x="127955" y="1039484"/>
                </a:lnTo>
                <a:lnTo>
                  <a:pt x="86321" y="1021915"/>
                </a:lnTo>
                <a:lnTo>
                  <a:pt x="51047" y="994663"/>
                </a:lnTo>
                <a:lnTo>
                  <a:pt x="23795" y="959389"/>
                </a:lnTo>
                <a:lnTo>
                  <a:pt x="6225" y="917756"/>
                </a:lnTo>
                <a:lnTo>
                  <a:pt x="0" y="871423"/>
                </a:lnTo>
                <a:lnTo>
                  <a:pt x="0" y="174289"/>
                </a:lnTo>
                <a:lnTo>
                  <a:pt x="6225" y="127956"/>
                </a:lnTo>
                <a:lnTo>
                  <a:pt x="23795" y="86322"/>
                </a:lnTo>
                <a:lnTo>
                  <a:pt x="51047" y="51048"/>
                </a:lnTo>
                <a:lnTo>
                  <a:pt x="86321" y="23795"/>
                </a:lnTo>
                <a:lnTo>
                  <a:pt x="127955" y="6225"/>
                </a:lnTo>
                <a:lnTo>
                  <a:pt x="174288" y="0"/>
                </a:lnTo>
                <a:lnTo>
                  <a:pt x="3512046" y="0"/>
                </a:lnTo>
                <a:lnTo>
                  <a:pt x="3578743" y="13266"/>
                </a:lnTo>
                <a:lnTo>
                  <a:pt x="3635296" y="51047"/>
                </a:lnTo>
                <a:lnTo>
                  <a:pt x="3673074" y="107591"/>
                </a:lnTo>
                <a:lnTo>
                  <a:pt x="3686346" y="174289"/>
                </a:lnTo>
                <a:lnTo>
                  <a:pt x="3686346" y="871423"/>
                </a:lnTo>
                <a:lnTo>
                  <a:pt x="3680119" y="917756"/>
                </a:lnTo>
                <a:lnTo>
                  <a:pt x="3662546" y="959389"/>
                </a:lnTo>
                <a:lnTo>
                  <a:pt x="3635290" y="994663"/>
                </a:lnTo>
                <a:lnTo>
                  <a:pt x="3600013" y="1021915"/>
                </a:lnTo>
                <a:lnTo>
                  <a:pt x="3558378" y="1039484"/>
                </a:lnTo>
                <a:lnTo>
                  <a:pt x="3512046" y="1045710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19220" y="806623"/>
            <a:ext cx="3686810" cy="1045844"/>
          </a:xfrm>
          <a:custGeom>
            <a:avLst/>
            <a:gdLst/>
            <a:ahLst/>
            <a:cxnLst/>
            <a:rect l="l" t="t" r="r" b="b"/>
            <a:pathLst>
              <a:path w="3686810" h="1045844">
                <a:moveTo>
                  <a:pt x="0" y="174289"/>
                </a:moveTo>
                <a:lnTo>
                  <a:pt x="6225" y="127956"/>
                </a:lnTo>
                <a:lnTo>
                  <a:pt x="23795" y="86322"/>
                </a:lnTo>
                <a:lnTo>
                  <a:pt x="51047" y="51048"/>
                </a:lnTo>
                <a:lnTo>
                  <a:pt x="86321" y="23795"/>
                </a:lnTo>
                <a:lnTo>
                  <a:pt x="127955" y="6225"/>
                </a:lnTo>
                <a:lnTo>
                  <a:pt x="174288" y="0"/>
                </a:lnTo>
                <a:lnTo>
                  <a:pt x="3512046" y="0"/>
                </a:lnTo>
                <a:lnTo>
                  <a:pt x="3578743" y="13266"/>
                </a:lnTo>
                <a:lnTo>
                  <a:pt x="3635296" y="51047"/>
                </a:lnTo>
                <a:lnTo>
                  <a:pt x="3673074" y="107591"/>
                </a:lnTo>
                <a:lnTo>
                  <a:pt x="3686346" y="174289"/>
                </a:lnTo>
                <a:lnTo>
                  <a:pt x="3686346" y="871423"/>
                </a:lnTo>
                <a:lnTo>
                  <a:pt x="3680119" y="917756"/>
                </a:lnTo>
                <a:lnTo>
                  <a:pt x="3662546" y="959389"/>
                </a:lnTo>
                <a:lnTo>
                  <a:pt x="3635290" y="994663"/>
                </a:lnTo>
                <a:lnTo>
                  <a:pt x="3600013" y="1021915"/>
                </a:lnTo>
                <a:lnTo>
                  <a:pt x="3558378" y="1039484"/>
                </a:lnTo>
                <a:lnTo>
                  <a:pt x="3512046" y="1045710"/>
                </a:lnTo>
                <a:lnTo>
                  <a:pt x="174288" y="1045710"/>
                </a:lnTo>
                <a:lnTo>
                  <a:pt x="127955" y="1039484"/>
                </a:lnTo>
                <a:lnTo>
                  <a:pt x="86321" y="1021915"/>
                </a:lnTo>
                <a:lnTo>
                  <a:pt x="51047" y="994663"/>
                </a:lnTo>
                <a:lnTo>
                  <a:pt x="23795" y="959389"/>
                </a:lnTo>
                <a:lnTo>
                  <a:pt x="6225" y="917756"/>
                </a:lnTo>
                <a:lnTo>
                  <a:pt x="0" y="871423"/>
                </a:lnTo>
                <a:lnTo>
                  <a:pt x="0" y="174289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1801" y="859903"/>
            <a:ext cx="3401695" cy="937894"/>
          </a:xfrm>
          <a:custGeom>
            <a:avLst/>
            <a:gdLst/>
            <a:ahLst/>
            <a:cxnLst/>
            <a:rect l="l" t="t" r="r" b="b"/>
            <a:pathLst>
              <a:path w="3401695" h="937894">
                <a:moveTo>
                  <a:pt x="3401140" y="937490"/>
                </a:moveTo>
                <a:lnTo>
                  <a:pt x="0" y="937490"/>
                </a:lnTo>
                <a:lnTo>
                  <a:pt x="0" y="0"/>
                </a:lnTo>
                <a:lnTo>
                  <a:pt x="3401140" y="0"/>
                </a:lnTo>
                <a:lnTo>
                  <a:pt x="3401140" y="937490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63265"/>
            <a:ext cx="9143981" cy="580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11699" y="4694790"/>
            <a:ext cx="1471899" cy="330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44" y="151663"/>
            <a:ext cx="422529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179" y="1603461"/>
            <a:ext cx="8635640" cy="2359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1A1A1A"/>
                </a:solidFill>
                <a:latin typeface="Lato"/>
                <a:cs typeface="La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ai/" TargetMode="External"/><Relationship Id="rId3" Type="http://schemas.openxmlformats.org/officeDocument/2006/relationships/hyperlink" Target="https://creativecommons.org/licenses/by-sa/2.0/legalcode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jp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Relationship Id="rId4" Type="http://schemas.openxmlformats.org/officeDocument/2006/relationships/image" Target="../media/image103.png"/><Relationship Id="rId5" Type="http://schemas.openxmlformats.org/officeDocument/2006/relationships/image" Target="../media/image105.jpg"/><Relationship Id="rId6" Type="http://schemas.openxmlformats.org/officeDocument/2006/relationships/image" Target="../media/image10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27.png"/><Relationship Id="rId11" Type="http://schemas.openxmlformats.org/officeDocument/2006/relationships/image" Target="../media/image1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3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3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39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43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3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945" y="235901"/>
            <a:ext cx="424751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>
                <a:latin typeface="Arial"/>
                <a:cs typeface="Arial"/>
              </a:rPr>
              <a:t>Copyright</a:t>
            </a:r>
            <a:r>
              <a:rPr dirty="0" sz="4500" spc="-95">
                <a:latin typeface="Arial"/>
                <a:cs typeface="Arial"/>
              </a:rPr>
              <a:t> </a:t>
            </a:r>
            <a:r>
              <a:rPr dirty="0" sz="4500" spc="-5">
                <a:latin typeface="Arial"/>
                <a:cs typeface="Arial"/>
              </a:rPr>
              <a:t>Notice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542" y="1144978"/>
            <a:ext cx="7283450" cy="1915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are distributed under the Creative Commons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License.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DeepLearning.AI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400">
                <a:latin typeface="Arial"/>
                <a:cs typeface="Arial"/>
              </a:rPr>
              <a:t>makes </a:t>
            </a:r>
            <a:r>
              <a:rPr dirty="0" sz="1400" spc="-5">
                <a:latin typeface="Arial"/>
                <a:cs typeface="Arial"/>
              </a:rPr>
              <a:t>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available for educational purposes. </a:t>
            </a:r>
            <a:r>
              <a:rPr dirty="0" sz="1400" spc="-45">
                <a:latin typeface="Arial"/>
                <a:cs typeface="Arial"/>
              </a:rPr>
              <a:t>You </a:t>
            </a:r>
            <a:r>
              <a:rPr dirty="0" sz="1400">
                <a:latin typeface="Arial"/>
                <a:cs typeface="Arial"/>
              </a:rPr>
              <a:t>may </a:t>
            </a:r>
            <a:r>
              <a:rPr dirty="0" sz="1400" spc="-5">
                <a:latin typeface="Arial"/>
                <a:cs typeface="Arial"/>
              </a:rPr>
              <a:t>not use or  distribute 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commercial </a:t>
            </a:r>
            <a:r>
              <a:rPr dirty="0" sz="1400" spc="-5">
                <a:latin typeface="Arial"/>
                <a:cs typeface="Arial"/>
              </a:rPr>
              <a:t>purposes. </a:t>
            </a:r>
            <a:r>
              <a:rPr dirty="0" sz="1400" spc="-45">
                <a:latin typeface="Arial"/>
                <a:cs typeface="Arial"/>
              </a:rPr>
              <a:t>You </a:t>
            </a:r>
            <a:r>
              <a:rPr dirty="0" sz="1400">
                <a:latin typeface="Arial"/>
                <a:cs typeface="Arial"/>
              </a:rPr>
              <a:t>may make copies </a:t>
            </a:r>
            <a:r>
              <a:rPr dirty="0" sz="1400" spc="-5">
                <a:latin typeface="Arial"/>
                <a:cs typeface="Arial"/>
              </a:rPr>
              <a:t>of these </a:t>
            </a:r>
            <a:r>
              <a:rPr dirty="0" sz="1400">
                <a:latin typeface="Arial"/>
                <a:cs typeface="Arial"/>
              </a:rPr>
              <a:t>slides </a:t>
            </a:r>
            <a:r>
              <a:rPr dirty="0" sz="1400" spc="-5">
                <a:latin typeface="Arial"/>
                <a:cs typeface="Arial"/>
              </a:rPr>
              <a:t>and  use or distribute them for educational purposes as long as </a:t>
            </a:r>
            <a:r>
              <a:rPr dirty="0" sz="1400">
                <a:latin typeface="Arial"/>
                <a:cs typeface="Arial"/>
              </a:rPr>
              <a:t>you cite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DeepLearning.AI</a:t>
            </a:r>
            <a:r>
              <a:rPr dirty="0" sz="1400" spc="-5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400" spc="-5">
                <a:latin typeface="Arial"/>
                <a:cs typeface="Arial"/>
              </a:rPr>
              <a:t>as the  </a:t>
            </a:r>
            <a:r>
              <a:rPr dirty="0" sz="1400">
                <a:latin typeface="Arial"/>
                <a:cs typeface="Arial"/>
              </a:rPr>
              <a:t>source </a:t>
            </a:r>
            <a:r>
              <a:rPr dirty="0" sz="1400" spc="-5">
                <a:latin typeface="Arial"/>
                <a:cs typeface="Arial"/>
              </a:rPr>
              <a:t>of the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slides.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Arial"/>
              <a:cs typeface="Arial"/>
            </a:endParaRPr>
          </a:p>
          <a:p>
            <a:pPr marL="12700" marR="2747645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For the </a:t>
            </a:r>
            <a:r>
              <a:rPr dirty="0" sz="1400">
                <a:latin typeface="Arial"/>
                <a:cs typeface="Arial"/>
              </a:rPr>
              <a:t>rest </a:t>
            </a:r>
            <a:r>
              <a:rPr dirty="0" sz="1400" spc="-5">
                <a:latin typeface="Arial"/>
                <a:cs typeface="Arial"/>
              </a:rPr>
              <a:t>of the details of the license, </a:t>
            </a:r>
            <a:r>
              <a:rPr dirty="0" sz="1400">
                <a:latin typeface="Arial"/>
                <a:cs typeface="Arial"/>
              </a:rPr>
              <a:t>see 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https://creativecommons.org/licenses/by-sa/2.0/legalcode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648" y="1041245"/>
            <a:ext cx="757872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Simplify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task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deploying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machine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learning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at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scale.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handle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scaling,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performance,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some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lifecycle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management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etc.,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74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50"/>
              <a:t> </a:t>
            </a:r>
            <a:r>
              <a:rPr dirty="0" sz="2800" spc="15"/>
              <a:t>Servers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293737" y="2878172"/>
            <a:ext cx="1013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REST </a:t>
            </a:r>
            <a:r>
              <a:rPr dirty="0" sz="1400" spc="-114">
                <a:latin typeface="Lato"/>
                <a:cs typeface="Lato"/>
              </a:rPr>
              <a:t>/</a:t>
            </a:r>
            <a:r>
              <a:rPr dirty="0" sz="1400" spc="-24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gRPC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618" y="2561094"/>
            <a:ext cx="1993264" cy="852169"/>
          </a:xfrm>
          <a:prstGeom prst="rect">
            <a:avLst/>
          </a:prstGeom>
          <a:solidFill>
            <a:srgbClr val="A3C1F4"/>
          </a:solidFill>
          <a:ln w="28574">
            <a:solidFill>
              <a:srgbClr val="1154C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Server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0686" y="2584984"/>
            <a:ext cx="1348497" cy="72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183052" y="2776406"/>
            <a:ext cx="1060450" cy="123189"/>
            <a:chOff x="5183052" y="2776406"/>
            <a:chExt cx="1060450" cy="123189"/>
          </a:xfrm>
        </p:grpSpPr>
        <p:sp>
          <p:nvSpPr>
            <p:cNvPr id="8" name="object 8"/>
            <p:cNvSpPr/>
            <p:nvPr/>
          </p:nvSpPr>
          <p:spPr>
            <a:xfrm>
              <a:off x="5327014" y="2837894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83052" y="2776406"/>
              <a:ext cx="158424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141277" y="3128431"/>
            <a:ext cx="1060450" cy="123189"/>
            <a:chOff x="5141277" y="3128431"/>
            <a:chExt cx="1060450" cy="123189"/>
          </a:xfrm>
        </p:grpSpPr>
        <p:sp>
          <p:nvSpPr>
            <p:cNvPr id="11" name="object 11"/>
            <p:cNvSpPr/>
            <p:nvPr/>
          </p:nvSpPr>
          <p:spPr>
            <a:xfrm>
              <a:off x="5155564" y="3186893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43075" y="3128431"/>
              <a:ext cx="15839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250584" y="2281775"/>
            <a:ext cx="8845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413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What’s </a:t>
            </a:r>
            <a:r>
              <a:rPr dirty="0" sz="1400" spc="5">
                <a:latin typeface="Lato"/>
                <a:cs typeface="Lato"/>
              </a:rPr>
              <a:t>in  </a:t>
            </a:r>
            <a:r>
              <a:rPr dirty="0" sz="1400" spc="10">
                <a:latin typeface="Lato"/>
                <a:cs typeface="Lato"/>
              </a:rPr>
              <a:t>this</a:t>
            </a:r>
            <a:r>
              <a:rPr dirty="0" sz="1400" spc="-180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image?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7370" y="3413905"/>
            <a:ext cx="730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latin typeface="Lato"/>
                <a:cs typeface="Lato"/>
              </a:rPr>
              <a:t>Dog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0.99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183" y="2579669"/>
            <a:ext cx="1439545" cy="815340"/>
          </a:xfrm>
          <a:prstGeom prst="rect">
            <a:avLst/>
          </a:prstGeom>
          <a:solidFill>
            <a:srgbClr val="F9CA9C"/>
          </a:solidFill>
          <a:ln w="28574">
            <a:solidFill>
              <a:srgbClr val="FF99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5082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File</a:t>
            </a:r>
            <a:endParaRPr sz="16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45217" y="2777631"/>
            <a:ext cx="158252" cy="122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55881" y="3127206"/>
            <a:ext cx="158274" cy="122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763010" y="2201583"/>
            <a:ext cx="2279015" cy="1497330"/>
            <a:chOff x="763010" y="2201583"/>
            <a:chExt cx="2279015" cy="1497330"/>
          </a:xfrm>
        </p:grpSpPr>
        <p:sp>
          <p:nvSpPr>
            <p:cNvPr id="19" name="object 19"/>
            <p:cNvSpPr/>
            <p:nvPr/>
          </p:nvSpPr>
          <p:spPr>
            <a:xfrm>
              <a:off x="2317732" y="2839119"/>
              <a:ext cx="723900" cy="349885"/>
            </a:xfrm>
            <a:custGeom>
              <a:avLst/>
              <a:gdLst/>
              <a:ahLst/>
              <a:cxnLst/>
              <a:rect l="l" t="t" r="r" b="b"/>
              <a:pathLst>
                <a:path w="723900" h="349885">
                  <a:moveTo>
                    <a:pt x="723886" y="0"/>
                  </a:moveTo>
                  <a:lnTo>
                    <a:pt x="171449" y="0"/>
                  </a:lnTo>
                </a:path>
                <a:path w="723900" h="349885">
                  <a:moveTo>
                    <a:pt x="552436" y="349574"/>
                  </a:moveTo>
                  <a:lnTo>
                    <a:pt x="0" y="349574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77298" y="2215870"/>
              <a:ext cx="1675130" cy="1468755"/>
            </a:xfrm>
            <a:custGeom>
              <a:avLst/>
              <a:gdLst/>
              <a:ahLst/>
              <a:cxnLst/>
              <a:rect l="l" t="t" r="r" b="b"/>
              <a:pathLst>
                <a:path w="1675130" h="1468754">
                  <a:moveTo>
                    <a:pt x="0" y="0"/>
                  </a:moveTo>
                  <a:lnTo>
                    <a:pt x="1674596" y="0"/>
                  </a:lnTo>
                  <a:lnTo>
                    <a:pt x="1674596" y="1468197"/>
                  </a:lnTo>
                  <a:lnTo>
                    <a:pt x="0" y="1468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87936" y="1169185"/>
            <a:ext cx="699135" cy="316230"/>
            <a:chOff x="387936" y="1169185"/>
            <a:chExt cx="699135" cy="316230"/>
          </a:xfrm>
        </p:grpSpPr>
        <p:sp>
          <p:nvSpPr>
            <p:cNvPr id="7" name="object 7"/>
            <p:cNvSpPr/>
            <p:nvPr/>
          </p:nvSpPr>
          <p:spPr>
            <a:xfrm>
              <a:off x="392699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5" y="291346"/>
                  </a:lnTo>
                  <a:lnTo>
                    <a:pt x="658218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2699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5" y="291346"/>
                  </a:lnTo>
                  <a:lnTo>
                    <a:pt x="658218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3212" y="1202508"/>
            <a:ext cx="140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474" y="1328450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15">
                <a:latin typeface="Lato"/>
                <a:cs typeface="Lato"/>
              </a:rPr>
              <a:t>1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4857" y="1169185"/>
            <a:ext cx="699135" cy="316230"/>
            <a:chOff x="1174857" y="1169185"/>
            <a:chExt cx="699135" cy="316230"/>
          </a:xfrm>
        </p:grpSpPr>
        <p:sp>
          <p:nvSpPr>
            <p:cNvPr id="12" name="object 12"/>
            <p:cNvSpPr/>
            <p:nvPr/>
          </p:nvSpPr>
          <p:spPr>
            <a:xfrm>
              <a:off x="1179620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6" y="291346"/>
                  </a:lnTo>
                  <a:lnTo>
                    <a:pt x="658220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79620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19"/>
                  </a:lnTo>
                  <a:lnTo>
                    <a:pt x="674446" y="291346"/>
                  </a:lnTo>
                  <a:lnTo>
                    <a:pt x="658220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420137" y="1202508"/>
            <a:ext cx="140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4398" y="1328450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15">
                <a:latin typeface="Lato"/>
                <a:cs typeface="Lato"/>
              </a:rPr>
              <a:t>2</a:t>
            </a:r>
            <a:endParaRPr sz="9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4723" y="1051908"/>
            <a:ext cx="1873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Lato"/>
                <a:cs typeface="Lato"/>
              </a:rPr>
              <a:t>...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61778" y="1169185"/>
            <a:ext cx="699135" cy="316230"/>
            <a:chOff x="1961778" y="1169185"/>
            <a:chExt cx="699135" cy="316230"/>
          </a:xfrm>
        </p:grpSpPr>
        <p:sp>
          <p:nvSpPr>
            <p:cNvPr id="18" name="object 18"/>
            <p:cNvSpPr/>
            <p:nvPr/>
          </p:nvSpPr>
          <p:spPr>
            <a:xfrm>
              <a:off x="1966541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53" y="306299"/>
                  </a:move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52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19"/>
                  </a:lnTo>
                  <a:lnTo>
                    <a:pt x="674453" y="291346"/>
                  </a:lnTo>
                  <a:lnTo>
                    <a:pt x="658227" y="302287"/>
                  </a:lnTo>
                  <a:lnTo>
                    <a:pt x="638353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6541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1" y="31179"/>
                  </a:lnTo>
                  <a:lnTo>
                    <a:pt x="14952" y="14952"/>
                  </a:lnTo>
                  <a:lnTo>
                    <a:pt x="31179" y="4011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52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19"/>
                  </a:lnTo>
                  <a:lnTo>
                    <a:pt x="674453" y="291346"/>
                  </a:lnTo>
                  <a:lnTo>
                    <a:pt x="658227" y="302287"/>
                  </a:lnTo>
                  <a:lnTo>
                    <a:pt x="638353" y="306299"/>
                  </a:lnTo>
                  <a:lnTo>
                    <a:pt x="51049" y="306299"/>
                  </a:lnTo>
                  <a:lnTo>
                    <a:pt x="31179" y="302287"/>
                  </a:lnTo>
                  <a:lnTo>
                    <a:pt x="14952" y="291346"/>
                  </a:lnTo>
                  <a:lnTo>
                    <a:pt x="4011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07053" y="1202508"/>
            <a:ext cx="140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1314" y="1328450"/>
            <a:ext cx="94615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15">
                <a:latin typeface="Lato"/>
                <a:cs typeface="Lato"/>
              </a:rPr>
              <a:t>3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35630" y="1169185"/>
            <a:ext cx="699135" cy="316230"/>
            <a:chOff x="3535630" y="1169185"/>
            <a:chExt cx="699135" cy="316230"/>
          </a:xfrm>
        </p:grpSpPr>
        <p:sp>
          <p:nvSpPr>
            <p:cNvPr id="23" name="object 23"/>
            <p:cNvSpPr/>
            <p:nvPr/>
          </p:nvSpPr>
          <p:spPr>
            <a:xfrm>
              <a:off x="3540392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638348" y="306299"/>
                  </a:moveTo>
                  <a:lnTo>
                    <a:pt x="51049" y="306299"/>
                  </a:lnTo>
                  <a:lnTo>
                    <a:pt x="31176" y="302287"/>
                  </a:lnTo>
                  <a:lnTo>
                    <a:pt x="14949" y="291346"/>
                  </a:lnTo>
                  <a:lnTo>
                    <a:pt x="4010" y="275119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0" y="31179"/>
                  </a:lnTo>
                  <a:lnTo>
                    <a:pt x="14949" y="14952"/>
                  </a:lnTo>
                  <a:lnTo>
                    <a:pt x="31176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19"/>
                  </a:lnTo>
                  <a:lnTo>
                    <a:pt x="674439" y="291346"/>
                  </a:lnTo>
                  <a:lnTo>
                    <a:pt x="658211" y="302287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40392" y="1173947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5">
                  <a:moveTo>
                    <a:pt x="0" y="51049"/>
                  </a:moveTo>
                  <a:lnTo>
                    <a:pt x="4010" y="31179"/>
                  </a:lnTo>
                  <a:lnTo>
                    <a:pt x="14949" y="14952"/>
                  </a:lnTo>
                  <a:lnTo>
                    <a:pt x="31176" y="4011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52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19"/>
                  </a:lnTo>
                  <a:lnTo>
                    <a:pt x="674439" y="291346"/>
                  </a:lnTo>
                  <a:lnTo>
                    <a:pt x="658211" y="302287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6" y="302287"/>
                  </a:lnTo>
                  <a:lnTo>
                    <a:pt x="14949" y="291346"/>
                  </a:lnTo>
                  <a:lnTo>
                    <a:pt x="4010" y="275119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770469" y="1202508"/>
            <a:ext cx="140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X</a:t>
            </a:r>
            <a:endParaRPr sz="14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84730" y="1328450"/>
            <a:ext cx="115570" cy="167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" spc="15">
                <a:latin typeface="Lato"/>
                <a:cs typeface="Lato"/>
              </a:rPr>
              <a:t>N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7936" y="1465959"/>
            <a:ext cx="3511550" cy="2000250"/>
            <a:chOff x="387936" y="1465959"/>
            <a:chExt cx="3511550" cy="2000250"/>
          </a:xfrm>
        </p:grpSpPr>
        <p:sp>
          <p:nvSpPr>
            <p:cNvPr id="28" name="object 28"/>
            <p:cNvSpPr/>
            <p:nvPr/>
          </p:nvSpPr>
          <p:spPr>
            <a:xfrm>
              <a:off x="1854046" y="1896381"/>
              <a:ext cx="914398" cy="914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11240" y="1480247"/>
              <a:ext cx="0" cy="412750"/>
            </a:xfrm>
            <a:custGeom>
              <a:avLst/>
              <a:gdLst/>
              <a:ahLst/>
              <a:cxnLst/>
              <a:rect l="l" t="t" r="r" b="b"/>
              <a:pathLst>
                <a:path w="0" h="412750">
                  <a:moveTo>
                    <a:pt x="0" y="0"/>
                  </a:moveTo>
                  <a:lnTo>
                    <a:pt x="0" y="4126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49755" y="1878608"/>
              <a:ext cx="122969" cy="1582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7398" y="1480247"/>
              <a:ext cx="3147695" cy="416559"/>
            </a:xfrm>
            <a:custGeom>
              <a:avLst/>
              <a:gdLst/>
              <a:ahLst/>
              <a:cxnLst/>
              <a:rect l="l" t="t" r="r" b="b"/>
              <a:pathLst>
                <a:path w="3147695" h="416560">
                  <a:moveTo>
                    <a:pt x="0" y="0"/>
                  </a:moveTo>
                  <a:lnTo>
                    <a:pt x="30965" y="47922"/>
                  </a:lnTo>
                  <a:lnTo>
                    <a:pt x="82643" y="75768"/>
                  </a:lnTo>
                  <a:lnTo>
                    <a:pt x="155369" y="100832"/>
                  </a:lnTo>
                  <a:lnTo>
                    <a:pt x="198613" y="112454"/>
                  </a:lnTo>
                  <a:lnTo>
                    <a:pt x="245905" y="123541"/>
                  </a:lnTo>
                  <a:lnTo>
                    <a:pt x="296840" y="134146"/>
                  </a:lnTo>
                  <a:lnTo>
                    <a:pt x="351014" y="144323"/>
                  </a:lnTo>
                  <a:lnTo>
                    <a:pt x="408021" y="154125"/>
                  </a:lnTo>
                  <a:lnTo>
                    <a:pt x="467457" y="163606"/>
                  </a:lnTo>
                  <a:lnTo>
                    <a:pt x="528916" y="172820"/>
                  </a:lnTo>
                  <a:lnTo>
                    <a:pt x="591995" y="181819"/>
                  </a:lnTo>
                  <a:lnTo>
                    <a:pt x="656288" y="190657"/>
                  </a:lnTo>
                  <a:lnTo>
                    <a:pt x="721391" y="199389"/>
                  </a:lnTo>
                  <a:lnTo>
                    <a:pt x="786898" y="208067"/>
                  </a:lnTo>
                  <a:lnTo>
                    <a:pt x="852405" y="216744"/>
                  </a:lnTo>
                  <a:lnTo>
                    <a:pt x="917508" y="225475"/>
                  </a:lnTo>
                  <a:lnTo>
                    <a:pt x="981801" y="234313"/>
                  </a:lnTo>
                  <a:lnTo>
                    <a:pt x="1044880" y="243311"/>
                  </a:lnTo>
                  <a:lnTo>
                    <a:pt x="1106339" y="252523"/>
                  </a:lnTo>
                  <a:lnTo>
                    <a:pt x="1165775" y="262002"/>
                  </a:lnTo>
                  <a:lnTo>
                    <a:pt x="1222782" y="271803"/>
                  </a:lnTo>
                  <a:lnTo>
                    <a:pt x="1276955" y="281978"/>
                  </a:lnTo>
                  <a:lnTo>
                    <a:pt x="1327891" y="292581"/>
                  </a:lnTo>
                  <a:lnTo>
                    <a:pt x="1375183" y="303665"/>
                  </a:lnTo>
                  <a:lnTo>
                    <a:pt x="1418427" y="315285"/>
                  </a:lnTo>
                  <a:lnTo>
                    <a:pt x="1457219" y="327493"/>
                  </a:lnTo>
                  <a:lnTo>
                    <a:pt x="1519825" y="353889"/>
                  </a:lnTo>
                  <a:lnTo>
                    <a:pt x="1559764" y="383281"/>
                  </a:lnTo>
                  <a:lnTo>
                    <a:pt x="1570221" y="399235"/>
                  </a:lnTo>
                  <a:lnTo>
                    <a:pt x="1573796" y="416099"/>
                  </a:lnTo>
                </a:path>
                <a:path w="3147695" h="416560">
                  <a:moveTo>
                    <a:pt x="786920" y="0"/>
                  </a:moveTo>
                  <a:lnTo>
                    <a:pt x="808954" y="56594"/>
                  </a:lnTo>
                  <a:lnTo>
                    <a:pt x="868758" y="103201"/>
                  </a:lnTo>
                  <a:lnTo>
                    <a:pt x="909873" y="123541"/>
                  </a:lnTo>
                  <a:lnTo>
                    <a:pt x="956890" y="142319"/>
                  </a:lnTo>
                  <a:lnTo>
                    <a:pt x="1008629" y="159849"/>
                  </a:lnTo>
                  <a:lnTo>
                    <a:pt x="1063909" y="176442"/>
                  </a:lnTo>
                  <a:lnTo>
                    <a:pt x="1121549" y="192411"/>
                  </a:lnTo>
                  <a:lnTo>
                    <a:pt x="1180370" y="208067"/>
                  </a:lnTo>
                  <a:lnTo>
                    <a:pt x="1239190" y="223722"/>
                  </a:lnTo>
                  <a:lnTo>
                    <a:pt x="1296831" y="239689"/>
                  </a:lnTo>
                  <a:lnTo>
                    <a:pt x="1352110" y="256280"/>
                  </a:lnTo>
                  <a:lnTo>
                    <a:pt x="1403849" y="273806"/>
                  </a:lnTo>
                  <a:lnTo>
                    <a:pt x="1450866" y="292581"/>
                  </a:lnTo>
                  <a:lnTo>
                    <a:pt x="1491981" y="312915"/>
                  </a:lnTo>
                  <a:lnTo>
                    <a:pt x="1526015" y="335122"/>
                  </a:lnTo>
                  <a:lnTo>
                    <a:pt x="1568114" y="386402"/>
                  </a:lnTo>
                  <a:lnTo>
                    <a:pt x="1573819" y="416099"/>
                  </a:lnTo>
                </a:path>
                <a:path w="3147695" h="416560">
                  <a:moveTo>
                    <a:pt x="3147693" y="0"/>
                  </a:moveTo>
                  <a:lnTo>
                    <a:pt x="3116727" y="47922"/>
                  </a:lnTo>
                  <a:lnTo>
                    <a:pt x="3065050" y="75768"/>
                  </a:lnTo>
                  <a:lnTo>
                    <a:pt x="2992324" y="100832"/>
                  </a:lnTo>
                  <a:lnTo>
                    <a:pt x="2949080" y="112454"/>
                  </a:lnTo>
                  <a:lnTo>
                    <a:pt x="2901787" y="123541"/>
                  </a:lnTo>
                  <a:lnTo>
                    <a:pt x="2850852" y="134146"/>
                  </a:lnTo>
                  <a:lnTo>
                    <a:pt x="2796679" y="144323"/>
                  </a:lnTo>
                  <a:lnTo>
                    <a:pt x="2739672" y="154125"/>
                  </a:lnTo>
                  <a:lnTo>
                    <a:pt x="2680236" y="163606"/>
                  </a:lnTo>
                  <a:lnTo>
                    <a:pt x="2618777" y="172820"/>
                  </a:lnTo>
                  <a:lnTo>
                    <a:pt x="2555698" y="181819"/>
                  </a:lnTo>
                  <a:lnTo>
                    <a:pt x="2491405" y="190657"/>
                  </a:lnTo>
                  <a:lnTo>
                    <a:pt x="2426302" y="199389"/>
                  </a:lnTo>
                  <a:lnTo>
                    <a:pt x="2360795" y="208067"/>
                  </a:lnTo>
                  <a:lnTo>
                    <a:pt x="2295287" y="216744"/>
                  </a:lnTo>
                  <a:lnTo>
                    <a:pt x="2230184" y="225475"/>
                  </a:lnTo>
                  <a:lnTo>
                    <a:pt x="2165891" y="234313"/>
                  </a:lnTo>
                  <a:lnTo>
                    <a:pt x="2102812" y="243311"/>
                  </a:lnTo>
                  <a:lnTo>
                    <a:pt x="2041352" y="252523"/>
                  </a:lnTo>
                  <a:lnTo>
                    <a:pt x="1981915" y="262002"/>
                  </a:lnTo>
                  <a:lnTo>
                    <a:pt x="1924907" y="271803"/>
                  </a:lnTo>
                  <a:lnTo>
                    <a:pt x="1870733" y="281978"/>
                  </a:lnTo>
                  <a:lnTo>
                    <a:pt x="1819797" y="292581"/>
                  </a:lnTo>
                  <a:lnTo>
                    <a:pt x="1772504" y="303665"/>
                  </a:lnTo>
                  <a:lnTo>
                    <a:pt x="1729259" y="315285"/>
                  </a:lnTo>
                  <a:lnTo>
                    <a:pt x="1690466" y="327493"/>
                  </a:lnTo>
                  <a:lnTo>
                    <a:pt x="1627859" y="353889"/>
                  </a:lnTo>
                  <a:lnTo>
                    <a:pt x="1587919" y="383281"/>
                  </a:lnTo>
                  <a:lnTo>
                    <a:pt x="1577462" y="399235"/>
                  </a:lnTo>
                  <a:lnTo>
                    <a:pt x="1573886" y="4160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92699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5" y="291349"/>
                  </a:lnTo>
                  <a:lnTo>
                    <a:pt x="658218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92699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5" y="291349"/>
                  </a:lnTo>
                  <a:lnTo>
                    <a:pt x="658218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19452" y="3183704"/>
            <a:ext cx="236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y</a:t>
            </a:r>
            <a:r>
              <a:rPr dirty="0" baseline="-30864" sz="1350">
                <a:latin typeface="Lato"/>
                <a:cs typeface="Lato"/>
              </a:rPr>
              <a:t>1</a:t>
            </a:r>
            <a:endParaRPr baseline="-30864" sz="135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74857" y="3150381"/>
            <a:ext cx="699135" cy="316230"/>
            <a:chOff x="1174857" y="3150381"/>
            <a:chExt cx="699135" cy="316230"/>
          </a:xfrm>
        </p:grpSpPr>
        <p:sp>
          <p:nvSpPr>
            <p:cNvPr id="36" name="object 36"/>
            <p:cNvSpPr/>
            <p:nvPr/>
          </p:nvSpPr>
          <p:spPr>
            <a:xfrm>
              <a:off x="1179620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6" y="291349"/>
                  </a:lnTo>
                  <a:lnTo>
                    <a:pt x="658220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79620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6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6" y="275122"/>
                  </a:lnTo>
                  <a:lnTo>
                    <a:pt x="674446" y="291349"/>
                  </a:lnTo>
                  <a:lnTo>
                    <a:pt x="658220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406376" y="3183704"/>
            <a:ext cx="236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y</a:t>
            </a:r>
            <a:r>
              <a:rPr dirty="0" baseline="-30864" sz="1350">
                <a:latin typeface="Lato"/>
                <a:cs typeface="Lato"/>
              </a:rPr>
              <a:t>2</a:t>
            </a:r>
            <a:endParaRPr baseline="-30864" sz="135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04723" y="3033104"/>
            <a:ext cx="1873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Lato"/>
                <a:cs typeface="Lato"/>
              </a:rPr>
              <a:t>...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61778" y="3150381"/>
            <a:ext cx="699135" cy="316230"/>
            <a:chOff x="1961778" y="3150381"/>
            <a:chExt cx="699135" cy="316230"/>
          </a:xfrm>
        </p:grpSpPr>
        <p:sp>
          <p:nvSpPr>
            <p:cNvPr id="41" name="object 41"/>
            <p:cNvSpPr/>
            <p:nvPr/>
          </p:nvSpPr>
          <p:spPr>
            <a:xfrm>
              <a:off x="1966541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53" y="306299"/>
                  </a:move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49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22"/>
                  </a:lnTo>
                  <a:lnTo>
                    <a:pt x="674453" y="291349"/>
                  </a:lnTo>
                  <a:lnTo>
                    <a:pt x="658227" y="302288"/>
                  </a:lnTo>
                  <a:lnTo>
                    <a:pt x="638353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966541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1" y="31176"/>
                  </a:lnTo>
                  <a:lnTo>
                    <a:pt x="14952" y="14949"/>
                  </a:lnTo>
                  <a:lnTo>
                    <a:pt x="31179" y="4010"/>
                  </a:lnTo>
                  <a:lnTo>
                    <a:pt x="51049" y="0"/>
                  </a:lnTo>
                  <a:lnTo>
                    <a:pt x="638353" y="0"/>
                  </a:lnTo>
                  <a:lnTo>
                    <a:pt x="674453" y="14949"/>
                  </a:lnTo>
                  <a:lnTo>
                    <a:pt x="689403" y="51049"/>
                  </a:lnTo>
                  <a:lnTo>
                    <a:pt x="689403" y="255249"/>
                  </a:lnTo>
                  <a:lnTo>
                    <a:pt x="685392" y="275122"/>
                  </a:lnTo>
                  <a:lnTo>
                    <a:pt x="674453" y="291349"/>
                  </a:lnTo>
                  <a:lnTo>
                    <a:pt x="658227" y="302288"/>
                  </a:lnTo>
                  <a:lnTo>
                    <a:pt x="638353" y="306299"/>
                  </a:lnTo>
                  <a:lnTo>
                    <a:pt x="51049" y="306299"/>
                  </a:lnTo>
                  <a:lnTo>
                    <a:pt x="31179" y="302288"/>
                  </a:lnTo>
                  <a:lnTo>
                    <a:pt x="14952" y="291349"/>
                  </a:lnTo>
                  <a:lnTo>
                    <a:pt x="4011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193292" y="3183704"/>
            <a:ext cx="236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y</a:t>
            </a:r>
            <a:r>
              <a:rPr dirty="0" baseline="-30864" sz="1350">
                <a:latin typeface="Lato"/>
                <a:cs typeface="Lato"/>
              </a:rPr>
              <a:t>3</a:t>
            </a:r>
            <a:endParaRPr baseline="-30864" sz="135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35630" y="3150381"/>
            <a:ext cx="699135" cy="316230"/>
            <a:chOff x="3535630" y="3150381"/>
            <a:chExt cx="699135" cy="316230"/>
          </a:xfrm>
        </p:grpSpPr>
        <p:sp>
          <p:nvSpPr>
            <p:cNvPr id="45" name="object 45"/>
            <p:cNvSpPr/>
            <p:nvPr/>
          </p:nvSpPr>
          <p:spPr>
            <a:xfrm>
              <a:off x="3540392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638348" y="306299"/>
                  </a:moveTo>
                  <a:lnTo>
                    <a:pt x="51049" y="306299"/>
                  </a:lnTo>
                  <a:lnTo>
                    <a:pt x="31176" y="302288"/>
                  </a:lnTo>
                  <a:lnTo>
                    <a:pt x="14949" y="291349"/>
                  </a:lnTo>
                  <a:lnTo>
                    <a:pt x="4010" y="275122"/>
                  </a:lnTo>
                  <a:lnTo>
                    <a:pt x="0" y="255249"/>
                  </a:lnTo>
                  <a:lnTo>
                    <a:pt x="0" y="51049"/>
                  </a:lnTo>
                  <a:lnTo>
                    <a:pt x="4010" y="31176"/>
                  </a:lnTo>
                  <a:lnTo>
                    <a:pt x="14949" y="14949"/>
                  </a:lnTo>
                  <a:lnTo>
                    <a:pt x="31176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22"/>
                  </a:lnTo>
                  <a:lnTo>
                    <a:pt x="674439" y="291349"/>
                  </a:lnTo>
                  <a:lnTo>
                    <a:pt x="658211" y="302288"/>
                  </a:lnTo>
                  <a:lnTo>
                    <a:pt x="638348" y="306299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540392" y="3155143"/>
              <a:ext cx="689610" cy="306705"/>
            </a:xfrm>
            <a:custGeom>
              <a:avLst/>
              <a:gdLst/>
              <a:ahLst/>
              <a:cxnLst/>
              <a:rect l="l" t="t" r="r" b="b"/>
              <a:pathLst>
                <a:path w="689610" h="306704">
                  <a:moveTo>
                    <a:pt x="0" y="51049"/>
                  </a:moveTo>
                  <a:lnTo>
                    <a:pt x="4010" y="31176"/>
                  </a:lnTo>
                  <a:lnTo>
                    <a:pt x="14949" y="14949"/>
                  </a:lnTo>
                  <a:lnTo>
                    <a:pt x="31176" y="4010"/>
                  </a:lnTo>
                  <a:lnTo>
                    <a:pt x="51049" y="0"/>
                  </a:lnTo>
                  <a:lnTo>
                    <a:pt x="638348" y="0"/>
                  </a:lnTo>
                  <a:lnTo>
                    <a:pt x="674448" y="14949"/>
                  </a:lnTo>
                  <a:lnTo>
                    <a:pt x="689398" y="51049"/>
                  </a:lnTo>
                  <a:lnTo>
                    <a:pt x="689398" y="255249"/>
                  </a:lnTo>
                  <a:lnTo>
                    <a:pt x="685384" y="275122"/>
                  </a:lnTo>
                  <a:lnTo>
                    <a:pt x="674439" y="291349"/>
                  </a:lnTo>
                  <a:lnTo>
                    <a:pt x="658211" y="302288"/>
                  </a:lnTo>
                  <a:lnTo>
                    <a:pt x="638348" y="306299"/>
                  </a:lnTo>
                  <a:lnTo>
                    <a:pt x="51049" y="306299"/>
                  </a:lnTo>
                  <a:lnTo>
                    <a:pt x="31176" y="302288"/>
                  </a:lnTo>
                  <a:lnTo>
                    <a:pt x="14949" y="291349"/>
                  </a:lnTo>
                  <a:lnTo>
                    <a:pt x="4010" y="275122"/>
                  </a:lnTo>
                  <a:lnTo>
                    <a:pt x="0" y="255249"/>
                  </a:lnTo>
                  <a:lnTo>
                    <a:pt x="0" y="5104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756708" y="3183704"/>
            <a:ext cx="257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y</a:t>
            </a:r>
            <a:r>
              <a:rPr dirty="0" baseline="-30864" sz="1350">
                <a:latin typeface="Lato"/>
                <a:cs typeface="Lato"/>
              </a:rPr>
              <a:t>N</a:t>
            </a:r>
            <a:endParaRPr baseline="-30864" sz="1350">
              <a:latin typeface="Lato"/>
              <a:cs typeface="La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23111" y="1990345"/>
            <a:ext cx="3507104" cy="2533015"/>
            <a:chOff x="723111" y="1990345"/>
            <a:chExt cx="3507104" cy="2533015"/>
          </a:xfrm>
        </p:grpSpPr>
        <p:sp>
          <p:nvSpPr>
            <p:cNvPr id="49" name="object 49"/>
            <p:cNvSpPr/>
            <p:nvPr/>
          </p:nvSpPr>
          <p:spPr>
            <a:xfrm>
              <a:off x="1664854" y="2645044"/>
              <a:ext cx="2220595" cy="412115"/>
            </a:xfrm>
            <a:custGeom>
              <a:avLst/>
              <a:gdLst/>
              <a:ahLst/>
              <a:cxnLst/>
              <a:rect l="l" t="t" r="r" b="b"/>
              <a:pathLst>
                <a:path w="2220595" h="412114">
                  <a:moveTo>
                    <a:pt x="2220238" y="0"/>
                  </a:moveTo>
                  <a:lnTo>
                    <a:pt x="2197572" y="41694"/>
                  </a:lnTo>
                  <a:lnTo>
                    <a:pt x="2158957" y="66952"/>
                  </a:lnTo>
                  <a:lnTo>
                    <a:pt x="2103418" y="90381"/>
                  </a:lnTo>
                  <a:lnTo>
                    <a:pt x="2032568" y="112156"/>
                  </a:lnTo>
                  <a:lnTo>
                    <a:pt x="1991904" y="122478"/>
                  </a:lnTo>
                  <a:lnTo>
                    <a:pt x="1948018" y="132451"/>
                  </a:lnTo>
                  <a:lnTo>
                    <a:pt x="1901108" y="142098"/>
                  </a:lnTo>
                  <a:lnTo>
                    <a:pt x="1851379" y="151440"/>
                  </a:lnTo>
                  <a:lnTo>
                    <a:pt x="1799030" y="160499"/>
                  </a:lnTo>
                  <a:lnTo>
                    <a:pt x="1744264" y="169296"/>
                  </a:lnTo>
                  <a:lnTo>
                    <a:pt x="1687281" y="177855"/>
                  </a:lnTo>
                  <a:lnTo>
                    <a:pt x="1628284" y="186195"/>
                  </a:lnTo>
                  <a:lnTo>
                    <a:pt x="1567474" y="194340"/>
                  </a:lnTo>
                  <a:lnTo>
                    <a:pt x="1505051" y="202310"/>
                  </a:lnTo>
                  <a:lnTo>
                    <a:pt x="1441219" y="210127"/>
                  </a:lnTo>
                  <a:lnTo>
                    <a:pt x="1376177" y="217814"/>
                  </a:lnTo>
                  <a:lnTo>
                    <a:pt x="1310129" y="225392"/>
                  </a:lnTo>
                  <a:lnTo>
                    <a:pt x="1243274" y="232883"/>
                  </a:lnTo>
                  <a:lnTo>
                    <a:pt x="1175815" y="240308"/>
                  </a:lnTo>
                  <a:lnTo>
                    <a:pt x="1107953" y="247689"/>
                  </a:lnTo>
                  <a:lnTo>
                    <a:pt x="1039890" y="255049"/>
                  </a:lnTo>
                  <a:lnTo>
                    <a:pt x="984577" y="261027"/>
                  </a:lnTo>
                  <a:lnTo>
                    <a:pt x="929372" y="267018"/>
                  </a:lnTo>
                  <a:lnTo>
                    <a:pt x="874384" y="273031"/>
                  </a:lnTo>
                  <a:lnTo>
                    <a:pt x="819720" y="279079"/>
                  </a:lnTo>
                  <a:lnTo>
                    <a:pt x="765489" y="285174"/>
                  </a:lnTo>
                  <a:lnTo>
                    <a:pt x="711798" y="291328"/>
                  </a:lnTo>
                  <a:lnTo>
                    <a:pt x="658756" y="297551"/>
                  </a:lnTo>
                  <a:lnTo>
                    <a:pt x="606470" y="303855"/>
                  </a:lnTo>
                  <a:lnTo>
                    <a:pt x="555049" y="310253"/>
                  </a:lnTo>
                  <a:lnTo>
                    <a:pt x="504601" y="316755"/>
                  </a:lnTo>
                  <a:lnTo>
                    <a:pt x="455233" y="323374"/>
                  </a:lnTo>
                  <a:lnTo>
                    <a:pt x="407055" y="330121"/>
                  </a:lnTo>
                  <a:lnTo>
                    <a:pt x="360173" y="337008"/>
                  </a:lnTo>
                  <a:lnTo>
                    <a:pt x="314696" y="344047"/>
                  </a:lnTo>
                  <a:lnTo>
                    <a:pt x="270732" y="351248"/>
                  </a:lnTo>
                  <a:lnTo>
                    <a:pt x="228389" y="358624"/>
                  </a:lnTo>
                  <a:lnTo>
                    <a:pt x="187774" y="366186"/>
                  </a:lnTo>
                  <a:lnTo>
                    <a:pt x="148997" y="373952"/>
                  </a:lnTo>
                  <a:lnTo>
                    <a:pt x="77387" y="390124"/>
                  </a:lnTo>
                  <a:lnTo>
                    <a:pt x="29306" y="402850"/>
                  </a:lnTo>
                  <a:lnTo>
                    <a:pt x="132" y="411649"/>
                  </a:lnTo>
                  <a:lnTo>
                    <a:pt x="0" y="4116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44321" y="3003781"/>
              <a:ext cx="161882" cy="141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84630" y="2645044"/>
              <a:ext cx="3001010" cy="422275"/>
            </a:xfrm>
            <a:custGeom>
              <a:avLst/>
              <a:gdLst/>
              <a:ahLst/>
              <a:cxnLst/>
              <a:rect l="l" t="t" r="r" b="b"/>
              <a:pathLst>
                <a:path w="3001010" h="422275">
                  <a:moveTo>
                    <a:pt x="3000461" y="0"/>
                  </a:moveTo>
                  <a:lnTo>
                    <a:pt x="2969068" y="42465"/>
                  </a:lnTo>
                  <a:lnTo>
                    <a:pt x="2931269" y="61907"/>
                  </a:lnTo>
                  <a:lnTo>
                    <a:pt x="2880016" y="80259"/>
                  </a:lnTo>
                  <a:lnTo>
                    <a:pt x="2816269" y="97599"/>
                  </a:lnTo>
                  <a:lnTo>
                    <a:pt x="2740991" y="114004"/>
                  </a:lnTo>
                  <a:lnTo>
                    <a:pt x="2699327" y="121880"/>
                  </a:lnTo>
                  <a:lnTo>
                    <a:pt x="2655141" y="129553"/>
                  </a:lnTo>
                  <a:lnTo>
                    <a:pt x="2608552" y="137030"/>
                  </a:lnTo>
                  <a:lnTo>
                    <a:pt x="2559681" y="144323"/>
                  </a:lnTo>
                  <a:lnTo>
                    <a:pt x="2508648" y="151440"/>
                  </a:lnTo>
                  <a:lnTo>
                    <a:pt x="2455572" y="158392"/>
                  </a:lnTo>
                  <a:lnTo>
                    <a:pt x="2400575" y="165188"/>
                  </a:lnTo>
                  <a:lnTo>
                    <a:pt x="2343775" y="171837"/>
                  </a:lnTo>
                  <a:lnTo>
                    <a:pt x="2285294" y="178351"/>
                  </a:lnTo>
                  <a:lnTo>
                    <a:pt x="2225251" y="184738"/>
                  </a:lnTo>
                  <a:lnTo>
                    <a:pt x="2163767" y="191008"/>
                  </a:lnTo>
                  <a:lnTo>
                    <a:pt x="2100961" y="197171"/>
                  </a:lnTo>
                  <a:lnTo>
                    <a:pt x="2036954" y="203237"/>
                  </a:lnTo>
                  <a:lnTo>
                    <a:pt x="1971866" y="209215"/>
                  </a:lnTo>
                  <a:lnTo>
                    <a:pt x="1905816" y="215115"/>
                  </a:lnTo>
                  <a:lnTo>
                    <a:pt x="1838926" y="220947"/>
                  </a:lnTo>
                  <a:lnTo>
                    <a:pt x="1771315" y="226720"/>
                  </a:lnTo>
                  <a:lnTo>
                    <a:pt x="1703103" y="232444"/>
                  </a:lnTo>
                  <a:lnTo>
                    <a:pt x="1634411" y="238130"/>
                  </a:lnTo>
                  <a:lnTo>
                    <a:pt x="1565358" y="243786"/>
                  </a:lnTo>
                  <a:lnTo>
                    <a:pt x="1496065" y="249422"/>
                  </a:lnTo>
                  <a:lnTo>
                    <a:pt x="1426652" y="255049"/>
                  </a:lnTo>
                  <a:lnTo>
                    <a:pt x="1370455" y="259603"/>
                  </a:lnTo>
                  <a:lnTo>
                    <a:pt x="1314323" y="264163"/>
                  </a:lnTo>
                  <a:lnTo>
                    <a:pt x="1258317" y="268733"/>
                  </a:lnTo>
                  <a:lnTo>
                    <a:pt x="1202503" y="273318"/>
                  </a:lnTo>
                  <a:lnTo>
                    <a:pt x="1146944" y="277924"/>
                  </a:lnTo>
                  <a:lnTo>
                    <a:pt x="1091704" y="282556"/>
                  </a:lnTo>
                  <a:lnTo>
                    <a:pt x="1036845" y="287218"/>
                  </a:lnTo>
                  <a:lnTo>
                    <a:pt x="982433" y="291917"/>
                  </a:lnTo>
                  <a:lnTo>
                    <a:pt x="928531" y="296657"/>
                  </a:lnTo>
                  <a:lnTo>
                    <a:pt x="875202" y="301443"/>
                  </a:lnTo>
                  <a:lnTo>
                    <a:pt x="822511" y="306281"/>
                  </a:lnTo>
                  <a:lnTo>
                    <a:pt x="770521" y="311175"/>
                  </a:lnTo>
                  <a:lnTo>
                    <a:pt x="719295" y="316131"/>
                  </a:lnTo>
                  <a:lnTo>
                    <a:pt x="668898" y="321154"/>
                  </a:lnTo>
                  <a:lnTo>
                    <a:pt x="619393" y="326250"/>
                  </a:lnTo>
                  <a:lnTo>
                    <a:pt x="570843" y="331422"/>
                  </a:lnTo>
                  <a:lnTo>
                    <a:pt x="523314" y="336677"/>
                  </a:lnTo>
                  <a:lnTo>
                    <a:pt x="476868" y="342020"/>
                  </a:lnTo>
                  <a:lnTo>
                    <a:pt x="431568" y="347455"/>
                  </a:lnTo>
                  <a:lnTo>
                    <a:pt x="387480" y="352988"/>
                  </a:lnTo>
                  <a:lnTo>
                    <a:pt x="344666" y="358624"/>
                  </a:lnTo>
                  <a:lnTo>
                    <a:pt x="290514" y="366186"/>
                  </a:lnTo>
                  <a:lnTo>
                    <a:pt x="238812" y="373952"/>
                  </a:lnTo>
                  <a:lnTo>
                    <a:pt x="189703" y="381929"/>
                  </a:lnTo>
                  <a:lnTo>
                    <a:pt x="143332" y="390124"/>
                  </a:lnTo>
                  <a:lnTo>
                    <a:pt x="99841" y="398542"/>
                  </a:lnTo>
                  <a:lnTo>
                    <a:pt x="59377" y="407224"/>
                  </a:lnTo>
                  <a:lnTo>
                    <a:pt x="22084" y="416149"/>
                  </a:lnTo>
                  <a:lnTo>
                    <a:pt x="4669" y="420724"/>
                  </a:lnTo>
                  <a:lnTo>
                    <a:pt x="0" y="4219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59050" y="3012256"/>
              <a:ext cx="164092" cy="1356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439810" y="2645044"/>
              <a:ext cx="1445895" cy="396875"/>
            </a:xfrm>
            <a:custGeom>
              <a:avLst/>
              <a:gdLst/>
              <a:ahLst/>
              <a:cxnLst/>
              <a:rect l="l" t="t" r="r" b="b"/>
              <a:pathLst>
                <a:path w="1445895" h="396875">
                  <a:moveTo>
                    <a:pt x="1445282" y="0"/>
                  </a:moveTo>
                  <a:lnTo>
                    <a:pt x="1431249" y="40234"/>
                  </a:lnTo>
                  <a:lnTo>
                    <a:pt x="1391311" y="76271"/>
                  </a:lnTo>
                  <a:lnTo>
                    <a:pt x="1328704" y="108634"/>
                  </a:lnTo>
                  <a:lnTo>
                    <a:pt x="1289912" y="123603"/>
                  </a:lnTo>
                  <a:lnTo>
                    <a:pt x="1246668" y="137849"/>
                  </a:lnTo>
                  <a:lnTo>
                    <a:pt x="1199376" y="151440"/>
                  </a:lnTo>
                  <a:lnTo>
                    <a:pt x="1148441" y="164440"/>
                  </a:lnTo>
                  <a:lnTo>
                    <a:pt x="1094267" y="176915"/>
                  </a:lnTo>
                  <a:lnTo>
                    <a:pt x="1037260" y="188931"/>
                  </a:lnTo>
                  <a:lnTo>
                    <a:pt x="977825" y="200552"/>
                  </a:lnTo>
                  <a:lnTo>
                    <a:pt x="916365" y="211846"/>
                  </a:lnTo>
                  <a:lnTo>
                    <a:pt x="853286" y="222877"/>
                  </a:lnTo>
                  <a:lnTo>
                    <a:pt x="788993" y="233711"/>
                  </a:lnTo>
                  <a:lnTo>
                    <a:pt x="723891" y="244413"/>
                  </a:lnTo>
                  <a:lnTo>
                    <a:pt x="658383" y="255049"/>
                  </a:lnTo>
                  <a:lnTo>
                    <a:pt x="604768" y="263748"/>
                  </a:lnTo>
                  <a:lnTo>
                    <a:pt x="551374" y="272483"/>
                  </a:lnTo>
                  <a:lnTo>
                    <a:pt x="498424" y="281290"/>
                  </a:lnTo>
                  <a:lnTo>
                    <a:pt x="446139" y="290204"/>
                  </a:lnTo>
                  <a:lnTo>
                    <a:pt x="394741" y="299261"/>
                  </a:lnTo>
                  <a:lnTo>
                    <a:pt x="344450" y="308498"/>
                  </a:lnTo>
                  <a:lnTo>
                    <a:pt x="295490" y="317950"/>
                  </a:lnTo>
                  <a:lnTo>
                    <a:pt x="248082" y="327652"/>
                  </a:lnTo>
                  <a:lnTo>
                    <a:pt x="202447" y="337642"/>
                  </a:lnTo>
                  <a:lnTo>
                    <a:pt x="158807" y="347954"/>
                  </a:lnTo>
                  <a:lnTo>
                    <a:pt x="117384" y="358624"/>
                  </a:lnTo>
                  <a:lnTo>
                    <a:pt x="64448" y="373952"/>
                  </a:lnTo>
                  <a:lnTo>
                    <a:pt x="16709" y="390124"/>
                  </a:lnTo>
                  <a:lnTo>
                    <a:pt x="5654" y="394299"/>
                  </a:lnTo>
                  <a:lnTo>
                    <a:pt x="3842" y="394999"/>
                  </a:lnTo>
                  <a:lnTo>
                    <a:pt x="2044" y="395724"/>
                  </a:lnTo>
                  <a:lnTo>
                    <a:pt x="262" y="396424"/>
                  </a:lnTo>
                  <a:lnTo>
                    <a:pt x="0" y="3965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328310" y="2991906"/>
              <a:ext cx="157024" cy="1497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885092" y="2645044"/>
              <a:ext cx="635" cy="339090"/>
            </a:xfrm>
            <a:custGeom>
              <a:avLst/>
              <a:gdLst/>
              <a:ahLst/>
              <a:cxnLst/>
              <a:rect l="l" t="t" r="r" b="b"/>
              <a:pathLst>
                <a:path w="635" h="339089">
                  <a:moveTo>
                    <a:pt x="0" y="0"/>
                  </a:moveTo>
                  <a:lnTo>
                    <a:pt x="16" y="69374"/>
                  </a:lnTo>
                  <a:lnTo>
                    <a:pt x="60" y="126508"/>
                  </a:lnTo>
                  <a:lnTo>
                    <a:pt x="124" y="174459"/>
                  </a:lnTo>
                  <a:lnTo>
                    <a:pt x="198" y="216286"/>
                  </a:lnTo>
                  <a:lnTo>
                    <a:pt x="274" y="255049"/>
                  </a:lnTo>
                  <a:lnTo>
                    <a:pt x="449" y="3385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824054" y="2969281"/>
              <a:ext cx="122974" cy="158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37398" y="3461442"/>
              <a:ext cx="945515" cy="594995"/>
            </a:xfrm>
            <a:custGeom>
              <a:avLst/>
              <a:gdLst/>
              <a:ahLst/>
              <a:cxnLst/>
              <a:rect l="l" t="t" r="r" b="b"/>
              <a:pathLst>
                <a:path w="945514" h="594995">
                  <a:moveTo>
                    <a:pt x="0" y="0"/>
                  </a:moveTo>
                  <a:lnTo>
                    <a:pt x="11308" y="75350"/>
                  </a:lnTo>
                  <a:lnTo>
                    <a:pt x="25079" y="112697"/>
                  </a:lnTo>
                  <a:lnTo>
                    <a:pt x="43940" y="149651"/>
                  </a:lnTo>
                  <a:lnTo>
                    <a:pt x="67646" y="186081"/>
                  </a:lnTo>
                  <a:lnTo>
                    <a:pt x="95957" y="221855"/>
                  </a:lnTo>
                  <a:lnTo>
                    <a:pt x="128630" y="256843"/>
                  </a:lnTo>
                  <a:lnTo>
                    <a:pt x="165421" y="290914"/>
                  </a:lnTo>
                  <a:lnTo>
                    <a:pt x="206090" y="323936"/>
                  </a:lnTo>
                  <a:lnTo>
                    <a:pt x="250394" y="355778"/>
                  </a:lnTo>
                  <a:lnTo>
                    <a:pt x="298090" y="386309"/>
                  </a:lnTo>
                  <a:lnTo>
                    <a:pt x="348936" y="415399"/>
                  </a:lnTo>
                  <a:lnTo>
                    <a:pt x="388992" y="436182"/>
                  </a:lnTo>
                  <a:lnTo>
                    <a:pt x="430582" y="456026"/>
                  </a:lnTo>
                  <a:lnTo>
                    <a:pt x="473602" y="474876"/>
                  </a:lnTo>
                  <a:lnTo>
                    <a:pt x="517952" y="492677"/>
                  </a:lnTo>
                  <a:lnTo>
                    <a:pt x="563529" y="509372"/>
                  </a:lnTo>
                  <a:lnTo>
                    <a:pt x="610230" y="524907"/>
                  </a:lnTo>
                  <a:lnTo>
                    <a:pt x="657953" y="539226"/>
                  </a:lnTo>
                  <a:lnTo>
                    <a:pt x="706596" y="552273"/>
                  </a:lnTo>
                  <a:lnTo>
                    <a:pt x="756057" y="563993"/>
                  </a:lnTo>
                  <a:lnTo>
                    <a:pt x="806234" y="574326"/>
                  </a:lnTo>
                  <a:lnTo>
                    <a:pt x="857024" y="583221"/>
                  </a:lnTo>
                  <a:lnTo>
                    <a:pt x="908325" y="590623"/>
                  </a:lnTo>
                  <a:lnTo>
                    <a:pt x="934135" y="593748"/>
                  </a:lnTo>
                  <a:lnTo>
                    <a:pt x="945395" y="59497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854046" y="3608592"/>
              <a:ext cx="914398" cy="9143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65969" y="3995004"/>
              <a:ext cx="160602" cy="1228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24319" y="3461442"/>
              <a:ext cx="179070" cy="523240"/>
            </a:xfrm>
            <a:custGeom>
              <a:avLst/>
              <a:gdLst/>
              <a:ahLst/>
              <a:cxnLst/>
              <a:rect l="l" t="t" r="r" b="b"/>
              <a:pathLst>
                <a:path w="179069" h="523239">
                  <a:moveTo>
                    <a:pt x="0" y="0"/>
                  </a:moveTo>
                  <a:lnTo>
                    <a:pt x="1498" y="50298"/>
                  </a:lnTo>
                  <a:lnTo>
                    <a:pt x="5879" y="100285"/>
                  </a:lnTo>
                  <a:lnTo>
                    <a:pt x="12974" y="149651"/>
                  </a:lnTo>
                  <a:lnTo>
                    <a:pt x="22613" y="198085"/>
                  </a:lnTo>
                  <a:lnTo>
                    <a:pt x="34626" y="245276"/>
                  </a:lnTo>
                  <a:lnTo>
                    <a:pt x="48844" y="290914"/>
                  </a:lnTo>
                  <a:lnTo>
                    <a:pt x="65098" y="334687"/>
                  </a:lnTo>
                  <a:lnTo>
                    <a:pt x="83217" y="376286"/>
                  </a:lnTo>
                  <a:lnTo>
                    <a:pt x="103032" y="415399"/>
                  </a:lnTo>
                  <a:lnTo>
                    <a:pt x="127138" y="456024"/>
                  </a:lnTo>
                  <a:lnTo>
                    <a:pt x="152937" y="492674"/>
                  </a:lnTo>
                  <a:lnTo>
                    <a:pt x="166394" y="509373"/>
                  </a:lnTo>
                  <a:lnTo>
                    <a:pt x="168664" y="512073"/>
                  </a:lnTo>
                  <a:lnTo>
                    <a:pt x="170949" y="514698"/>
                  </a:lnTo>
                  <a:lnTo>
                    <a:pt x="173249" y="517298"/>
                  </a:lnTo>
                  <a:lnTo>
                    <a:pt x="174399" y="518598"/>
                  </a:lnTo>
                  <a:lnTo>
                    <a:pt x="175552" y="519873"/>
                  </a:lnTo>
                  <a:lnTo>
                    <a:pt x="176707" y="521148"/>
                  </a:lnTo>
                  <a:lnTo>
                    <a:pt x="178594" y="52319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666326" y="3928754"/>
              <a:ext cx="165162" cy="1314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939694" y="3461442"/>
              <a:ext cx="945515" cy="594995"/>
            </a:xfrm>
            <a:custGeom>
              <a:avLst/>
              <a:gdLst/>
              <a:ahLst/>
              <a:cxnLst/>
              <a:rect l="l" t="t" r="r" b="b"/>
              <a:pathLst>
                <a:path w="945514" h="594995">
                  <a:moveTo>
                    <a:pt x="945398" y="0"/>
                  </a:moveTo>
                  <a:lnTo>
                    <a:pt x="934089" y="75350"/>
                  </a:lnTo>
                  <a:lnTo>
                    <a:pt x="920318" y="112697"/>
                  </a:lnTo>
                  <a:lnTo>
                    <a:pt x="901457" y="149651"/>
                  </a:lnTo>
                  <a:lnTo>
                    <a:pt x="877750" y="186081"/>
                  </a:lnTo>
                  <a:lnTo>
                    <a:pt x="849438" y="221855"/>
                  </a:lnTo>
                  <a:lnTo>
                    <a:pt x="816765" y="256843"/>
                  </a:lnTo>
                  <a:lnTo>
                    <a:pt x="779972" y="290914"/>
                  </a:lnTo>
                  <a:lnTo>
                    <a:pt x="739302" y="323936"/>
                  </a:lnTo>
                  <a:lnTo>
                    <a:pt x="694996" y="355778"/>
                  </a:lnTo>
                  <a:lnTo>
                    <a:pt x="647297" y="386309"/>
                  </a:lnTo>
                  <a:lnTo>
                    <a:pt x="596448" y="415399"/>
                  </a:lnTo>
                  <a:lnTo>
                    <a:pt x="556394" y="436182"/>
                  </a:lnTo>
                  <a:lnTo>
                    <a:pt x="514807" y="456026"/>
                  </a:lnTo>
                  <a:lnTo>
                    <a:pt x="471788" y="474876"/>
                  </a:lnTo>
                  <a:lnTo>
                    <a:pt x="427439" y="492677"/>
                  </a:lnTo>
                  <a:lnTo>
                    <a:pt x="381864" y="509372"/>
                  </a:lnTo>
                  <a:lnTo>
                    <a:pt x="335164" y="524907"/>
                  </a:lnTo>
                  <a:lnTo>
                    <a:pt x="287442" y="539226"/>
                  </a:lnTo>
                  <a:lnTo>
                    <a:pt x="238799" y="552273"/>
                  </a:lnTo>
                  <a:lnTo>
                    <a:pt x="189335" y="563993"/>
                  </a:lnTo>
                  <a:lnTo>
                    <a:pt x="139152" y="574326"/>
                  </a:lnTo>
                  <a:lnTo>
                    <a:pt x="88355" y="583221"/>
                  </a:lnTo>
                  <a:lnTo>
                    <a:pt x="37049" y="590623"/>
                  </a:lnTo>
                  <a:lnTo>
                    <a:pt x="11249" y="593748"/>
                  </a:lnTo>
                  <a:lnTo>
                    <a:pt x="0" y="59497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795906" y="3995004"/>
              <a:ext cx="160599" cy="1228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249755" y="3461442"/>
              <a:ext cx="122969" cy="30341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540392" y="1990345"/>
              <a:ext cx="689398" cy="6546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73769" y="2110695"/>
              <a:ext cx="448945" cy="414020"/>
            </a:xfrm>
            <a:custGeom>
              <a:avLst/>
              <a:gdLst/>
              <a:ahLst/>
              <a:cxnLst/>
              <a:rect l="l" t="t" r="r" b="b"/>
              <a:pathLst>
                <a:path w="448945" h="414019">
                  <a:moveTo>
                    <a:pt x="241799" y="413999"/>
                  </a:moveTo>
                  <a:lnTo>
                    <a:pt x="241799" y="310499"/>
                  </a:lnTo>
                  <a:lnTo>
                    <a:pt x="0" y="310499"/>
                  </a:lnTo>
                  <a:lnTo>
                    <a:pt x="0" y="103499"/>
                  </a:lnTo>
                  <a:lnTo>
                    <a:pt x="241799" y="103499"/>
                  </a:lnTo>
                  <a:lnTo>
                    <a:pt x="241799" y="0"/>
                  </a:lnTo>
                  <a:lnTo>
                    <a:pt x="448799" y="206999"/>
                  </a:lnTo>
                  <a:lnTo>
                    <a:pt x="241799" y="413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73769" y="2110695"/>
              <a:ext cx="448945" cy="414020"/>
            </a:xfrm>
            <a:custGeom>
              <a:avLst/>
              <a:gdLst/>
              <a:ahLst/>
              <a:cxnLst/>
              <a:rect l="l" t="t" r="r" b="b"/>
              <a:pathLst>
                <a:path w="448945" h="414019">
                  <a:moveTo>
                    <a:pt x="0" y="103499"/>
                  </a:moveTo>
                  <a:lnTo>
                    <a:pt x="241799" y="103499"/>
                  </a:lnTo>
                  <a:lnTo>
                    <a:pt x="241799" y="0"/>
                  </a:lnTo>
                  <a:lnTo>
                    <a:pt x="448799" y="206999"/>
                  </a:lnTo>
                  <a:lnTo>
                    <a:pt x="241799" y="413999"/>
                  </a:lnTo>
                  <a:lnTo>
                    <a:pt x="241799" y="310499"/>
                  </a:lnTo>
                  <a:lnTo>
                    <a:pt x="0" y="310499"/>
                  </a:lnTo>
                  <a:lnTo>
                    <a:pt x="0" y="103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155288" y="1158347"/>
            <a:ext cx="323596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5">
                <a:latin typeface="Lato"/>
                <a:cs typeface="Lato"/>
              </a:rPr>
              <a:t>Generating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batch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  </a:t>
            </a:r>
            <a:r>
              <a:rPr dirty="0" sz="1600" spc="5">
                <a:latin typeface="Lato"/>
                <a:cs typeface="Lato"/>
              </a:rPr>
              <a:t>observations</a:t>
            </a:r>
            <a:endParaRPr sz="1600">
              <a:latin typeface="Lato"/>
              <a:cs typeface="La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55288" y="2007647"/>
            <a:ext cx="300736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Lato"/>
                <a:cs typeface="Lato"/>
              </a:rPr>
              <a:t>Batch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jobs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are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often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generated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  </a:t>
            </a:r>
            <a:r>
              <a:rPr dirty="0" sz="1600" spc="-10">
                <a:latin typeface="Lato"/>
                <a:cs typeface="Lato"/>
              </a:rPr>
              <a:t>some </a:t>
            </a:r>
            <a:r>
              <a:rPr dirty="0" sz="1600" spc="15">
                <a:latin typeface="Lato"/>
                <a:cs typeface="Lato"/>
              </a:rPr>
              <a:t>recurring</a:t>
            </a:r>
            <a:r>
              <a:rPr dirty="0" sz="1600" spc="-20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schedule</a:t>
            </a:r>
            <a:endParaRPr sz="1600">
              <a:latin typeface="Lato"/>
              <a:cs typeface="La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55288" y="3536924"/>
            <a:ext cx="2887345" cy="7645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10">
                <a:latin typeface="Lato"/>
                <a:cs typeface="Lato"/>
              </a:rPr>
              <a:t>Predictions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are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stored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and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made  </a:t>
            </a:r>
            <a:r>
              <a:rPr dirty="0" sz="1600" spc="10">
                <a:latin typeface="Lato"/>
                <a:cs typeface="Lato"/>
              </a:rPr>
              <a:t>available </a:t>
            </a:r>
            <a:r>
              <a:rPr dirty="0" sz="1600">
                <a:latin typeface="Lato"/>
                <a:cs typeface="Lato"/>
              </a:rPr>
              <a:t>to </a:t>
            </a:r>
            <a:r>
              <a:rPr dirty="0" sz="1600" spc="-5">
                <a:latin typeface="Lato"/>
                <a:cs typeface="Lato"/>
              </a:rPr>
              <a:t>developers </a:t>
            </a:r>
            <a:r>
              <a:rPr dirty="0" sz="1600" spc="20">
                <a:latin typeface="Lato"/>
                <a:cs typeface="Lato"/>
              </a:rPr>
              <a:t>or </a:t>
            </a:r>
            <a:r>
              <a:rPr dirty="0" sz="1600" spc="-5">
                <a:latin typeface="Lato"/>
                <a:cs typeface="Lato"/>
              </a:rPr>
              <a:t>end  </a:t>
            </a:r>
            <a:r>
              <a:rPr dirty="0" sz="1600" spc="10">
                <a:latin typeface="Lato"/>
                <a:cs typeface="Lato"/>
              </a:rPr>
              <a:t>users</a:t>
            </a:r>
            <a:endParaRPr sz="1600">
              <a:latin typeface="Lato"/>
              <a:cs typeface="Lato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2472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Batch</a:t>
            </a:r>
            <a:r>
              <a:rPr dirty="0" spc="-220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3091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Advantages </a:t>
            </a:r>
            <a:r>
              <a:rPr dirty="0" spc="-25"/>
              <a:t>of </a:t>
            </a:r>
            <a:r>
              <a:rPr dirty="0" spc="15"/>
              <a:t>Batch</a:t>
            </a:r>
            <a:r>
              <a:rPr dirty="0" spc="-475"/>
              <a:t> </a:t>
            </a:r>
            <a:r>
              <a:rPr dirty="0" spc="15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09694" y="1328959"/>
            <a:ext cx="1767205" cy="2486025"/>
            <a:chOff x="3009694" y="1328959"/>
            <a:chExt cx="1767205" cy="2486025"/>
          </a:xfrm>
        </p:grpSpPr>
        <p:sp>
          <p:nvSpPr>
            <p:cNvPr id="4" name="object 4"/>
            <p:cNvSpPr/>
            <p:nvPr/>
          </p:nvSpPr>
          <p:spPr>
            <a:xfrm>
              <a:off x="4352766" y="1343247"/>
              <a:ext cx="409575" cy="2457450"/>
            </a:xfrm>
            <a:custGeom>
              <a:avLst/>
              <a:gdLst/>
              <a:ahLst/>
              <a:cxnLst/>
              <a:rect l="l" t="t" r="r" b="b"/>
              <a:pathLst>
                <a:path w="409575" h="2457450">
                  <a:moveTo>
                    <a:pt x="409499" y="2456995"/>
                  </a:moveTo>
                  <a:lnTo>
                    <a:pt x="362553" y="2451587"/>
                  </a:lnTo>
                  <a:lnTo>
                    <a:pt x="319457" y="2436183"/>
                  </a:lnTo>
                  <a:lnTo>
                    <a:pt x="281440" y="2412012"/>
                  </a:lnTo>
                  <a:lnTo>
                    <a:pt x="249732" y="2380303"/>
                  </a:lnTo>
                  <a:lnTo>
                    <a:pt x="225561" y="2342286"/>
                  </a:lnTo>
                  <a:lnTo>
                    <a:pt x="210157" y="2299190"/>
                  </a:lnTo>
                  <a:lnTo>
                    <a:pt x="204749" y="2252245"/>
                  </a:lnTo>
                  <a:lnTo>
                    <a:pt x="204749" y="1433247"/>
                  </a:lnTo>
                  <a:lnTo>
                    <a:pt x="199341" y="1386301"/>
                  </a:lnTo>
                  <a:lnTo>
                    <a:pt x="183937" y="1343205"/>
                  </a:lnTo>
                  <a:lnTo>
                    <a:pt x="159766" y="1305188"/>
                  </a:lnTo>
                  <a:lnTo>
                    <a:pt x="128058" y="1273480"/>
                  </a:lnTo>
                  <a:lnTo>
                    <a:pt x="90041" y="1249309"/>
                  </a:lnTo>
                  <a:lnTo>
                    <a:pt x="46945" y="1233905"/>
                  </a:lnTo>
                  <a:lnTo>
                    <a:pt x="0" y="1228497"/>
                  </a:lnTo>
                  <a:lnTo>
                    <a:pt x="46945" y="1223089"/>
                  </a:lnTo>
                  <a:lnTo>
                    <a:pt x="90041" y="1207686"/>
                  </a:lnTo>
                  <a:lnTo>
                    <a:pt x="128058" y="1183516"/>
                  </a:lnTo>
                  <a:lnTo>
                    <a:pt x="159766" y="1151808"/>
                  </a:lnTo>
                  <a:lnTo>
                    <a:pt x="183937" y="1113791"/>
                  </a:lnTo>
                  <a:lnTo>
                    <a:pt x="199341" y="1070695"/>
                  </a:lnTo>
                  <a:lnTo>
                    <a:pt x="204749" y="1023747"/>
                  </a:lnTo>
                  <a:lnTo>
                    <a:pt x="204749" y="204749"/>
                  </a:lnTo>
                  <a:lnTo>
                    <a:pt x="210157" y="157802"/>
                  </a:lnTo>
                  <a:lnTo>
                    <a:pt x="225561" y="114706"/>
                  </a:lnTo>
                  <a:lnTo>
                    <a:pt x="249732" y="76689"/>
                  </a:lnTo>
                  <a:lnTo>
                    <a:pt x="281440" y="44981"/>
                  </a:lnTo>
                  <a:lnTo>
                    <a:pt x="319457" y="20811"/>
                  </a:lnTo>
                  <a:lnTo>
                    <a:pt x="362553" y="5407"/>
                  </a:lnTo>
                  <a:lnTo>
                    <a:pt x="4094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09694" y="1854071"/>
              <a:ext cx="1371597" cy="1371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981990" y="1343247"/>
            <a:ext cx="914398" cy="914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772592" y="1534668"/>
            <a:ext cx="176720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latin typeface="Lato"/>
                <a:cs typeface="Lato"/>
              </a:rPr>
              <a:t>Reduced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cost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2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ML  </a:t>
            </a:r>
            <a:r>
              <a:rPr dirty="0" sz="1600"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6815" y="2774519"/>
            <a:ext cx="914398" cy="914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78488" y="2982465"/>
            <a:ext cx="291973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Longer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21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retrieval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016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Not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problem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as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predictions  </a:t>
            </a:r>
            <a:r>
              <a:rPr dirty="0" sz="1600" spc="20">
                <a:latin typeface="Lato"/>
                <a:cs typeface="Lato"/>
              </a:rPr>
              <a:t>are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not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5">
                <a:latin typeface="Lato"/>
                <a:cs typeface="Lato"/>
              </a:rPr>
              <a:t>real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time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7973" y="1885946"/>
            <a:ext cx="1371597" cy="1371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07746" y="3020336"/>
            <a:ext cx="1732914" cy="7645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12700" marR="5080" indent="83185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latin typeface="Lato"/>
                <a:cs typeface="Lato"/>
              </a:rPr>
              <a:t>Complex </a:t>
            </a:r>
            <a:r>
              <a:rPr dirty="0" sz="1600">
                <a:latin typeface="Lato"/>
                <a:cs typeface="Lato"/>
              </a:rPr>
              <a:t>machine  </a:t>
            </a:r>
            <a:r>
              <a:rPr dirty="0" sz="1600" spc="10">
                <a:latin typeface="Lato"/>
                <a:cs typeface="Lato"/>
              </a:rPr>
              <a:t>learning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28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  </a:t>
            </a:r>
            <a:r>
              <a:rPr dirty="0" sz="1600">
                <a:latin typeface="Lato"/>
                <a:cs typeface="Lato"/>
              </a:rPr>
              <a:t>improved</a:t>
            </a:r>
            <a:r>
              <a:rPr dirty="0" sz="1600" spc="-15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accuracy</a:t>
            </a:r>
            <a:endParaRPr sz="16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9608" y="2136072"/>
            <a:ext cx="1085850" cy="140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6355">
              <a:lnSpc>
                <a:spcPct val="100000"/>
              </a:lnSpc>
              <a:spcBef>
                <a:spcPts val="100"/>
              </a:spcBef>
            </a:pPr>
            <a:r>
              <a:rPr dirty="0" sz="4800" spc="-30">
                <a:solidFill>
                  <a:srgbClr val="CC0000"/>
                </a:solidFill>
                <a:latin typeface="Lato"/>
                <a:cs typeface="Lato"/>
              </a:rPr>
              <a:t>X</a:t>
            </a:r>
            <a:endParaRPr sz="4800">
              <a:latin typeface="Lato"/>
              <a:cs typeface="Lato"/>
            </a:endParaRPr>
          </a:p>
          <a:p>
            <a:pPr algn="ctr" marL="12065" marR="5080">
              <a:lnSpc>
                <a:spcPct val="101600"/>
              </a:lnSpc>
              <a:spcBef>
                <a:spcPts val="1205"/>
              </a:spcBef>
            </a:pPr>
            <a:r>
              <a:rPr dirty="0" sz="1600">
                <a:latin typeface="Lato"/>
                <a:cs typeface="Lato"/>
              </a:rPr>
              <a:t>Caching</a:t>
            </a:r>
            <a:r>
              <a:rPr dirty="0" sz="1600" spc="-17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not </a:t>
            </a:r>
            <a:r>
              <a:rPr dirty="0" sz="16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required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22529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Limitations</a:t>
            </a:r>
            <a:r>
              <a:rPr dirty="0" spc="-175"/>
              <a:t> </a:t>
            </a:r>
            <a:r>
              <a:rPr dirty="0" spc="-25"/>
              <a:t>of</a:t>
            </a:r>
            <a:r>
              <a:rPr dirty="0" spc="-175"/>
              <a:t> </a:t>
            </a:r>
            <a:r>
              <a:rPr dirty="0" spc="15"/>
              <a:t>Batch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2592" y="2982465"/>
            <a:ext cx="265557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Lato"/>
                <a:cs typeface="Lato"/>
              </a:rPr>
              <a:t>Recommendations </a:t>
            </a:r>
            <a:r>
              <a:rPr dirty="0" sz="1600" spc="5">
                <a:latin typeface="Lato"/>
                <a:cs typeface="Lato"/>
              </a:rPr>
              <a:t>from</a:t>
            </a:r>
            <a:r>
              <a:rPr dirty="0" sz="1600" spc="-28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same  geolocation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38478" y="1328959"/>
            <a:ext cx="1361440" cy="2486025"/>
            <a:chOff x="4338478" y="1328959"/>
            <a:chExt cx="1361440" cy="2486025"/>
          </a:xfrm>
        </p:grpSpPr>
        <p:sp>
          <p:nvSpPr>
            <p:cNvPr id="5" name="object 5"/>
            <p:cNvSpPr/>
            <p:nvPr/>
          </p:nvSpPr>
          <p:spPr>
            <a:xfrm>
              <a:off x="4785165" y="2885844"/>
              <a:ext cx="914398" cy="914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52766" y="1343247"/>
              <a:ext cx="409575" cy="2457450"/>
            </a:xfrm>
            <a:custGeom>
              <a:avLst/>
              <a:gdLst/>
              <a:ahLst/>
              <a:cxnLst/>
              <a:rect l="l" t="t" r="r" b="b"/>
              <a:pathLst>
                <a:path w="409575" h="2457450">
                  <a:moveTo>
                    <a:pt x="409499" y="2456995"/>
                  </a:moveTo>
                  <a:lnTo>
                    <a:pt x="362553" y="2451587"/>
                  </a:lnTo>
                  <a:lnTo>
                    <a:pt x="319457" y="2436183"/>
                  </a:lnTo>
                  <a:lnTo>
                    <a:pt x="281440" y="2412012"/>
                  </a:lnTo>
                  <a:lnTo>
                    <a:pt x="249732" y="2380303"/>
                  </a:lnTo>
                  <a:lnTo>
                    <a:pt x="225561" y="2342286"/>
                  </a:lnTo>
                  <a:lnTo>
                    <a:pt x="210157" y="2299190"/>
                  </a:lnTo>
                  <a:lnTo>
                    <a:pt x="204749" y="2252245"/>
                  </a:lnTo>
                  <a:lnTo>
                    <a:pt x="204749" y="1433247"/>
                  </a:lnTo>
                  <a:lnTo>
                    <a:pt x="199341" y="1386301"/>
                  </a:lnTo>
                  <a:lnTo>
                    <a:pt x="183937" y="1343205"/>
                  </a:lnTo>
                  <a:lnTo>
                    <a:pt x="159766" y="1305188"/>
                  </a:lnTo>
                  <a:lnTo>
                    <a:pt x="128058" y="1273480"/>
                  </a:lnTo>
                  <a:lnTo>
                    <a:pt x="90041" y="1249309"/>
                  </a:lnTo>
                  <a:lnTo>
                    <a:pt x="46945" y="1233905"/>
                  </a:lnTo>
                  <a:lnTo>
                    <a:pt x="0" y="1228497"/>
                  </a:lnTo>
                  <a:lnTo>
                    <a:pt x="46945" y="1223089"/>
                  </a:lnTo>
                  <a:lnTo>
                    <a:pt x="90041" y="1207686"/>
                  </a:lnTo>
                  <a:lnTo>
                    <a:pt x="128058" y="1183516"/>
                  </a:lnTo>
                  <a:lnTo>
                    <a:pt x="159766" y="1151808"/>
                  </a:lnTo>
                  <a:lnTo>
                    <a:pt x="183937" y="1113791"/>
                  </a:lnTo>
                  <a:lnTo>
                    <a:pt x="199341" y="1070695"/>
                  </a:lnTo>
                  <a:lnTo>
                    <a:pt x="204749" y="1023747"/>
                  </a:lnTo>
                  <a:lnTo>
                    <a:pt x="204749" y="204749"/>
                  </a:lnTo>
                  <a:lnTo>
                    <a:pt x="210157" y="157802"/>
                  </a:lnTo>
                  <a:lnTo>
                    <a:pt x="225561" y="114706"/>
                  </a:lnTo>
                  <a:lnTo>
                    <a:pt x="249732" y="76689"/>
                  </a:lnTo>
                  <a:lnTo>
                    <a:pt x="281440" y="44981"/>
                  </a:lnTo>
                  <a:lnTo>
                    <a:pt x="319457" y="20811"/>
                  </a:lnTo>
                  <a:lnTo>
                    <a:pt x="362553" y="5407"/>
                  </a:lnTo>
                  <a:lnTo>
                    <a:pt x="4094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85165" y="1343247"/>
              <a:ext cx="914398" cy="91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772592" y="1534668"/>
            <a:ext cx="215201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Lato"/>
                <a:cs typeface="Lato"/>
              </a:rPr>
              <a:t>Recommendations</a:t>
            </a:r>
            <a:r>
              <a:rPr dirty="0" sz="1600" spc="-18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from  </a:t>
            </a:r>
            <a:r>
              <a:rPr dirty="0" sz="1600">
                <a:latin typeface="Lato"/>
                <a:cs typeface="Lato"/>
              </a:rPr>
              <a:t>same </a:t>
            </a:r>
            <a:r>
              <a:rPr dirty="0" sz="1600" spc="-5">
                <a:latin typeface="Lato"/>
                <a:cs typeface="Lato"/>
              </a:rPr>
              <a:t>age</a:t>
            </a:r>
            <a:r>
              <a:rPr dirty="0" sz="1600" spc="-22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bracket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0048" y="1844901"/>
            <a:ext cx="1371597" cy="1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6124" y="3138694"/>
            <a:ext cx="18954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Lato"/>
                <a:cs typeface="Lato"/>
              </a:rPr>
              <a:t>Long </a:t>
            </a:r>
            <a:r>
              <a:rPr dirty="0" sz="1600">
                <a:latin typeface="Lato"/>
                <a:cs typeface="Lato"/>
              </a:rPr>
              <a:t>Update</a:t>
            </a:r>
            <a:r>
              <a:rPr dirty="0" sz="1600" spc="-25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Latency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6044" y="1844901"/>
            <a:ext cx="1371597" cy="1371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52120" y="3138694"/>
            <a:ext cx="187007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10">
                <a:latin typeface="Lato"/>
                <a:cs typeface="Lato"/>
              </a:rPr>
              <a:t>Predictions </a:t>
            </a:r>
            <a:r>
              <a:rPr dirty="0" sz="1600">
                <a:latin typeface="Lato"/>
                <a:cs typeface="Lato"/>
              </a:rPr>
              <a:t>based</a:t>
            </a:r>
            <a:r>
              <a:rPr dirty="0" sz="1600" spc="-3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  </a:t>
            </a:r>
            <a:r>
              <a:rPr dirty="0" sz="1600" spc="10">
                <a:latin typeface="Lato"/>
                <a:cs typeface="Lato"/>
              </a:rPr>
              <a:t>older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7890" y="380575"/>
            <a:ext cx="47815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">
                <a:solidFill>
                  <a:srgbClr val="1A233B"/>
                </a:solidFill>
                <a:latin typeface="Lato"/>
                <a:cs typeface="Lato"/>
              </a:rPr>
              <a:t>Important</a:t>
            </a:r>
            <a:r>
              <a:rPr dirty="0" sz="2800" spc="-19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dirty="0" sz="2800" spc="15">
                <a:solidFill>
                  <a:srgbClr val="1A233B"/>
                </a:solidFill>
                <a:latin typeface="Lato"/>
                <a:cs typeface="Lato"/>
              </a:rPr>
              <a:t>Metrics</a:t>
            </a:r>
            <a:r>
              <a:rPr dirty="0" sz="2800" spc="-19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dirty="0" sz="2800">
                <a:solidFill>
                  <a:srgbClr val="1A233B"/>
                </a:solidFill>
                <a:latin typeface="Lato"/>
                <a:cs typeface="Lato"/>
              </a:rPr>
              <a:t>to</a:t>
            </a:r>
            <a:r>
              <a:rPr dirty="0" sz="2800" spc="-185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dirty="0" sz="2800" spc="10">
                <a:solidFill>
                  <a:srgbClr val="1A233B"/>
                </a:solidFill>
                <a:latin typeface="Lato"/>
                <a:cs typeface="Lato"/>
              </a:rPr>
              <a:t>Optimize</a:t>
            </a:r>
            <a:endParaRPr sz="28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773" y="1273845"/>
            <a:ext cx="6268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Lato"/>
                <a:cs typeface="Lato"/>
              </a:rPr>
              <a:t>Most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important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metric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optimize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while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performing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batch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predictions: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75556" y="1863633"/>
            <a:ext cx="718185" cy="948055"/>
            <a:chOff x="2875556" y="1863633"/>
            <a:chExt cx="718185" cy="948055"/>
          </a:xfrm>
        </p:grpSpPr>
        <p:sp>
          <p:nvSpPr>
            <p:cNvPr id="5" name="object 5"/>
            <p:cNvSpPr/>
            <p:nvPr/>
          </p:nvSpPr>
          <p:spPr>
            <a:xfrm>
              <a:off x="2880319" y="1868396"/>
              <a:ext cx="708660" cy="938530"/>
            </a:xfrm>
            <a:custGeom>
              <a:avLst/>
              <a:gdLst/>
              <a:ahLst/>
              <a:cxnLst/>
              <a:rect l="l" t="t" r="r" b="b"/>
              <a:pathLst>
                <a:path w="708660" h="938530">
                  <a:moveTo>
                    <a:pt x="531448" y="938398"/>
                  </a:moveTo>
                  <a:lnTo>
                    <a:pt x="177149" y="938398"/>
                  </a:lnTo>
                  <a:lnTo>
                    <a:pt x="177149" y="354299"/>
                  </a:lnTo>
                  <a:lnTo>
                    <a:pt x="0" y="354299"/>
                  </a:lnTo>
                  <a:lnTo>
                    <a:pt x="354299" y="0"/>
                  </a:lnTo>
                  <a:lnTo>
                    <a:pt x="708598" y="354299"/>
                  </a:lnTo>
                  <a:lnTo>
                    <a:pt x="531448" y="354299"/>
                  </a:lnTo>
                  <a:lnTo>
                    <a:pt x="531448" y="9383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319" y="1868396"/>
              <a:ext cx="708660" cy="938530"/>
            </a:xfrm>
            <a:custGeom>
              <a:avLst/>
              <a:gdLst/>
              <a:ahLst/>
              <a:cxnLst/>
              <a:rect l="l" t="t" r="r" b="b"/>
              <a:pathLst>
                <a:path w="708660" h="938530">
                  <a:moveTo>
                    <a:pt x="0" y="354299"/>
                  </a:moveTo>
                  <a:lnTo>
                    <a:pt x="354299" y="0"/>
                  </a:lnTo>
                  <a:lnTo>
                    <a:pt x="708598" y="354299"/>
                  </a:lnTo>
                  <a:lnTo>
                    <a:pt x="531448" y="354299"/>
                  </a:lnTo>
                  <a:lnTo>
                    <a:pt x="531448" y="938398"/>
                  </a:lnTo>
                  <a:lnTo>
                    <a:pt x="177149" y="938398"/>
                  </a:lnTo>
                  <a:lnTo>
                    <a:pt x="177149" y="354299"/>
                  </a:lnTo>
                  <a:lnTo>
                    <a:pt x="0" y="354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27470" y="2259119"/>
            <a:ext cx="7451725" cy="180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37565">
              <a:lnSpc>
                <a:spcPct val="100000"/>
              </a:lnSpc>
              <a:spcBef>
                <a:spcPts val="100"/>
              </a:spcBef>
            </a:pPr>
            <a:r>
              <a:rPr dirty="0" sz="1600" spc="5" b="1">
                <a:latin typeface="Lato"/>
                <a:cs typeface="Lato"/>
              </a:rPr>
              <a:t>Throughput</a:t>
            </a:r>
            <a:endParaRPr sz="16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9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46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latin typeface="Lato"/>
                <a:cs typeface="Lato"/>
              </a:rPr>
              <a:t>Prediction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service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should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be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able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handle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large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volumes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inferences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time.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latin typeface="Lato"/>
                <a:cs typeface="Lato"/>
              </a:rPr>
              <a:t>Predictions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need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not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be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available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immediately.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>
                <a:latin typeface="Lato"/>
                <a:cs typeface="Lato"/>
              </a:rPr>
              <a:t>Latency </a:t>
            </a:r>
            <a:r>
              <a:rPr dirty="0" sz="1600" spc="-5">
                <a:latin typeface="Lato"/>
                <a:cs typeface="Lato"/>
              </a:rPr>
              <a:t>can be</a:t>
            </a:r>
            <a:r>
              <a:rPr dirty="0" sz="1600" spc="-31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compromised.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Limitations</a:t>
            </a:r>
            <a:r>
              <a:rPr dirty="0" spc="-175"/>
              <a:t> </a:t>
            </a:r>
            <a:r>
              <a:rPr dirty="0" spc="-25"/>
              <a:t>of</a:t>
            </a:r>
            <a:r>
              <a:rPr dirty="0" spc="-175"/>
              <a:t> </a:t>
            </a:r>
            <a:r>
              <a:rPr dirty="0" spc="15"/>
              <a:t>Batch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9671" y="380575"/>
            <a:ext cx="46183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>
                <a:solidFill>
                  <a:srgbClr val="1A233B"/>
                </a:solidFill>
                <a:latin typeface="Lato"/>
                <a:cs typeface="Lato"/>
              </a:rPr>
              <a:t>How </a:t>
            </a:r>
            <a:r>
              <a:rPr dirty="0" sz="2800">
                <a:solidFill>
                  <a:srgbClr val="1A233B"/>
                </a:solidFill>
                <a:latin typeface="Lato"/>
                <a:cs typeface="Lato"/>
              </a:rPr>
              <a:t>to </a:t>
            </a:r>
            <a:r>
              <a:rPr dirty="0" sz="2800" spc="15">
                <a:solidFill>
                  <a:srgbClr val="1A233B"/>
                </a:solidFill>
                <a:latin typeface="Lato"/>
                <a:cs typeface="Lato"/>
              </a:rPr>
              <a:t>Increase</a:t>
            </a:r>
            <a:r>
              <a:rPr dirty="0" sz="2800" spc="-520">
                <a:solidFill>
                  <a:srgbClr val="1A233B"/>
                </a:solidFill>
                <a:latin typeface="Lato"/>
                <a:cs typeface="Lato"/>
              </a:rPr>
              <a:t> </a:t>
            </a:r>
            <a:r>
              <a:rPr dirty="0" sz="2800" spc="-10">
                <a:solidFill>
                  <a:srgbClr val="1A233B"/>
                </a:solidFill>
                <a:latin typeface="Lato"/>
                <a:cs typeface="Lato"/>
              </a:rPr>
              <a:t>Throughput?</a:t>
            </a:r>
            <a:endParaRPr sz="28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669" y="1880418"/>
            <a:ext cx="7491095" cy="1088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Use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hardware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accelerators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like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GPU’s,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TPU’s.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latin typeface="Lato"/>
                <a:cs typeface="Lato"/>
              </a:rPr>
              <a:t>Increase </a:t>
            </a:r>
            <a:r>
              <a:rPr dirty="0" sz="1600" spc="5">
                <a:latin typeface="Lato"/>
                <a:cs typeface="Lato"/>
              </a:rPr>
              <a:t>number</a:t>
            </a:r>
            <a:r>
              <a:rPr dirty="0" sz="1600" spc="-31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 </a:t>
            </a:r>
            <a:r>
              <a:rPr dirty="0" sz="1600">
                <a:latin typeface="Lato"/>
                <a:cs typeface="Lato"/>
              </a:rPr>
              <a:t>servers/workers</a:t>
            </a:r>
            <a:endParaRPr sz="1600">
              <a:latin typeface="Lato"/>
              <a:cs typeface="Lato"/>
            </a:endParaRPr>
          </a:p>
          <a:p>
            <a:pPr lvl="1" marL="821055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 spc="-10">
                <a:latin typeface="Lato"/>
                <a:cs typeface="Lato"/>
              </a:rPr>
              <a:t>Load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several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instances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multiple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workers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increase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throughput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Limitations</a:t>
            </a:r>
            <a:r>
              <a:rPr dirty="0" spc="-175"/>
              <a:t> </a:t>
            </a:r>
            <a:r>
              <a:rPr dirty="0" spc="-25"/>
              <a:t>of</a:t>
            </a:r>
            <a:r>
              <a:rPr dirty="0" spc="-175"/>
              <a:t> </a:t>
            </a:r>
            <a:r>
              <a:rPr dirty="0" spc="15"/>
              <a:t>Batch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40732" y="919109"/>
            <a:ext cx="4059554" cy="2371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5080" indent="-351790">
              <a:lnSpc>
                <a:spcPct val="1159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E-commerce </a:t>
            </a:r>
            <a:r>
              <a:rPr dirty="0" sz="1600" spc="5">
                <a:latin typeface="Lato"/>
                <a:cs typeface="Lato"/>
              </a:rPr>
              <a:t>sites:</a:t>
            </a:r>
            <a:r>
              <a:rPr dirty="0" sz="1600" spc="-31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new </a:t>
            </a:r>
            <a:r>
              <a:rPr dirty="0" sz="1600">
                <a:latin typeface="Lato"/>
                <a:cs typeface="Lato"/>
              </a:rPr>
              <a:t>recommendations  </a:t>
            </a:r>
            <a:r>
              <a:rPr dirty="0" sz="1600" spc="-15">
                <a:latin typeface="Lato"/>
                <a:cs typeface="Lato"/>
              </a:rPr>
              <a:t>on </a:t>
            </a:r>
            <a:r>
              <a:rPr dirty="0" sz="1600" spc="15">
                <a:latin typeface="Lato"/>
                <a:cs typeface="Lato"/>
              </a:rPr>
              <a:t>a recurring</a:t>
            </a:r>
            <a:r>
              <a:rPr dirty="0" sz="1600" spc="-32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schedule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25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>
                <a:latin typeface="Lato"/>
                <a:cs typeface="Lato"/>
              </a:rPr>
              <a:t>Cache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these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easy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retrieval</a:t>
            </a:r>
            <a:endParaRPr sz="1600">
              <a:latin typeface="Lato"/>
              <a:cs typeface="Lato"/>
            </a:endParaRPr>
          </a:p>
          <a:p>
            <a:pPr marL="363855" marR="269875" indent="-351790">
              <a:lnSpc>
                <a:spcPct val="115900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5">
                <a:latin typeface="Lato"/>
                <a:cs typeface="Lato"/>
              </a:rPr>
              <a:t>Enables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use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20">
                <a:latin typeface="Lato"/>
                <a:cs typeface="Lato"/>
              </a:rPr>
              <a:t>of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more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predictors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train  </a:t>
            </a:r>
            <a:r>
              <a:rPr dirty="0" sz="1600" spc="5">
                <a:latin typeface="Lato"/>
                <a:cs typeface="Lato"/>
              </a:rPr>
              <a:t>more </a:t>
            </a:r>
            <a:r>
              <a:rPr dirty="0" sz="1600" spc="-10">
                <a:latin typeface="Lato"/>
                <a:cs typeface="Lato"/>
              </a:rPr>
              <a:t>complex</a:t>
            </a:r>
            <a:r>
              <a:rPr dirty="0" sz="1600" spc="-22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models.</a:t>
            </a:r>
            <a:endParaRPr sz="1600">
              <a:latin typeface="Lato"/>
              <a:cs typeface="Lato"/>
            </a:endParaRPr>
          </a:p>
          <a:p>
            <a:pPr lvl="1" marL="821055" marR="236854" indent="-351790">
              <a:lnSpc>
                <a:spcPct val="115900"/>
              </a:lnSpc>
              <a:spcBef>
                <a:spcPts val="950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>
                <a:latin typeface="Lato"/>
                <a:cs typeface="Lato"/>
              </a:rPr>
              <a:t>Helps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personalization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a</a:t>
            </a:r>
            <a:r>
              <a:rPr dirty="0" sz="1600" spc="-12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greater  </a:t>
            </a:r>
            <a:r>
              <a:rPr dirty="0" sz="1600">
                <a:latin typeface="Lato"/>
                <a:cs typeface="Lato"/>
              </a:rPr>
              <a:t>degree,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but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with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delayed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 rot="1200000">
            <a:off x="1057896" y="3591914"/>
            <a:ext cx="848193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200" spc="-5">
                <a:latin typeface="Lato"/>
                <a:cs typeface="Lato"/>
              </a:rPr>
              <a:t>Recommend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1098" y="1155622"/>
            <a:ext cx="2256155" cy="2585720"/>
            <a:chOff x="541098" y="1155622"/>
            <a:chExt cx="2256155" cy="2585720"/>
          </a:xfrm>
        </p:grpSpPr>
        <p:sp>
          <p:nvSpPr>
            <p:cNvPr id="9" name="object 9"/>
            <p:cNvSpPr/>
            <p:nvPr/>
          </p:nvSpPr>
          <p:spPr>
            <a:xfrm>
              <a:off x="1137787" y="3371993"/>
              <a:ext cx="980440" cy="354965"/>
            </a:xfrm>
            <a:custGeom>
              <a:avLst/>
              <a:gdLst/>
              <a:ahLst/>
              <a:cxnLst/>
              <a:rect l="l" t="t" r="r" b="b"/>
              <a:pathLst>
                <a:path w="980439" h="354964">
                  <a:moveTo>
                    <a:pt x="979820" y="35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0700" y="3338430"/>
              <a:ext cx="122529" cy="88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63865" y="1747051"/>
              <a:ext cx="1129665" cy="751205"/>
            </a:xfrm>
            <a:custGeom>
              <a:avLst/>
              <a:gdLst/>
              <a:ahLst/>
              <a:cxnLst/>
              <a:rect l="l" t="t" r="r" b="b"/>
              <a:pathLst>
                <a:path w="1129664" h="751205">
                  <a:moveTo>
                    <a:pt x="0" y="750693"/>
                  </a:moveTo>
                  <a:lnTo>
                    <a:pt x="112953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34566" y="1701681"/>
              <a:ext cx="119892" cy="1042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1098" y="2497744"/>
              <a:ext cx="645531" cy="8057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75053" y="1155622"/>
              <a:ext cx="721816" cy="10743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2940219" y="1596696"/>
            <a:ext cx="437174" cy="5143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9800000">
            <a:off x="660446" y="1929245"/>
            <a:ext cx="1226167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200" spc="5">
                <a:latin typeface="Lato"/>
                <a:cs typeface="Lato"/>
              </a:rPr>
              <a:t>Purchased </a:t>
            </a:r>
            <a:r>
              <a:rPr dirty="0" sz="1200" spc="-15">
                <a:latin typeface="Lato"/>
                <a:cs typeface="Lato"/>
              </a:rPr>
              <a:t>by</a:t>
            </a:r>
            <a:r>
              <a:rPr dirty="0" sz="1200" spc="-254">
                <a:latin typeface="Lato"/>
                <a:cs typeface="Lato"/>
              </a:rPr>
              <a:t> </a:t>
            </a:r>
            <a:r>
              <a:rPr dirty="0" sz="1200" spc="10">
                <a:latin typeface="Lato"/>
                <a:cs typeface="Lato"/>
              </a:rPr>
              <a:t>user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93808" y="2257443"/>
            <a:ext cx="1097280" cy="2003425"/>
            <a:chOff x="2193808" y="2257443"/>
            <a:chExt cx="1097280" cy="2003425"/>
          </a:xfrm>
        </p:grpSpPr>
        <p:sp>
          <p:nvSpPr>
            <p:cNvPr id="18" name="object 18"/>
            <p:cNvSpPr/>
            <p:nvPr/>
          </p:nvSpPr>
          <p:spPr>
            <a:xfrm>
              <a:off x="2437362" y="2327877"/>
              <a:ext cx="12065" cy="833755"/>
            </a:xfrm>
            <a:custGeom>
              <a:avLst/>
              <a:gdLst/>
              <a:ahLst/>
              <a:cxnLst/>
              <a:rect l="l" t="t" r="r" b="b"/>
              <a:pathLst>
                <a:path w="12064" h="833755">
                  <a:moveTo>
                    <a:pt x="0" y="0"/>
                  </a:moveTo>
                  <a:lnTo>
                    <a:pt x="11902" y="83346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91402" y="2257443"/>
              <a:ext cx="92837" cy="117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02387" y="3114456"/>
              <a:ext cx="92837" cy="1173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93808" y="3345843"/>
              <a:ext cx="1097275" cy="91439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148845" y="2298950"/>
            <a:ext cx="209550" cy="891540"/>
          </a:xfrm>
          <a:prstGeom prst="rect">
            <a:avLst/>
          </a:prstGeom>
        </p:spPr>
        <p:txBody>
          <a:bodyPr wrap="square" lIns="0" tIns="107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200" spc="10">
                <a:latin typeface="Lato"/>
                <a:cs typeface="Lato"/>
              </a:rPr>
              <a:t>Similar</a:t>
            </a:r>
            <a:r>
              <a:rPr dirty="0" sz="1200" spc="-114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Items</a:t>
            </a:r>
            <a:endParaRPr sz="1200">
              <a:latin typeface="Lato"/>
              <a:cs typeface="Lato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3498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Use</a:t>
            </a:r>
            <a:r>
              <a:rPr dirty="0" spc="-160"/>
              <a:t> </a:t>
            </a:r>
            <a:r>
              <a:rPr dirty="0" spc="25"/>
              <a:t>Case</a:t>
            </a:r>
            <a:r>
              <a:rPr dirty="0" spc="-160"/>
              <a:t> </a:t>
            </a:r>
            <a:r>
              <a:rPr dirty="0" spc="-55"/>
              <a:t>-</a:t>
            </a:r>
            <a:r>
              <a:rPr dirty="0" spc="-155"/>
              <a:t> </a:t>
            </a:r>
            <a:r>
              <a:rPr dirty="0" spc="20"/>
              <a:t>Product</a:t>
            </a:r>
            <a:r>
              <a:rPr dirty="0" spc="-160"/>
              <a:t> </a:t>
            </a:r>
            <a:r>
              <a:rPr dirty="0" spc="10"/>
              <a:t>Recommendations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65"/>
            <a:ext cx="9144000" cy="580390"/>
            <a:chOff x="0" y="4563265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3755567" y="4736515"/>
              <a:ext cx="1632846" cy="406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563265"/>
              <a:ext cx="9143981" cy="5802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99" y="4694790"/>
              <a:ext cx="1471899" cy="330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72958" y="763120"/>
            <a:ext cx="4178935" cy="301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latin typeface="Lato"/>
                <a:cs typeface="Lato"/>
              </a:rPr>
              <a:t>User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sentiment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based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on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customer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reviews</a:t>
            </a:r>
            <a:endParaRPr sz="1600">
              <a:latin typeface="Lato"/>
              <a:cs typeface="Lato"/>
            </a:endParaRPr>
          </a:p>
          <a:p>
            <a:pPr marL="363855" marR="349885" indent="-351790">
              <a:lnSpc>
                <a:spcPct val="115900"/>
              </a:lnSpc>
              <a:spcBef>
                <a:spcPts val="10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5">
                <a:latin typeface="Lato"/>
                <a:cs typeface="Lato"/>
              </a:rPr>
              <a:t>No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need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5">
                <a:latin typeface="Lato"/>
                <a:cs typeface="Lato"/>
              </a:rPr>
              <a:t>realtime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this  </a:t>
            </a:r>
            <a:r>
              <a:rPr dirty="0" sz="1600" spc="5">
                <a:latin typeface="Lato"/>
                <a:cs typeface="Lato"/>
              </a:rPr>
              <a:t>problem</a:t>
            </a:r>
            <a:endParaRPr sz="1600">
              <a:latin typeface="Lato"/>
              <a:cs typeface="Lato"/>
            </a:endParaRPr>
          </a:p>
          <a:p>
            <a:pPr marL="363855" marR="591185" indent="-351790">
              <a:lnSpc>
                <a:spcPct val="115900"/>
              </a:lnSpc>
              <a:spcBef>
                <a:spcPts val="9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0">
                <a:latin typeface="Lato"/>
                <a:cs typeface="Lato"/>
              </a:rPr>
              <a:t>CNN,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RNN,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or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LSTM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25">
                <a:latin typeface="Lato"/>
                <a:cs typeface="Lato"/>
              </a:rPr>
              <a:t>all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work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this  </a:t>
            </a:r>
            <a:r>
              <a:rPr dirty="0" sz="1600" spc="5">
                <a:latin typeface="Lato"/>
                <a:cs typeface="Lato"/>
              </a:rPr>
              <a:t>problem</a:t>
            </a:r>
            <a:endParaRPr sz="1600">
              <a:latin typeface="Lato"/>
              <a:cs typeface="Lato"/>
            </a:endParaRPr>
          </a:p>
          <a:p>
            <a:pPr marL="363855" marR="81915" indent="-351790">
              <a:lnSpc>
                <a:spcPct val="115900"/>
              </a:lnSpc>
              <a:spcBef>
                <a:spcPts val="9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These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models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are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more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5">
                <a:latin typeface="Lato"/>
                <a:cs typeface="Lato"/>
              </a:rPr>
              <a:t>complex,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but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more  accurate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problem</a:t>
            </a:r>
            <a:endParaRPr sz="1600">
              <a:latin typeface="Lato"/>
              <a:cs typeface="Lato"/>
            </a:endParaRPr>
          </a:p>
          <a:p>
            <a:pPr marL="363855" marR="35560" indent="-351790">
              <a:lnSpc>
                <a:spcPct val="115900"/>
              </a:lnSpc>
              <a:spcBef>
                <a:spcPts val="944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5">
                <a:latin typeface="Lato"/>
                <a:cs typeface="Lato"/>
              </a:rPr>
              <a:t>More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cost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effective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to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use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them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with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batch  </a:t>
            </a:r>
            <a:r>
              <a:rPr dirty="0" sz="1600" spc="5">
                <a:latin typeface="Lato"/>
                <a:cs typeface="Lato"/>
              </a:rPr>
              <a:t>prediction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333" y="2509286"/>
            <a:ext cx="1012825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3175">
              <a:lnSpc>
                <a:spcPts val="1420"/>
              </a:lnSpc>
              <a:spcBef>
                <a:spcPts val="160"/>
              </a:spcBef>
            </a:pPr>
            <a:r>
              <a:rPr dirty="0" sz="1200" spc="-10">
                <a:latin typeface="Lato"/>
                <a:cs typeface="Lato"/>
              </a:rPr>
              <a:t>My</a:t>
            </a:r>
            <a:r>
              <a:rPr dirty="0" sz="1200" spc="-12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experience  </a:t>
            </a:r>
            <a:r>
              <a:rPr dirty="0" sz="1200" spc="-10">
                <a:latin typeface="Lato"/>
                <a:cs typeface="Lato"/>
              </a:rPr>
              <a:t>so</a:t>
            </a:r>
            <a:r>
              <a:rPr dirty="0" sz="1200" spc="-100">
                <a:latin typeface="Lato"/>
                <a:cs typeface="Lato"/>
              </a:rPr>
              <a:t> </a:t>
            </a:r>
            <a:r>
              <a:rPr dirty="0" sz="1200" spc="10">
                <a:latin typeface="Lato"/>
                <a:cs typeface="Lato"/>
              </a:rPr>
              <a:t>far</a:t>
            </a:r>
            <a:r>
              <a:rPr dirty="0" sz="1200" spc="-10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has</a:t>
            </a:r>
            <a:r>
              <a:rPr dirty="0" sz="1200" spc="-10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been</a:t>
            </a:r>
            <a:endParaRPr sz="12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180" y="2890031"/>
            <a:ext cx="593725" cy="182880"/>
          </a:xfrm>
          <a:prstGeom prst="rect">
            <a:avLst/>
          </a:prstGeom>
          <a:solidFill>
            <a:srgbClr val="66666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fantastic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236" y="3185331"/>
            <a:ext cx="1158875" cy="270510"/>
          </a:xfrm>
          <a:prstGeom prst="rect">
            <a:avLst/>
          </a:prstGeom>
          <a:solidFill>
            <a:srgbClr val="666666"/>
          </a:solidFill>
        </p:spPr>
        <p:txBody>
          <a:bodyPr wrap="square" lIns="0" tIns="38100" rIns="0" bIns="0" rtlCol="0" vert="horz">
            <a:spAutoFit/>
          </a:bodyPr>
          <a:lstStyle/>
          <a:p>
            <a:pPr marL="243204">
              <a:lnSpc>
                <a:spcPct val="100000"/>
              </a:lnSpc>
              <a:spcBef>
                <a:spcPts val="3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POSITIVE</a:t>
            </a:r>
            <a:endParaRPr sz="12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8386" y="2528082"/>
            <a:ext cx="165100" cy="182880"/>
          </a:xfrm>
          <a:custGeom>
            <a:avLst/>
            <a:gdLst/>
            <a:ahLst/>
            <a:cxnLst/>
            <a:rect l="l" t="t" r="r" b="b"/>
            <a:pathLst>
              <a:path w="165100" h="182880">
                <a:moveTo>
                  <a:pt x="164591" y="182879"/>
                </a:moveTo>
                <a:lnTo>
                  <a:pt x="0" y="182879"/>
                </a:lnTo>
                <a:lnTo>
                  <a:pt x="0" y="0"/>
                </a:lnTo>
                <a:lnTo>
                  <a:pt x="164591" y="0"/>
                </a:lnTo>
                <a:lnTo>
                  <a:pt x="164591" y="18287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89576" y="2509286"/>
            <a:ext cx="1166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The</a:t>
            </a:r>
            <a:r>
              <a:rPr dirty="0" sz="1200" spc="-10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product</a:t>
            </a:r>
            <a:r>
              <a:rPr dirty="0" sz="1200" spc="-95">
                <a:latin typeface="Lato"/>
                <a:cs typeface="Lato"/>
              </a:rPr>
              <a:t> </a:t>
            </a:r>
            <a:r>
              <a:rPr dirty="0" sz="1200" spc="10">
                <a:latin typeface="Lato"/>
                <a:cs typeface="Lato"/>
              </a:rPr>
              <a:t>is</a:t>
            </a:r>
            <a:r>
              <a:rPr dirty="0" sz="1200" spc="-100">
                <a:latin typeface="Lato"/>
                <a:cs typeface="Lato"/>
              </a:rPr>
              <a:t> </a:t>
            </a:r>
            <a:r>
              <a:rPr dirty="0" sz="1200">
                <a:solidFill>
                  <a:srgbClr val="666666"/>
                </a:solidFill>
                <a:latin typeface="Lato"/>
                <a:cs typeface="Lato"/>
              </a:rPr>
              <a:t>ok</a:t>
            </a:r>
            <a:endParaRPr sz="12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7152" y="2709056"/>
            <a:ext cx="464184" cy="18288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200" spc="30">
                <a:solidFill>
                  <a:srgbClr val="666666"/>
                </a:solidFill>
                <a:latin typeface="Lato"/>
                <a:cs typeface="Lato"/>
              </a:rPr>
              <a:t>I</a:t>
            </a:r>
            <a:r>
              <a:rPr dirty="0" sz="1200" spc="-14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666666"/>
                </a:solidFill>
                <a:latin typeface="Lato"/>
                <a:cs typeface="Lato"/>
              </a:rPr>
              <a:t>guess</a:t>
            </a:r>
            <a:endParaRPr sz="1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3359" y="3185356"/>
            <a:ext cx="1158875" cy="27051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38100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300"/>
              </a:spcBef>
            </a:pPr>
            <a:r>
              <a:rPr dirty="0" sz="1200" spc="-80">
                <a:solidFill>
                  <a:srgbClr val="666666"/>
                </a:solidFill>
                <a:latin typeface="Arial"/>
                <a:cs typeface="Arial"/>
              </a:rPr>
              <a:t>NEUTRAL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43992" y="2509286"/>
            <a:ext cx="892175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75590" marR="5080" indent="-263525">
              <a:lnSpc>
                <a:spcPts val="1420"/>
              </a:lnSpc>
              <a:spcBef>
                <a:spcPts val="160"/>
              </a:spcBef>
            </a:pPr>
            <a:r>
              <a:rPr dirty="0" sz="1200" spc="-15">
                <a:latin typeface="Lato"/>
                <a:cs typeface="Lato"/>
              </a:rPr>
              <a:t>Your</a:t>
            </a:r>
            <a:r>
              <a:rPr dirty="0" sz="1200" spc="-145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support  </a:t>
            </a:r>
            <a:r>
              <a:rPr dirty="0" sz="1200" spc="5">
                <a:latin typeface="Lato"/>
                <a:cs typeface="Lato"/>
              </a:rPr>
              <a:t>team</a:t>
            </a:r>
            <a:endParaRPr sz="12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9527" y="2871235"/>
            <a:ext cx="6972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Lato"/>
                <a:cs typeface="Lato"/>
              </a:rPr>
              <a:t>is</a:t>
            </a:r>
            <a:r>
              <a:rPr dirty="0" sz="1200" spc="-145">
                <a:latin typeface="Lato"/>
                <a:cs typeface="Lato"/>
              </a:rPr>
              <a:t>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pathetic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0481" y="3185356"/>
            <a:ext cx="1158875" cy="270510"/>
          </a:xfrm>
          <a:prstGeom prst="rect">
            <a:avLst/>
          </a:prstGeom>
          <a:solidFill>
            <a:srgbClr val="B6B6B6"/>
          </a:solidFill>
        </p:spPr>
        <p:txBody>
          <a:bodyPr wrap="square" lIns="0" tIns="38100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30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NEGATIVE</a:t>
            </a:r>
            <a:endParaRPr sz="12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2195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Use</a:t>
            </a:r>
            <a:r>
              <a:rPr dirty="0" spc="-170"/>
              <a:t> </a:t>
            </a:r>
            <a:r>
              <a:rPr dirty="0" spc="25"/>
              <a:t>Case</a:t>
            </a:r>
            <a:r>
              <a:rPr dirty="0" spc="-170"/>
              <a:t> </a:t>
            </a:r>
            <a:r>
              <a:rPr dirty="0" spc="-55"/>
              <a:t>-</a:t>
            </a:r>
            <a:r>
              <a:rPr dirty="0" spc="-165"/>
              <a:t> </a:t>
            </a:r>
            <a:r>
              <a:rPr dirty="0" spc="15"/>
              <a:t>Sentiment</a:t>
            </a:r>
            <a:r>
              <a:rPr dirty="0" spc="-170"/>
              <a:t> </a:t>
            </a:r>
            <a:r>
              <a:rPr dirty="0" spc="20"/>
              <a:t>Analysis</a:t>
            </a:r>
          </a:p>
        </p:txBody>
      </p:sp>
      <p:sp>
        <p:nvSpPr>
          <p:cNvPr id="18" name="object 18"/>
          <p:cNvSpPr/>
          <p:nvPr/>
        </p:nvSpPr>
        <p:spPr>
          <a:xfrm>
            <a:off x="573323" y="1695571"/>
            <a:ext cx="621923" cy="602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87718" y="1710996"/>
            <a:ext cx="582698" cy="582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18670" y="1684571"/>
            <a:ext cx="575148" cy="602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2958" y="1029184"/>
            <a:ext cx="4253865" cy="196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568325" indent="-351790">
              <a:lnSpc>
                <a:spcPct val="1159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latin typeface="Lato"/>
                <a:cs typeface="Lato"/>
              </a:rPr>
              <a:t>E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stimate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the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demand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for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products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for 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inventory and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ordering</a:t>
            </a:r>
            <a:r>
              <a:rPr dirty="0" sz="1600" spc="-32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optimization</a:t>
            </a:r>
            <a:endParaRPr sz="1600">
              <a:latin typeface="Lato"/>
              <a:cs typeface="Lato"/>
            </a:endParaRPr>
          </a:p>
          <a:p>
            <a:pPr marL="363855" marR="5080" indent="-351790">
              <a:lnSpc>
                <a:spcPct val="115900"/>
              </a:lnSpc>
              <a:spcBef>
                <a:spcPts val="9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Predict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future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based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-15">
                <a:solidFill>
                  <a:srgbClr val="1F2123"/>
                </a:solidFill>
                <a:latin typeface="Lato"/>
                <a:cs typeface="Lato"/>
              </a:rPr>
              <a:t>on</a:t>
            </a:r>
            <a:r>
              <a:rPr dirty="0" sz="1600" spc="-10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historical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data</a:t>
            </a:r>
            <a:r>
              <a:rPr dirty="0" sz="16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5">
                <a:solidFill>
                  <a:srgbClr val="1F2123"/>
                </a:solidFill>
                <a:latin typeface="Lato"/>
                <a:cs typeface="Lato"/>
              </a:rPr>
              <a:t>(time  series)</a:t>
            </a:r>
            <a:endParaRPr sz="1600">
              <a:latin typeface="Lato"/>
              <a:cs typeface="Lato"/>
            </a:endParaRPr>
          </a:p>
          <a:p>
            <a:pPr marL="363855" marR="413384" indent="-351790">
              <a:lnSpc>
                <a:spcPct val="115900"/>
              </a:lnSpc>
              <a:spcBef>
                <a:spcPts val="95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10">
                <a:solidFill>
                  <a:srgbClr val="1F2123"/>
                </a:solidFill>
                <a:latin typeface="Lato"/>
                <a:cs typeface="Lato"/>
              </a:rPr>
              <a:t>Many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models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available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as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this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1F2123"/>
                </a:solidFill>
                <a:latin typeface="Lato"/>
                <a:cs typeface="Lato"/>
              </a:rPr>
              <a:t>is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15">
                <a:solidFill>
                  <a:srgbClr val="1F2123"/>
                </a:solidFill>
                <a:latin typeface="Lato"/>
                <a:cs typeface="Lato"/>
              </a:rPr>
              <a:t>a</a:t>
            </a:r>
            <a:r>
              <a:rPr dirty="0" sz="1600" spc="-114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1F2123"/>
                </a:solidFill>
                <a:latin typeface="Lato"/>
                <a:cs typeface="Lato"/>
              </a:rPr>
              <a:t>batch 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predictions</a:t>
            </a:r>
            <a:r>
              <a:rPr dirty="0" sz="1600" spc="-11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F2123"/>
                </a:solidFill>
                <a:latin typeface="Lato"/>
                <a:cs typeface="Lato"/>
              </a:rPr>
              <a:t>problem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44119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Use</a:t>
            </a:r>
            <a:r>
              <a:rPr dirty="0" spc="-165"/>
              <a:t> </a:t>
            </a:r>
            <a:r>
              <a:rPr dirty="0" spc="25"/>
              <a:t>Case</a:t>
            </a:r>
            <a:r>
              <a:rPr dirty="0" spc="-165"/>
              <a:t> </a:t>
            </a:r>
            <a:r>
              <a:rPr dirty="0" spc="-55"/>
              <a:t>-</a:t>
            </a:r>
            <a:r>
              <a:rPr dirty="0" spc="-165"/>
              <a:t> </a:t>
            </a:r>
            <a:r>
              <a:rPr dirty="0" spc="5"/>
              <a:t>Demand</a:t>
            </a:r>
            <a:r>
              <a:rPr dirty="0" spc="-165"/>
              <a:t> </a:t>
            </a:r>
            <a:r>
              <a:rPr dirty="0" spc="10"/>
              <a:t>Forecasting</a:t>
            </a:r>
          </a:p>
        </p:txBody>
      </p:sp>
      <p:sp>
        <p:nvSpPr>
          <p:cNvPr id="4" name="object 4"/>
          <p:cNvSpPr/>
          <p:nvPr/>
        </p:nvSpPr>
        <p:spPr>
          <a:xfrm>
            <a:off x="612398" y="1170122"/>
            <a:ext cx="1371597" cy="1371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17770" y="1170122"/>
            <a:ext cx="1371597" cy="1371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5084" y="2694119"/>
            <a:ext cx="1371597" cy="1371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Batch</a:t>
            </a:r>
            <a:r>
              <a:rPr dirty="0" spc="-245"/>
              <a:t> </a:t>
            </a:r>
            <a:r>
              <a:rPr dirty="0" spc="5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5675" y="3041770"/>
            <a:ext cx="5477510" cy="16789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0699"/>
              </a:lnSpc>
              <a:spcBef>
                <a:spcPts val="70"/>
              </a:spcBef>
            </a:pPr>
            <a:r>
              <a:rPr dirty="0" sz="3600">
                <a:latin typeface="Lato"/>
                <a:cs typeface="Lato"/>
              </a:rPr>
              <a:t>Using </a:t>
            </a:r>
            <a:r>
              <a:rPr dirty="0" sz="3600" spc="-15">
                <a:latin typeface="Lato"/>
                <a:cs typeface="Lato"/>
              </a:rPr>
              <a:t>ML </a:t>
            </a:r>
            <a:r>
              <a:rPr dirty="0" sz="3600" spc="-5">
                <a:latin typeface="Lato"/>
                <a:cs typeface="Lato"/>
              </a:rPr>
              <a:t>Models </a:t>
            </a:r>
            <a:r>
              <a:rPr dirty="0" sz="3600" spc="5">
                <a:latin typeface="Lato"/>
                <a:cs typeface="Lato"/>
              </a:rPr>
              <a:t>with  </a:t>
            </a:r>
            <a:r>
              <a:rPr dirty="0" sz="3600" spc="25">
                <a:latin typeface="Lato"/>
                <a:cs typeface="Lato"/>
              </a:rPr>
              <a:t>Distributed </a:t>
            </a:r>
            <a:r>
              <a:rPr dirty="0" sz="3600" spc="5">
                <a:latin typeface="Lato"/>
                <a:cs typeface="Lato"/>
              </a:rPr>
              <a:t>Batch and  </a:t>
            </a:r>
            <a:r>
              <a:rPr dirty="0" sz="3600" spc="25">
                <a:latin typeface="Lato"/>
                <a:cs typeface="Lato"/>
              </a:rPr>
              <a:t>Stream </a:t>
            </a:r>
            <a:r>
              <a:rPr dirty="0" sz="3600" spc="10">
                <a:latin typeface="Lato"/>
                <a:cs typeface="Lato"/>
              </a:rPr>
              <a:t>Processing</a:t>
            </a:r>
            <a:r>
              <a:rPr dirty="0" sz="3600" spc="-545">
                <a:latin typeface="Lato"/>
                <a:cs typeface="Lato"/>
              </a:rPr>
              <a:t> </a:t>
            </a:r>
            <a:r>
              <a:rPr dirty="0" sz="3600" spc="-5">
                <a:latin typeface="Lato"/>
                <a:cs typeface="Lato"/>
              </a:rPr>
              <a:t>Systems</a:t>
            </a:r>
            <a:endParaRPr sz="3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829" y="1708930"/>
            <a:ext cx="8026400" cy="2294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can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be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different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types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based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the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source.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b="1">
                <a:latin typeface="Lato"/>
                <a:cs typeface="Lato"/>
              </a:rPr>
              <a:t>Batch</a:t>
            </a:r>
            <a:r>
              <a:rPr dirty="0" sz="1700" spc="-95" b="1">
                <a:latin typeface="Lato"/>
                <a:cs typeface="Lato"/>
              </a:rPr>
              <a:t> </a:t>
            </a:r>
            <a:r>
              <a:rPr dirty="0" sz="1700" spc="5" b="1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  <a:p>
            <a:pPr lvl="1" marL="828675" marR="5080" indent="-359410">
              <a:lnSpc>
                <a:spcPct val="116399"/>
              </a:lnSpc>
              <a:spcBef>
                <a:spcPts val="1000"/>
              </a:spcBef>
              <a:buFont typeface="Arial"/>
              <a:buChar char="○"/>
              <a:tabLst>
                <a:tab pos="828675" algn="l"/>
                <a:tab pos="829310" algn="l"/>
              </a:tabLst>
            </a:pPr>
            <a:r>
              <a:rPr dirty="0" sz="1700">
                <a:latin typeface="Lato"/>
                <a:cs typeface="Lato"/>
              </a:rPr>
              <a:t>Batch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processing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can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be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done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available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in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huge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volumes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in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lakes,  </a:t>
            </a:r>
            <a:r>
              <a:rPr dirty="0" sz="1700" spc="5">
                <a:latin typeface="Lato"/>
                <a:cs typeface="Lato"/>
              </a:rPr>
              <a:t>from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csv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ﬁles,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log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ﬁles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etc.,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28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 b="1">
                <a:latin typeface="Lato"/>
                <a:cs typeface="Lato"/>
              </a:rPr>
              <a:t>Streaming</a:t>
            </a:r>
            <a:r>
              <a:rPr dirty="0" sz="1700" spc="-95" b="1">
                <a:latin typeface="Lato"/>
                <a:cs typeface="Lato"/>
              </a:rPr>
              <a:t> </a:t>
            </a:r>
            <a:r>
              <a:rPr dirty="0" sz="1700" spc="5" b="1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  <a:p>
            <a:pPr lvl="1" marL="828675" indent="-360045">
              <a:lnSpc>
                <a:spcPct val="100000"/>
              </a:lnSpc>
              <a:spcBef>
                <a:spcPts val="1335"/>
              </a:spcBef>
              <a:buFont typeface="Arial"/>
              <a:buChar char="○"/>
              <a:tabLst>
                <a:tab pos="828675" algn="l"/>
                <a:tab pos="829310" algn="l"/>
              </a:tabLst>
            </a:pPr>
            <a:r>
              <a:rPr dirty="0" sz="1700" spc="5">
                <a:latin typeface="Lato"/>
                <a:cs typeface="Lato"/>
              </a:rPr>
              <a:t>Real-time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streaming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data,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like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from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sensors.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4203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Data</a:t>
            </a:r>
            <a:r>
              <a:rPr dirty="0" spc="-160"/>
              <a:t> </a:t>
            </a:r>
            <a:r>
              <a:rPr dirty="0" spc="15"/>
              <a:t>Processing</a:t>
            </a:r>
            <a:r>
              <a:rPr dirty="0" spc="-160"/>
              <a:t> </a:t>
            </a:r>
            <a:r>
              <a:rPr dirty="0" spc="-55"/>
              <a:t>-</a:t>
            </a:r>
            <a:r>
              <a:rPr dirty="0" spc="-160"/>
              <a:t> </a:t>
            </a:r>
            <a:r>
              <a:rPr dirty="0" spc="15"/>
              <a:t>Batch</a:t>
            </a:r>
            <a:r>
              <a:rPr dirty="0" spc="-155"/>
              <a:t> </a:t>
            </a:r>
            <a:r>
              <a:rPr dirty="0" spc="15"/>
              <a:t>and</a:t>
            </a:r>
            <a:r>
              <a:rPr dirty="0" spc="-160"/>
              <a:t> </a:t>
            </a:r>
            <a:r>
              <a:rPr dirty="0" spc="20"/>
              <a:t>Streaming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648" y="1041245"/>
            <a:ext cx="757872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Simplify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task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deploying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machine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learning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at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scale.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handle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scaling,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performance,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some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lifecycle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management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etc.,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74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50"/>
              <a:t> </a:t>
            </a:r>
            <a:r>
              <a:rPr dirty="0" sz="2800" spc="15"/>
              <a:t>Servers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293737" y="2878172"/>
            <a:ext cx="1013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REST </a:t>
            </a:r>
            <a:r>
              <a:rPr dirty="0" sz="1400" spc="-114">
                <a:latin typeface="Lato"/>
                <a:cs typeface="Lato"/>
              </a:rPr>
              <a:t>/</a:t>
            </a:r>
            <a:r>
              <a:rPr dirty="0" sz="1400" spc="-24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gRPC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1618" y="2561094"/>
            <a:ext cx="1993264" cy="852169"/>
          </a:xfrm>
          <a:prstGeom prst="rect">
            <a:avLst/>
          </a:prstGeom>
          <a:solidFill>
            <a:srgbClr val="A3C1F4"/>
          </a:solidFill>
          <a:ln w="28574">
            <a:solidFill>
              <a:srgbClr val="1154C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Server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0686" y="2584984"/>
            <a:ext cx="1348497" cy="72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183052" y="2776406"/>
            <a:ext cx="1060450" cy="123189"/>
            <a:chOff x="5183052" y="2776406"/>
            <a:chExt cx="1060450" cy="123189"/>
          </a:xfrm>
        </p:grpSpPr>
        <p:sp>
          <p:nvSpPr>
            <p:cNvPr id="8" name="object 8"/>
            <p:cNvSpPr/>
            <p:nvPr/>
          </p:nvSpPr>
          <p:spPr>
            <a:xfrm>
              <a:off x="5327014" y="2837894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83052" y="2776406"/>
              <a:ext cx="158424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141277" y="3128431"/>
            <a:ext cx="1060450" cy="123189"/>
            <a:chOff x="5141277" y="3128431"/>
            <a:chExt cx="1060450" cy="123189"/>
          </a:xfrm>
        </p:grpSpPr>
        <p:sp>
          <p:nvSpPr>
            <p:cNvPr id="11" name="object 11"/>
            <p:cNvSpPr/>
            <p:nvPr/>
          </p:nvSpPr>
          <p:spPr>
            <a:xfrm>
              <a:off x="5155564" y="3186893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43075" y="3128431"/>
              <a:ext cx="15839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250584" y="2281775"/>
            <a:ext cx="8845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413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What’s </a:t>
            </a:r>
            <a:r>
              <a:rPr dirty="0" sz="1400" spc="5">
                <a:latin typeface="Lato"/>
                <a:cs typeface="Lato"/>
              </a:rPr>
              <a:t>in  </a:t>
            </a:r>
            <a:r>
              <a:rPr dirty="0" sz="1400" spc="10">
                <a:latin typeface="Lato"/>
                <a:cs typeface="Lato"/>
              </a:rPr>
              <a:t>this</a:t>
            </a:r>
            <a:r>
              <a:rPr dirty="0" sz="1400" spc="-180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image?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7370" y="3413905"/>
            <a:ext cx="730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latin typeface="Lato"/>
                <a:cs typeface="Lato"/>
              </a:rPr>
              <a:t>Dog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0.99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183" y="2579669"/>
            <a:ext cx="1439545" cy="815340"/>
          </a:xfrm>
          <a:prstGeom prst="rect">
            <a:avLst/>
          </a:prstGeom>
          <a:solidFill>
            <a:srgbClr val="F9CA9C"/>
          </a:solidFill>
          <a:ln w="28574">
            <a:solidFill>
              <a:srgbClr val="FF99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5082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File</a:t>
            </a:r>
            <a:endParaRPr sz="16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45217" y="2777631"/>
            <a:ext cx="158252" cy="122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55881" y="3127206"/>
            <a:ext cx="158274" cy="122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2317732" y="2201583"/>
            <a:ext cx="2851785" cy="1497330"/>
            <a:chOff x="2317732" y="2201583"/>
            <a:chExt cx="2851785" cy="1497330"/>
          </a:xfrm>
        </p:grpSpPr>
        <p:sp>
          <p:nvSpPr>
            <p:cNvPr id="19" name="object 19"/>
            <p:cNvSpPr/>
            <p:nvPr/>
          </p:nvSpPr>
          <p:spPr>
            <a:xfrm>
              <a:off x="2489182" y="2839119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30994" y="2215870"/>
              <a:ext cx="2224405" cy="1468755"/>
            </a:xfrm>
            <a:custGeom>
              <a:avLst/>
              <a:gdLst/>
              <a:ahLst/>
              <a:cxnLst/>
              <a:rect l="l" t="t" r="r" b="b"/>
              <a:pathLst>
                <a:path w="2224404" h="1468754">
                  <a:moveTo>
                    <a:pt x="0" y="0"/>
                  </a:moveTo>
                  <a:lnTo>
                    <a:pt x="2223895" y="0"/>
                  </a:lnTo>
                  <a:lnTo>
                    <a:pt x="2223895" y="1468197"/>
                  </a:lnTo>
                  <a:lnTo>
                    <a:pt x="0" y="1468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17732" y="3188693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574" y="1436647"/>
            <a:ext cx="7844790" cy="25971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16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800" spc="10">
                <a:latin typeface="Arial"/>
                <a:cs typeface="Arial"/>
              </a:rPr>
              <a:t>Before </a:t>
            </a:r>
            <a:r>
              <a:rPr dirty="0" sz="1800">
                <a:latin typeface="Arial"/>
                <a:cs typeface="Arial"/>
              </a:rPr>
              <a:t>data </a:t>
            </a:r>
            <a:r>
              <a:rPr dirty="0" sz="1800" spc="-40">
                <a:latin typeface="Arial"/>
                <a:cs typeface="Arial"/>
              </a:rPr>
              <a:t>is </a:t>
            </a:r>
            <a:r>
              <a:rPr dirty="0" sz="1800" spc="-25">
                <a:latin typeface="Arial"/>
                <a:cs typeface="Arial"/>
              </a:rPr>
              <a:t>used </a:t>
            </a:r>
            <a:r>
              <a:rPr dirty="0" sz="1800" spc="60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making </a:t>
            </a:r>
            <a:r>
              <a:rPr dirty="0" sz="1800" spc="30">
                <a:latin typeface="Arial"/>
                <a:cs typeface="Arial"/>
              </a:rPr>
              <a:t>batch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20">
                <a:latin typeface="Arial"/>
                <a:cs typeface="Arial"/>
              </a:rPr>
              <a:t>predictions:</a:t>
            </a:r>
            <a:endParaRPr sz="1800">
              <a:latin typeface="Arial"/>
              <a:cs typeface="Arial"/>
            </a:endParaRPr>
          </a:p>
          <a:p>
            <a:pPr lvl="1" marL="926465" marR="5080" indent="-367030">
              <a:lnSpc>
                <a:spcPct val="149300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1800" spc="-30">
                <a:latin typeface="Arial"/>
                <a:cs typeface="Arial"/>
              </a:rPr>
              <a:t>It </a:t>
            </a:r>
            <a:r>
              <a:rPr dirty="0" sz="1800" spc="-5">
                <a:latin typeface="Arial"/>
                <a:cs typeface="Arial"/>
              </a:rPr>
              <a:t>has </a:t>
            </a:r>
            <a:r>
              <a:rPr dirty="0" sz="1800" spc="-1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be </a:t>
            </a:r>
            <a:r>
              <a:rPr dirty="0" sz="1800" spc="30">
                <a:latin typeface="Arial"/>
                <a:cs typeface="Arial"/>
              </a:rPr>
              <a:t>extracted </a:t>
            </a:r>
            <a:r>
              <a:rPr dirty="0" sz="1800" spc="65">
                <a:latin typeface="Arial"/>
                <a:cs typeface="Arial"/>
              </a:rPr>
              <a:t>from </a:t>
            </a:r>
            <a:r>
              <a:rPr dirty="0" sz="1800" spc="20">
                <a:latin typeface="Arial"/>
                <a:cs typeface="Arial"/>
              </a:rPr>
              <a:t>multiple </a:t>
            </a:r>
            <a:r>
              <a:rPr dirty="0" sz="1800" spc="10">
                <a:latin typeface="Arial"/>
                <a:cs typeface="Arial"/>
              </a:rPr>
              <a:t>sources </a:t>
            </a:r>
            <a:r>
              <a:rPr dirty="0" sz="1800" spc="-40">
                <a:latin typeface="Arial"/>
                <a:cs typeface="Arial"/>
              </a:rPr>
              <a:t>like </a:t>
            </a:r>
            <a:r>
              <a:rPr dirty="0" sz="1800" spc="5">
                <a:latin typeface="Arial"/>
                <a:cs typeface="Arial"/>
              </a:rPr>
              <a:t>log files, </a:t>
            </a:r>
            <a:r>
              <a:rPr dirty="0" sz="1800" spc="20">
                <a:latin typeface="Arial"/>
                <a:cs typeface="Arial"/>
              </a:rPr>
              <a:t>streaming  </a:t>
            </a:r>
            <a:r>
              <a:rPr dirty="0" sz="1800" spc="-5">
                <a:latin typeface="Arial"/>
                <a:cs typeface="Arial"/>
              </a:rPr>
              <a:t>sources, </a:t>
            </a:r>
            <a:r>
              <a:rPr dirty="0" sz="1800" spc="-50">
                <a:latin typeface="Arial"/>
                <a:cs typeface="Arial"/>
              </a:rPr>
              <a:t>APIs, </a:t>
            </a:r>
            <a:r>
              <a:rPr dirty="0" sz="1800" spc="-30">
                <a:latin typeface="Arial"/>
                <a:cs typeface="Arial"/>
              </a:rPr>
              <a:t>apps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etc.,</a:t>
            </a:r>
            <a:endParaRPr sz="1800">
              <a:latin typeface="Arial"/>
              <a:cs typeface="Arial"/>
            </a:endParaRPr>
          </a:p>
          <a:p>
            <a:pPr lvl="1" marL="927100" indent="-367030">
              <a:lnSpc>
                <a:spcPct val="100000"/>
              </a:lnSpc>
              <a:spcBef>
                <a:spcPts val="1065"/>
              </a:spcBef>
              <a:buChar char="○"/>
              <a:tabLst>
                <a:tab pos="926465" algn="l"/>
                <a:tab pos="927100" algn="l"/>
              </a:tabLst>
            </a:pPr>
            <a:r>
              <a:rPr dirty="0" sz="1800" spc="10">
                <a:latin typeface="Arial"/>
                <a:cs typeface="Arial"/>
              </a:rPr>
              <a:t>Transformed</a:t>
            </a:r>
            <a:endParaRPr sz="1800">
              <a:latin typeface="Arial"/>
              <a:cs typeface="Arial"/>
            </a:endParaRPr>
          </a:p>
          <a:p>
            <a:pPr lvl="1" marL="927100" indent="-367030">
              <a:lnSpc>
                <a:spcPct val="100000"/>
              </a:lnSpc>
              <a:spcBef>
                <a:spcPts val="1065"/>
              </a:spcBef>
              <a:buChar char="○"/>
              <a:tabLst>
                <a:tab pos="926465" algn="l"/>
                <a:tab pos="927100" algn="l"/>
              </a:tabLst>
            </a:pPr>
            <a:r>
              <a:rPr dirty="0" sz="1800">
                <a:latin typeface="Arial"/>
                <a:cs typeface="Arial"/>
              </a:rPr>
              <a:t>Loaded </a:t>
            </a:r>
            <a:r>
              <a:rPr dirty="0" sz="1800" spc="15">
                <a:latin typeface="Arial"/>
                <a:cs typeface="Arial"/>
              </a:rPr>
              <a:t>into </a:t>
            </a:r>
            <a:r>
              <a:rPr dirty="0" sz="1800" spc="-15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database </a:t>
            </a:r>
            <a:r>
              <a:rPr dirty="0" sz="1800" spc="65">
                <a:latin typeface="Arial"/>
                <a:cs typeface="Arial"/>
              </a:rPr>
              <a:t>for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40"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1800" spc="-40">
                <a:latin typeface="Arial"/>
                <a:cs typeface="Arial"/>
              </a:rPr>
              <a:t>This </a:t>
            </a:r>
            <a:r>
              <a:rPr dirty="0" sz="1800" spc="-30">
                <a:latin typeface="Arial"/>
                <a:cs typeface="Arial"/>
              </a:rPr>
              <a:t>is </a:t>
            </a:r>
            <a:r>
              <a:rPr dirty="0" sz="1800" spc="-10">
                <a:latin typeface="Arial"/>
                <a:cs typeface="Arial"/>
              </a:rPr>
              <a:t>done </a:t>
            </a:r>
            <a:r>
              <a:rPr dirty="0" sz="1800" spc="-30">
                <a:latin typeface="Arial"/>
                <a:cs typeface="Arial"/>
              </a:rPr>
              <a:t>using </a:t>
            </a:r>
            <a:r>
              <a:rPr dirty="0" sz="1800" spc="-55">
                <a:latin typeface="Arial"/>
                <a:cs typeface="Arial"/>
              </a:rPr>
              <a:t>ETL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Pipelines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172910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ETL </a:t>
            </a:r>
            <a:r>
              <a:rPr dirty="0" spc="-10"/>
              <a:t>on</a:t>
            </a:r>
            <a:r>
              <a:rPr dirty="0" spc="-385"/>
              <a:t> </a:t>
            </a:r>
            <a:r>
              <a:rPr dirty="0" spc="25"/>
              <a:t>Data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470" y="2516605"/>
            <a:ext cx="7918450" cy="1907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Set </a:t>
            </a:r>
            <a:r>
              <a:rPr dirty="0" sz="1600" spc="-20">
                <a:latin typeface="Lato"/>
                <a:cs typeface="Lato"/>
              </a:rPr>
              <a:t>of </a:t>
            </a:r>
            <a:r>
              <a:rPr dirty="0" sz="1600">
                <a:latin typeface="Lato"/>
                <a:cs typeface="Lato"/>
              </a:rPr>
              <a:t>processes</a:t>
            </a:r>
            <a:r>
              <a:rPr dirty="0" sz="1600" spc="-2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endParaRPr sz="1600">
              <a:latin typeface="Lato"/>
              <a:cs typeface="Lato"/>
            </a:endParaRPr>
          </a:p>
          <a:p>
            <a:pPr lvl="1" marL="821055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>
                <a:latin typeface="Lato"/>
                <a:cs typeface="Lato"/>
              </a:rPr>
              <a:t>extracting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from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sources</a:t>
            </a:r>
            <a:endParaRPr sz="1600">
              <a:latin typeface="Lato"/>
              <a:cs typeface="Lato"/>
            </a:endParaRPr>
          </a:p>
          <a:p>
            <a:pPr lvl="1" marL="821055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 spc="-5">
                <a:latin typeface="Lato"/>
                <a:cs typeface="Lato"/>
              </a:rPr>
              <a:t>Transforming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endParaRPr sz="1600">
              <a:latin typeface="Lato"/>
              <a:cs typeface="Lato"/>
            </a:endParaRPr>
          </a:p>
          <a:p>
            <a:pPr lvl="1" marL="821055" indent="-352425">
              <a:lnSpc>
                <a:spcPct val="100000"/>
              </a:lnSpc>
              <a:spcBef>
                <a:spcPts val="1305"/>
              </a:spcBef>
              <a:buFont typeface="Arial"/>
              <a:buChar char="○"/>
              <a:tabLst>
                <a:tab pos="821055" algn="l"/>
                <a:tab pos="821690" algn="l"/>
              </a:tabLst>
            </a:pPr>
            <a:r>
              <a:rPr dirty="0" sz="1600" spc="-5">
                <a:latin typeface="Lato"/>
                <a:cs typeface="Lato"/>
              </a:rPr>
              <a:t>Loading</a:t>
            </a:r>
            <a:r>
              <a:rPr dirty="0" sz="1600" spc="-11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into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an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output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destination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like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10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warehouse</a:t>
            </a:r>
            <a:endParaRPr sz="1600">
              <a:latin typeface="Lato"/>
              <a:cs typeface="Lato"/>
            </a:endParaRPr>
          </a:p>
          <a:p>
            <a:pPr marL="363855" indent="-351790">
              <a:lnSpc>
                <a:spcPct val="100000"/>
              </a:lnSpc>
              <a:spcBef>
                <a:spcPts val="13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dirty="0" sz="1600" spc="-5">
                <a:latin typeface="Lato"/>
                <a:cs typeface="Lato"/>
              </a:rPr>
              <a:t>From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there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data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can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be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consumed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for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training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20">
                <a:latin typeface="Lato"/>
                <a:cs typeface="Lato"/>
              </a:rPr>
              <a:t>or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making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5">
                <a:latin typeface="Lato"/>
                <a:cs typeface="Lato"/>
              </a:rPr>
              <a:t>predictions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>
                <a:latin typeface="Lato"/>
                <a:cs typeface="Lato"/>
              </a:rPr>
              <a:t>using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10">
                <a:latin typeface="Lato"/>
                <a:cs typeface="Lato"/>
              </a:rPr>
              <a:t>ML</a:t>
            </a:r>
            <a:r>
              <a:rPr dirty="0" sz="1600" spc="-100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models,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2910" y="1006435"/>
            <a:ext cx="425450" cy="287020"/>
            <a:chOff x="752910" y="1006435"/>
            <a:chExt cx="425450" cy="287020"/>
          </a:xfrm>
        </p:grpSpPr>
        <p:sp>
          <p:nvSpPr>
            <p:cNvPr id="4" name="object 4"/>
            <p:cNvSpPr/>
            <p:nvPr/>
          </p:nvSpPr>
          <p:spPr>
            <a:xfrm>
              <a:off x="757673" y="10111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57673" y="10111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97461" y="1436784"/>
            <a:ext cx="425450" cy="287020"/>
            <a:chOff x="497461" y="1436784"/>
            <a:chExt cx="425450" cy="287020"/>
          </a:xfrm>
        </p:grpSpPr>
        <p:sp>
          <p:nvSpPr>
            <p:cNvPr id="7" name="object 7"/>
            <p:cNvSpPr/>
            <p:nvPr/>
          </p:nvSpPr>
          <p:spPr>
            <a:xfrm>
              <a:off x="502223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2223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12710" y="1436784"/>
            <a:ext cx="425450" cy="287020"/>
            <a:chOff x="1012710" y="1436784"/>
            <a:chExt cx="425450" cy="287020"/>
          </a:xfrm>
        </p:grpSpPr>
        <p:sp>
          <p:nvSpPr>
            <p:cNvPr id="10" name="object 10"/>
            <p:cNvSpPr/>
            <p:nvPr/>
          </p:nvSpPr>
          <p:spPr>
            <a:xfrm>
              <a:off x="1017472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7472" y="144154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606369" y="1011197"/>
            <a:ext cx="1264285" cy="831850"/>
          </a:xfrm>
          <a:prstGeom prst="rect">
            <a:avLst/>
          </a:prstGeom>
          <a:solidFill>
            <a:srgbClr val="B6B8BA"/>
          </a:solidFill>
          <a:ln w="9524">
            <a:solidFill>
              <a:srgbClr val="595959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0050" marR="67945" indent="-288925">
              <a:lnSpc>
                <a:spcPts val="142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Transformation  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69827" y="928523"/>
            <a:ext cx="1101090" cy="996950"/>
            <a:chOff x="4969827" y="928523"/>
            <a:chExt cx="1101090" cy="996950"/>
          </a:xfrm>
        </p:grpSpPr>
        <p:sp>
          <p:nvSpPr>
            <p:cNvPr id="14" name="object 14"/>
            <p:cNvSpPr/>
            <p:nvPr/>
          </p:nvSpPr>
          <p:spPr>
            <a:xfrm>
              <a:off x="4974590" y="933285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4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74590" y="933285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4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4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052937" y="1227079"/>
            <a:ext cx="692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9450" algn="l"/>
              </a:tabLst>
            </a:pPr>
            <a:r>
              <a:rPr dirty="0" u="sng" sz="120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54136" y="1011197"/>
            <a:ext cx="1913889" cy="831850"/>
          </a:xfrm>
          <a:prstGeom prst="rect">
            <a:avLst/>
          </a:prstGeom>
          <a:ln w="9524">
            <a:solidFill>
              <a:srgbClr val="313131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63550" marR="100330" indent="-320040">
              <a:lnSpc>
                <a:spcPts val="1420"/>
              </a:lnSpc>
              <a:spcBef>
                <a:spcPts val="5"/>
              </a:spcBef>
            </a:pPr>
            <a:r>
              <a:rPr dirty="0" sz="1200" spc="-15">
                <a:latin typeface="Arial"/>
                <a:cs typeface="Arial"/>
              </a:rPr>
              <a:t>Batch </a:t>
            </a:r>
            <a:r>
              <a:rPr dirty="0" sz="1200" spc="15">
                <a:latin typeface="Arial"/>
                <a:cs typeface="Arial"/>
              </a:rPr>
              <a:t>Prediction </a:t>
            </a:r>
            <a:r>
              <a:rPr dirty="0" sz="1200" spc="25">
                <a:latin typeface="Arial"/>
                <a:cs typeface="Arial"/>
              </a:rPr>
              <a:t>Job </a:t>
            </a:r>
            <a:r>
              <a:rPr dirty="0" sz="1200" spc="-15">
                <a:latin typeface="Arial"/>
                <a:cs typeface="Arial"/>
              </a:rPr>
              <a:t>on  </a:t>
            </a:r>
            <a:r>
              <a:rPr dirty="0" sz="1200" spc="-10">
                <a:latin typeface="Arial"/>
                <a:cs typeface="Arial"/>
              </a:rPr>
              <a:t>Prepared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71769" y="1214335"/>
            <a:ext cx="695960" cy="425450"/>
            <a:chOff x="1671769" y="1214335"/>
            <a:chExt cx="695960" cy="425450"/>
          </a:xfrm>
        </p:grpSpPr>
        <p:sp>
          <p:nvSpPr>
            <p:cNvPr id="19" name="object 19"/>
            <p:cNvSpPr/>
            <p:nvPr/>
          </p:nvSpPr>
          <p:spPr>
            <a:xfrm>
              <a:off x="1676531" y="12190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76531" y="12190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074629" y="1232435"/>
            <a:ext cx="695960" cy="425450"/>
            <a:chOff x="4074629" y="1232435"/>
            <a:chExt cx="695960" cy="425450"/>
          </a:xfrm>
        </p:grpSpPr>
        <p:sp>
          <p:nvSpPr>
            <p:cNvPr id="22" name="object 22"/>
            <p:cNvSpPr/>
            <p:nvPr/>
          </p:nvSpPr>
          <p:spPr>
            <a:xfrm>
              <a:off x="4079391" y="12371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79391" y="1237197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692224" y="1406352"/>
            <a:ext cx="53340" cy="41275"/>
            <a:chOff x="6692224" y="1406352"/>
            <a:chExt cx="53340" cy="41275"/>
          </a:xfrm>
        </p:grpSpPr>
        <p:sp>
          <p:nvSpPr>
            <p:cNvPr id="25" name="object 25"/>
            <p:cNvSpPr/>
            <p:nvPr/>
          </p:nvSpPr>
          <p:spPr>
            <a:xfrm>
              <a:off x="6696986" y="14111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96986" y="14111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99090" y="1938825"/>
            <a:ext cx="933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Data</a:t>
            </a:r>
            <a:r>
              <a:rPr dirty="0" sz="1200" spc="-1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Sources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0690" y="1938825"/>
            <a:ext cx="510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5">
                <a:latin typeface="Arial"/>
                <a:cs typeface="Arial"/>
              </a:rPr>
              <a:t>E</a:t>
            </a:r>
            <a:r>
              <a:rPr dirty="0" sz="1200" spc="45">
                <a:latin typeface="Arial"/>
                <a:cs typeface="Arial"/>
              </a:rPr>
              <a:t>xt</a:t>
            </a:r>
            <a:r>
              <a:rPr dirty="0" sz="1200" spc="15">
                <a:latin typeface="Arial"/>
                <a:cs typeface="Arial"/>
              </a:rPr>
              <a:t>r</a:t>
            </a:r>
            <a:r>
              <a:rPr dirty="0" sz="1200" spc="-45">
                <a:latin typeface="Arial"/>
                <a:cs typeface="Arial"/>
              </a:rPr>
              <a:t>a</a:t>
            </a:r>
            <a:r>
              <a:rPr dirty="0" sz="1200" spc="45">
                <a:latin typeface="Arial"/>
                <a:cs typeface="Arial"/>
              </a:rPr>
              <a:t>c</a:t>
            </a:r>
            <a:r>
              <a:rPr dirty="0" sz="1200" spc="105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76916" y="1938825"/>
            <a:ext cx="723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5">
                <a:latin typeface="Arial"/>
                <a:cs typeface="Arial"/>
              </a:rPr>
              <a:t>T</a:t>
            </a:r>
            <a:r>
              <a:rPr dirty="0" sz="1200" spc="25">
                <a:latin typeface="Arial"/>
                <a:cs typeface="Arial"/>
              </a:rPr>
              <a:t>r</a:t>
            </a:r>
            <a:r>
              <a:rPr dirty="0" sz="1200" spc="-15">
                <a:latin typeface="Arial"/>
                <a:cs typeface="Arial"/>
              </a:rPr>
              <a:t>a</a:t>
            </a:r>
            <a:r>
              <a:rPr dirty="0" sz="1200" spc="-25">
                <a:latin typeface="Arial"/>
                <a:cs typeface="Arial"/>
              </a:rPr>
              <a:t>n</a:t>
            </a:r>
            <a:r>
              <a:rPr dirty="0" sz="1200" spc="55">
                <a:latin typeface="Arial"/>
                <a:cs typeface="Arial"/>
              </a:rPr>
              <a:t>s</a:t>
            </a:r>
            <a:r>
              <a:rPr dirty="0" sz="1200" spc="-10">
                <a:latin typeface="Arial"/>
                <a:cs typeface="Arial"/>
              </a:rPr>
              <a:t>f</a:t>
            </a:r>
            <a:r>
              <a:rPr dirty="0" sz="1200" spc="30">
                <a:latin typeface="Arial"/>
                <a:cs typeface="Arial"/>
              </a:rPr>
              <a:t>o</a:t>
            </a:r>
            <a:r>
              <a:rPr dirty="0" sz="1200" spc="50">
                <a:latin typeface="Arial"/>
                <a:cs typeface="Arial"/>
              </a:rPr>
              <a:t>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40637" y="1938825"/>
            <a:ext cx="364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latin typeface="Arial"/>
                <a:cs typeface="Arial"/>
              </a:rPr>
              <a:t>L</a:t>
            </a:r>
            <a:r>
              <a:rPr dirty="0" sz="1200" spc="5">
                <a:latin typeface="Arial"/>
                <a:cs typeface="Arial"/>
              </a:rPr>
              <a:t>o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55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55202" y="1987450"/>
            <a:ext cx="460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80">
                <a:latin typeface="Arial"/>
                <a:cs typeface="Arial"/>
              </a:rPr>
              <a:t>T</a:t>
            </a:r>
            <a:r>
              <a:rPr dirty="0" sz="1200" spc="10">
                <a:latin typeface="Arial"/>
                <a:cs typeface="Arial"/>
              </a:rPr>
              <a:t>a</a:t>
            </a:r>
            <a:r>
              <a:rPr dirty="0" sz="1200" spc="-25">
                <a:latin typeface="Arial"/>
                <a:cs typeface="Arial"/>
              </a:rPr>
              <a:t>r</a:t>
            </a:r>
            <a:r>
              <a:rPr dirty="0" sz="1200" spc="35">
                <a:latin typeface="Arial"/>
                <a:cs typeface="Arial"/>
              </a:rPr>
              <a:t>g</a:t>
            </a:r>
            <a:r>
              <a:rPr dirty="0" sz="1200" spc="-15">
                <a:latin typeface="Arial"/>
                <a:cs typeface="Arial"/>
              </a:rPr>
              <a:t>e</a:t>
            </a:r>
            <a:r>
              <a:rPr dirty="0" sz="1200" spc="105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189674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ETL</a:t>
            </a:r>
            <a:r>
              <a:rPr dirty="0" spc="-220"/>
              <a:t> </a:t>
            </a:r>
            <a:r>
              <a:rPr dirty="0" spc="20"/>
              <a:t>Pipelines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8309" y="1412534"/>
            <a:ext cx="425450" cy="287020"/>
            <a:chOff x="1388309" y="1412534"/>
            <a:chExt cx="425450" cy="287020"/>
          </a:xfrm>
        </p:grpSpPr>
        <p:sp>
          <p:nvSpPr>
            <p:cNvPr id="3" name="object 3"/>
            <p:cNvSpPr/>
            <p:nvPr/>
          </p:nvSpPr>
          <p:spPr>
            <a:xfrm>
              <a:off x="1393072" y="14172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93072" y="1417297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132860" y="1842883"/>
            <a:ext cx="425450" cy="287020"/>
            <a:chOff x="1132860" y="1842883"/>
            <a:chExt cx="425450" cy="287020"/>
          </a:xfrm>
        </p:grpSpPr>
        <p:sp>
          <p:nvSpPr>
            <p:cNvPr id="6" name="object 6"/>
            <p:cNvSpPr/>
            <p:nvPr/>
          </p:nvSpPr>
          <p:spPr>
            <a:xfrm>
              <a:off x="1137622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7622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6"/>
                  </a:lnTo>
                  <a:lnTo>
                    <a:pt x="330552" y="83454"/>
                  </a:lnTo>
                  <a:lnTo>
                    <a:pt x="273503" y="90010"/>
                  </a:lnTo>
                  <a:lnTo>
                    <a:pt x="207817" y="92364"/>
                  </a:lnTo>
                  <a:lnTo>
                    <a:pt x="142130" y="90010"/>
                  </a:lnTo>
                  <a:lnTo>
                    <a:pt x="85082" y="83454"/>
                  </a:lnTo>
                  <a:lnTo>
                    <a:pt x="40096" y="73456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648109" y="1842883"/>
            <a:ext cx="425450" cy="287020"/>
            <a:chOff x="1648109" y="1842883"/>
            <a:chExt cx="425450" cy="287020"/>
          </a:xfrm>
        </p:grpSpPr>
        <p:sp>
          <p:nvSpPr>
            <p:cNvPr id="9" name="object 9"/>
            <p:cNvSpPr/>
            <p:nvPr/>
          </p:nvSpPr>
          <p:spPr>
            <a:xfrm>
              <a:off x="1652871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2871" y="1847646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6"/>
                  </a:lnTo>
                  <a:lnTo>
                    <a:pt x="330551" y="83454"/>
                  </a:lnTo>
                  <a:lnTo>
                    <a:pt x="273503" y="90010"/>
                  </a:lnTo>
                  <a:lnTo>
                    <a:pt x="207817" y="92364"/>
                  </a:lnTo>
                  <a:lnTo>
                    <a:pt x="142130" y="90010"/>
                  </a:lnTo>
                  <a:lnTo>
                    <a:pt x="85082" y="83454"/>
                  </a:lnTo>
                  <a:lnTo>
                    <a:pt x="40096" y="73456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07043" y="1694384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332740" marR="325120" indent="52705">
              <a:lnSpc>
                <a:spcPts val="1420"/>
              </a:lnSpc>
              <a:spcBef>
                <a:spcPts val="225"/>
              </a:spcBef>
            </a:pPr>
            <a:r>
              <a:rPr dirty="0" sz="1200" spc="10">
                <a:latin typeface="Lato"/>
                <a:cs typeface="Lato"/>
              </a:rPr>
              <a:t>Cluster  </a:t>
            </a:r>
            <a:r>
              <a:rPr dirty="0" sz="1200" spc="5">
                <a:latin typeface="Lato"/>
                <a:cs typeface="Lato"/>
              </a:rPr>
              <a:t>Manager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74873" y="1403822"/>
            <a:ext cx="1101090" cy="996950"/>
            <a:chOff x="7074873" y="1403822"/>
            <a:chExt cx="1101090" cy="996950"/>
          </a:xfrm>
        </p:grpSpPr>
        <p:sp>
          <p:nvSpPr>
            <p:cNvPr id="13" name="object 13"/>
            <p:cNvSpPr/>
            <p:nvPr/>
          </p:nvSpPr>
          <p:spPr>
            <a:xfrm>
              <a:off x="7079636" y="14085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79636" y="14085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412492" y="1689634"/>
            <a:ext cx="695960" cy="425450"/>
            <a:chOff x="2412492" y="1689634"/>
            <a:chExt cx="695960" cy="425450"/>
          </a:xfrm>
        </p:grpSpPr>
        <p:sp>
          <p:nvSpPr>
            <p:cNvPr id="16" name="object 16"/>
            <p:cNvSpPr/>
            <p:nvPr/>
          </p:nvSpPr>
          <p:spPr>
            <a:xfrm>
              <a:off x="2417255" y="16943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17255" y="16943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46005" y="2344923"/>
            <a:ext cx="909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4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04731" y="2191675"/>
            <a:ext cx="51180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Extract</a:t>
            </a:r>
            <a:endParaRPr sz="12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6083" y="1068728"/>
            <a:ext cx="348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-5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0400" y="2527069"/>
            <a:ext cx="449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5">
                <a:latin typeface="Lato"/>
                <a:cs typeface="Lato"/>
              </a:rPr>
              <a:t>T</a:t>
            </a:r>
            <a:r>
              <a:rPr dirty="0" sz="1200" spc="10">
                <a:latin typeface="Lato"/>
                <a:cs typeface="Lato"/>
              </a:rPr>
              <a:t>arget</a:t>
            </a:r>
            <a:endParaRPr sz="12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36814" y="1152760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dirty="0" sz="120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36814" y="1767558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dirty="0" sz="120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36814" y="2395682"/>
            <a:ext cx="1264285" cy="4159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374015">
              <a:lnSpc>
                <a:spcPct val="100000"/>
              </a:lnSpc>
              <a:spcBef>
                <a:spcPts val="875"/>
              </a:spcBef>
            </a:pPr>
            <a:r>
              <a:rPr dirty="0" sz="1200">
                <a:latin typeface="Lato"/>
                <a:cs typeface="Lato"/>
              </a:rPr>
              <a:t>Worker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66477" y="1366429"/>
            <a:ext cx="467995" cy="1230630"/>
            <a:chOff x="4666477" y="1366429"/>
            <a:chExt cx="467995" cy="1230630"/>
          </a:xfrm>
        </p:grpSpPr>
        <p:sp>
          <p:nvSpPr>
            <p:cNvPr id="26" name="object 26"/>
            <p:cNvSpPr/>
            <p:nvPr/>
          </p:nvSpPr>
          <p:spPr>
            <a:xfrm>
              <a:off x="4671240" y="1403969"/>
              <a:ext cx="428625" cy="498475"/>
            </a:xfrm>
            <a:custGeom>
              <a:avLst/>
              <a:gdLst/>
              <a:ahLst/>
              <a:cxnLst/>
              <a:rect l="l" t="t" r="r" b="b"/>
              <a:pathLst>
                <a:path w="428625" h="498475">
                  <a:moveTo>
                    <a:pt x="0" y="498163"/>
                  </a:moveTo>
                  <a:lnTo>
                    <a:pt x="428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7639" y="13711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874" y="43032"/>
                  </a:moveTo>
                  <a:lnTo>
                    <a:pt x="0" y="22519"/>
                  </a:lnTo>
                  <a:lnTo>
                    <a:pt x="40124" y="0"/>
                  </a:lnTo>
                  <a:lnTo>
                    <a:pt x="23874" y="430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87639" y="137119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874" y="43032"/>
                  </a:moveTo>
                  <a:lnTo>
                    <a:pt x="40124" y="0"/>
                  </a:lnTo>
                  <a:lnTo>
                    <a:pt x="0" y="22519"/>
                  </a:lnTo>
                  <a:lnTo>
                    <a:pt x="23874" y="4303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71240" y="1902133"/>
              <a:ext cx="409575" cy="64769"/>
            </a:xfrm>
            <a:custGeom>
              <a:avLst/>
              <a:gdLst/>
              <a:ahLst/>
              <a:cxnLst/>
              <a:rect l="l" t="t" r="r" b="b"/>
              <a:pathLst>
                <a:path w="409575" h="64769">
                  <a:moveTo>
                    <a:pt x="0" y="0"/>
                  </a:moveTo>
                  <a:lnTo>
                    <a:pt x="409149" y="643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77939" y="1950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1082"/>
                  </a:moveTo>
                  <a:lnTo>
                    <a:pt x="4874" y="0"/>
                  </a:lnTo>
                  <a:lnTo>
                    <a:pt x="45149" y="22254"/>
                  </a:lnTo>
                  <a:lnTo>
                    <a:pt x="0" y="310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77939" y="1950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1082"/>
                  </a:moveTo>
                  <a:lnTo>
                    <a:pt x="45149" y="22254"/>
                  </a:lnTo>
                  <a:lnTo>
                    <a:pt x="4874" y="0"/>
                  </a:lnTo>
                  <a:lnTo>
                    <a:pt x="0" y="310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671240" y="1902133"/>
              <a:ext cx="434340" cy="654050"/>
            </a:xfrm>
            <a:custGeom>
              <a:avLst/>
              <a:gdLst/>
              <a:ahLst/>
              <a:cxnLst/>
              <a:rect l="l" t="t" r="r" b="b"/>
              <a:pathLst>
                <a:path w="434339" h="654050">
                  <a:moveTo>
                    <a:pt x="0" y="0"/>
                  </a:moveTo>
                  <a:lnTo>
                    <a:pt x="433999" y="65378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92114" y="25472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024" y="44699"/>
                  </a:moveTo>
                  <a:lnTo>
                    <a:pt x="0" y="17399"/>
                  </a:lnTo>
                  <a:lnTo>
                    <a:pt x="26224" y="0"/>
                  </a:lnTo>
                  <a:lnTo>
                    <a:pt x="37024" y="446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92114" y="25472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99"/>
                  </a:moveTo>
                  <a:lnTo>
                    <a:pt x="37024" y="44699"/>
                  </a:lnTo>
                  <a:lnTo>
                    <a:pt x="26224" y="0"/>
                  </a:lnTo>
                  <a:lnTo>
                    <a:pt x="0" y="1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6396249" y="1355747"/>
            <a:ext cx="678815" cy="1252855"/>
            <a:chOff x="6396249" y="1355747"/>
            <a:chExt cx="678815" cy="1252855"/>
          </a:xfrm>
        </p:grpSpPr>
        <p:sp>
          <p:nvSpPr>
            <p:cNvPr id="36" name="object 36"/>
            <p:cNvSpPr/>
            <p:nvPr/>
          </p:nvSpPr>
          <p:spPr>
            <a:xfrm>
              <a:off x="6401011" y="1360509"/>
              <a:ext cx="634365" cy="506095"/>
            </a:xfrm>
            <a:custGeom>
              <a:avLst/>
              <a:gdLst/>
              <a:ahLst/>
              <a:cxnLst/>
              <a:rect l="l" t="t" r="r" b="b"/>
              <a:pathLst>
                <a:path w="634365" h="506094">
                  <a:moveTo>
                    <a:pt x="0" y="0"/>
                  </a:moveTo>
                  <a:lnTo>
                    <a:pt x="633948" y="50585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25135" y="1854066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5" h="39369">
                  <a:moveTo>
                    <a:pt x="43599" y="39257"/>
                  </a:moveTo>
                  <a:lnTo>
                    <a:pt x="0" y="24594"/>
                  </a:lnTo>
                  <a:lnTo>
                    <a:pt x="19624" y="0"/>
                  </a:lnTo>
                  <a:lnTo>
                    <a:pt x="43599" y="392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25135" y="1854066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5" h="39369">
                  <a:moveTo>
                    <a:pt x="0" y="24594"/>
                  </a:moveTo>
                  <a:lnTo>
                    <a:pt x="43599" y="39257"/>
                  </a:lnTo>
                  <a:lnTo>
                    <a:pt x="19624" y="0"/>
                  </a:lnTo>
                  <a:lnTo>
                    <a:pt x="0" y="245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01011" y="1908238"/>
              <a:ext cx="622300" cy="67310"/>
            </a:xfrm>
            <a:custGeom>
              <a:avLst/>
              <a:gdLst/>
              <a:ahLst/>
              <a:cxnLst/>
              <a:rect l="l" t="t" r="r" b="b"/>
              <a:pathLst>
                <a:path w="622300" h="67310">
                  <a:moveTo>
                    <a:pt x="0" y="67069"/>
                  </a:moveTo>
                  <a:lnTo>
                    <a:pt x="62179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21110" y="1892596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3374" y="31282"/>
                  </a:moveTo>
                  <a:lnTo>
                    <a:pt x="0" y="0"/>
                  </a:lnTo>
                  <a:lnTo>
                    <a:pt x="44674" y="11004"/>
                  </a:lnTo>
                  <a:lnTo>
                    <a:pt x="3374" y="312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21110" y="1892596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3374" y="31282"/>
                  </a:moveTo>
                  <a:lnTo>
                    <a:pt x="44674" y="11004"/>
                  </a:lnTo>
                  <a:lnTo>
                    <a:pt x="0" y="0"/>
                  </a:lnTo>
                  <a:lnTo>
                    <a:pt x="3374" y="312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01011" y="1943106"/>
              <a:ext cx="639445" cy="660400"/>
            </a:xfrm>
            <a:custGeom>
              <a:avLst/>
              <a:gdLst/>
              <a:ahLst/>
              <a:cxnLst/>
              <a:rect l="l" t="t" r="r" b="b"/>
              <a:pathLst>
                <a:path w="639445" h="660400">
                  <a:moveTo>
                    <a:pt x="0" y="660313"/>
                  </a:moveTo>
                  <a:lnTo>
                    <a:pt x="63887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28585" y="1912041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09" h="42544">
                  <a:moveTo>
                    <a:pt x="22599" y="42004"/>
                  </a:moveTo>
                  <a:lnTo>
                    <a:pt x="0" y="20127"/>
                  </a:lnTo>
                  <a:lnTo>
                    <a:pt x="41349" y="0"/>
                  </a:lnTo>
                  <a:lnTo>
                    <a:pt x="22599" y="420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028585" y="1912041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09" h="42544">
                  <a:moveTo>
                    <a:pt x="22599" y="42004"/>
                  </a:moveTo>
                  <a:lnTo>
                    <a:pt x="41349" y="0"/>
                  </a:lnTo>
                  <a:lnTo>
                    <a:pt x="0" y="20127"/>
                  </a:lnTo>
                  <a:lnTo>
                    <a:pt x="22599" y="420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40649" y="2856420"/>
            <a:ext cx="7190740" cy="166370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Lato"/>
                <a:cs typeface="Lato"/>
              </a:rPr>
              <a:t>ETL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performed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huge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volumes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distributed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manner.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Data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is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split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into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chunks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parallely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processed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by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multiple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workers.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results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ETL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workﬂow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stored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database.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latin typeface="Lato"/>
                <a:cs typeface="Lato"/>
              </a:rPr>
              <a:t>Results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lower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latency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and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higher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throughput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processing.</a:t>
            </a:r>
            <a:endParaRPr sz="1800">
              <a:latin typeface="Lato"/>
              <a:cs typeface="Lato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2232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Distributed</a:t>
            </a:r>
            <a:r>
              <a:rPr dirty="0" spc="-190"/>
              <a:t> </a:t>
            </a:r>
            <a:r>
              <a:rPr dirty="0" spc="15"/>
              <a:t>Processing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547" y="1458959"/>
            <a:ext cx="425450" cy="287020"/>
            <a:chOff x="1045547" y="1458959"/>
            <a:chExt cx="425450" cy="287020"/>
          </a:xfrm>
        </p:grpSpPr>
        <p:sp>
          <p:nvSpPr>
            <p:cNvPr id="3" name="object 3"/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50310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90098" y="1889308"/>
            <a:ext cx="425450" cy="287020"/>
            <a:chOff x="790098" y="1889308"/>
            <a:chExt cx="425450" cy="287020"/>
          </a:xfrm>
        </p:grpSpPr>
        <p:sp>
          <p:nvSpPr>
            <p:cNvPr id="6" name="object 6"/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860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305347" y="1889308"/>
            <a:ext cx="425450" cy="287020"/>
            <a:chOff x="1305347" y="1889308"/>
            <a:chExt cx="425450" cy="287020"/>
          </a:xfrm>
        </p:grpSpPr>
        <p:sp>
          <p:nvSpPr>
            <p:cNvPr id="9" name="object 9"/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10109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197343" y="1454672"/>
            <a:ext cx="1264285" cy="8318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4495" marR="109220" indent="-287655">
              <a:lnSpc>
                <a:spcPts val="1420"/>
              </a:lnSpc>
              <a:spcBef>
                <a:spcPts val="5"/>
              </a:spcBef>
            </a:pPr>
            <a:r>
              <a:rPr dirty="0" sz="1200" spc="-100">
                <a:latin typeface="Lato"/>
                <a:cs typeface="Lato"/>
              </a:rPr>
              <a:t>T</a:t>
            </a:r>
            <a:r>
              <a:rPr dirty="0" sz="1200" spc="20">
                <a:latin typeface="Lato"/>
                <a:cs typeface="Lato"/>
              </a:rPr>
              <a:t>r</a:t>
            </a:r>
            <a:r>
              <a:rPr dirty="0" sz="1200">
                <a:latin typeface="Lato"/>
                <a:cs typeface="Lato"/>
              </a:rPr>
              <a:t>ansformation  </a:t>
            </a:r>
            <a:r>
              <a:rPr dirty="0" sz="1200">
                <a:latin typeface="Lato"/>
                <a:cs typeface="Lato"/>
              </a:rPr>
              <a:t>Engine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12500" y="1286134"/>
            <a:ext cx="1101090" cy="996950"/>
            <a:chOff x="6012500" y="1286134"/>
            <a:chExt cx="1101090" cy="996950"/>
          </a:xfrm>
        </p:grpSpPr>
        <p:sp>
          <p:nvSpPr>
            <p:cNvPr id="13" name="object 13"/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17262" y="1290897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6" y="205029"/>
                  </a:lnTo>
                  <a:lnTo>
                    <a:pt x="1027129" y="241862"/>
                  </a:lnTo>
                  <a:lnTo>
                    <a:pt x="953366" y="273785"/>
                  </a:lnTo>
                  <a:lnTo>
                    <a:pt x="907823" y="287519"/>
                  </a:lnTo>
                  <a:lnTo>
                    <a:pt x="857189" y="299564"/>
                  </a:lnTo>
                  <a:lnTo>
                    <a:pt x="801972" y="309765"/>
                  </a:lnTo>
                  <a:lnTo>
                    <a:pt x="742687" y="317967"/>
                  </a:lnTo>
                  <a:lnTo>
                    <a:pt x="679842" y="324017"/>
                  </a:lnTo>
                  <a:lnTo>
                    <a:pt x="613951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1" y="1281"/>
                  </a:lnTo>
                  <a:lnTo>
                    <a:pt x="679842" y="5024"/>
                  </a:lnTo>
                  <a:lnTo>
                    <a:pt x="742687" y="11073"/>
                  </a:lnTo>
                  <a:lnTo>
                    <a:pt x="801972" y="19275"/>
                  </a:lnTo>
                  <a:lnTo>
                    <a:pt x="857189" y="29476"/>
                  </a:lnTo>
                  <a:lnTo>
                    <a:pt x="907823" y="41520"/>
                  </a:lnTo>
                  <a:lnTo>
                    <a:pt x="953366" y="55255"/>
                  </a:lnTo>
                  <a:lnTo>
                    <a:pt x="993305" y="70525"/>
                  </a:lnTo>
                  <a:lnTo>
                    <a:pt x="1054326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6" y="863112"/>
                  </a:lnTo>
                  <a:lnTo>
                    <a:pt x="1027129" y="899945"/>
                  </a:lnTo>
                  <a:lnTo>
                    <a:pt x="953366" y="931867"/>
                  </a:lnTo>
                  <a:lnTo>
                    <a:pt x="907823" y="945602"/>
                  </a:lnTo>
                  <a:lnTo>
                    <a:pt x="857189" y="957646"/>
                  </a:lnTo>
                  <a:lnTo>
                    <a:pt x="801972" y="967847"/>
                  </a:lnTo>
                  <a:lnTo>
                    <a:pt x="742687" y="976049"/>
                  </a:lnTo>
                  <a:lnTo>
                    <a:pt x="679842" y="982098"/>
                  </a:lnTo>
                  <a:lnTo>
                    <a:pt x="613951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455434" y="1368797"/>
            <a:ext cx="1264285" cy="83185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algn="ctr" marL="150495" marR="142875">
              <a:lnSpc>
                <a:spcPts val="1420"/>
              </a:lnSpc>
              <a:spcBef>
                <a:spcPts val="434"/>
              </a:spcBef>
            </a:pPr>
            <a:r>
              <a:rPr dirty="0" sz="1200">
                <a:latin typeface="Lato"/>
                <a:cs typeface="Lato"/>
              </a:rPr>
              <a:t>Batch  </a:t>
            </a:r>
            <a:r>
              <a:rPr dirty="0" sz="1200" spc="5">
                <a:latin typeface="Lato"/>
                <a:cs typeface="Lato"/>
              </a:rPr>
              <a:t>Prediction</a:t>
            </a:r>
            <a:r>
              <a:rPr dirty="0" sz="1200" spc="-135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Job </a:t>
            </a:r>
            <a:r>
              <a:rPr dirty="0" sz="1200">
                <a:latin typeface="Lato"/>
                <a:cs typeface="Lato"/>
              </a:rPr>
              <a:t> </a:t>
            </a:r>
            <a:r>
              <a:rPr dirty="0" sz="1200" spc="-10">
                <a:latin typeface="Lato"/>
                <a:cs typeface="Lato"/>
              </a:rPr>
              <a:t>on </a:t>
            </a:r>
            <a:r>
              <a:rPr dirty="0" sz="1200" spc="10">
                <a:latin typeface="Lato"/>
                <a:cs typeface="Lato"/>
              </a:rPr>
              <a:t>Prepared  </a:t>
            </a:r>
            <a:r>
              <a:rPr dirty="0" sz="1200" spc="5">
                <a:latin typeface="Lato"/>
                <a:cs typeface="Lato"/>
              </a:rPr>
              <a:t>Data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5610" y="1584675"/>
            <a:ext cx="351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dirty="0" u="sng" sz="120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69643" y="1604934"/>
            <a:ext cx="695960" cy="425450"/>
            <a:chOff x="2169643" y="1604934"/>
            <a:chExt cx="695960" cy="425450"/>
          </a:xfrm>
        </p:grpSpPr>
        <p:sp>
          <p:nvSpPr>
            <p:cNvPr id="18" name="object 18"/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978977" y="1657809"/>
            <a:ext cx="695960" cy="425450"/>
            <a:chOff x="4978977" y="1657809"/>
            <a:chExt cx="695960" cy="425450"/>
          </a:xfrm>
        </p:grpSpPr>
        <p:sp>
          <p:nvSpPr>
            <p:cNvPr id="21" name="object 21"/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393497" y="1763964"/>
            <a:ext cx="53340" cy="41275"/>
            <a:chOff x="7393497" y="1763964"/>
            <a:chExt cx="53340" cy="41275"/>
          </a:xfrm>
        </p:grpSpPr>
        <p:sp>
          <p:nvSpPr>
            <p:cNvPr id="24" name="object 24"/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98260" y="1768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68142" y="2382299"/>
            <a:ext cx="924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Lato"/>
                <a:cs typeface="Lato"/>
              </a:rPr>
              <a:t>Data</a:t>
            </a:r>
            <a:r>
              <a:rPr dirty="0" sz="1200" spc="-114" b="1">
                <a:latin typeface="Lato"/>
                <a:cs typeface="Lato"/>
              </a:rPr>
              <a:t> </a:t>
            </a:r>
            <a:r>
              <a:rPr dirty="0" sz="1200" spc="-5" b="1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0672" y="2746153"/>
            <a:ext cx="1321435" cy="168275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>
                <a:latin typeface="Lato"/>
                <a:cs typeface="Lato"/>
              </a:rPr>
              <a:t>CSV</a:t>
            </a:r>
            <a:r>
              <a:rPr dirty="0" sz="1200" spc="-90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Files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10">
                <a:latin typeface="Lato"/>
                <a:cs typeface="Lato"/>
              </a:rPr>
              <a:t>XML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5">
                <a:latin typeface="Lato"/>
                <a:cs typeface="Lato"/>
              </a:rPr>
              <a:t>JSON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10">
                <a:latin typeface="Lato"/>
                <a:cs typeface="Lato"/>
              </a:rPr>
              <a:t>APIs</a:t>
            </a:r>
            <a:endParaRPr sz="1200">
              <a:latin typeface="Lato"/>
              <a:cs typeface="Lato"/>
            </a:endParaRPr>
          </a:p>
          <a:p>
            <a:pPr marL="332740" marR="5080" indent="-320675">
              <a:lnSpc>
                <a:spcPct val="151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 </a:t>
            </a:r>
            <a:r>
              <a:rPr dirty="0" sz="1200" spc="-5">
                <a:latin typeface="Lato"/>
                <a:cs typeface="Lato"/>
              </a:rPr>
              <a:t>Lake</a:t>
            </a:r>
            <a:r>
              <a:rPr dirty="0" sz="1200" spc="-225">
                <a:latin typeface="Lato"/>
                <a:cs typeface="Lato"/>
              </a:rPr>
              <a:t> </a:t>
            </a:r>
            <a:r>
              <a:rPr dirty="0" sz="1200" spc="10">
                <a:latin typeface="Lato"/>
                <a:cs typeface="Lato"/>
              </a:rPr>
              <a:t>(like  </a:t>
            </a:r>
            <a:r>
              <a:rPr dirty="0" sz="1200" spc="-5">
                <a:latin typeface="Lato"/>
                <a:cs typeface="Lato"/>
              </a:rPr>
              <a:t>cloud</a:t>
            </a:r>
            <a:r>
              <a:rPr dirty="0" sz="1200" spc="-114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storage)</a:t>
            </a:r>
            <a:endParaRPr sz="12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76352" y="3375050"/>
            <a:ext cx="11061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Cloud</a:t>
            </a:r>
            <a:r>
              <a:rPr dirty="0" sz="1200" spc="-135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DataFlow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94826" y="2382299"/>
            <a:ext cx="713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ato"/>
                <a:cs typeface="Lato"/>
              </a:rPr>
              <a:t>Transform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65392" y="2287049"/>
            <a:ext cx="348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-5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76464" y="2378327"/>
            <a:ext cx="1524000" cy="16376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4015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Lato"/>
                <a:cs typeface="Lato"/>
              </a:rPr>
              <a:t>Target</a:t>
            </a:r>
            <a:endParaRPr sz="1200">
              <a:latin typeface="Lato"/>
              <a:cs typeface="Lato"/>
            </a:endParaRPr>
          </a:p>
          <a:p>
            <a:pPr marL="332740" marR="59055" indent="-320675">
              <a:lnSpc>
                <a:spcPct val="151000"/>
              </a:lnSpc>
              <a:spcBef>
                <a:spcPts val="37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5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Warehouse  Eg:</a:t>
            </a:r>
            <a:r>
              <a:rPr dirty="0" sz="1200" spc="-90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BigQuery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65">
                <a:latin typeface="Lato"/>
                <a:cs typeface="Lato"/>
              </a:rPr>
              <a:t> </a:t>
            </a:r>
            <a:r>
              <a:rPr dirty="0" sz="1200" spc="15">
                <a:latin typeface="Lato"/>
                <a:cs typeface="Lato"/>
              </a:rPr>
              <a:t>Mart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6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Lake</a:t>
            </a:r>
            <a:endParaRPr sz="1200">
              <a:latin typeface="Lato"/>
              <a:cs typeface="Lato"/>
            </a:endParaRPr>
          </a:p>
          <a:p>
            <a:pPr marL="332740">
              <a:lnSpc>
                <a:spcPct val="100000"/>
              </a:lnSpc>
              <a:spcBef>
                <a:spcPts val="735"/>
              </a:spcBef>
            </a:pPr>
            <a:r>
              <a:rPr dirty="0" sz="1200" spc="-5">
                <a:latin typeface="Lato"/>
                <a:cs typeface="Lato"/>
              </a:rPr>
              <a:t>Eg: </a:t>
            </a:r>
            <a:r>
              <a:rPr dirty="0" sz="1200" spc="5">
                <a:latin typeface="Lato"/>
                <a:cs typeface="Lato"/>
              </a:rPr>
              <a:t>Cloud</a:t>
            </a:r>
            <a:r>
              <a:rPr dirty="0" sz="1200" spc="-22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Storage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69633" y="2755507"/>
            <a:ext cx="3602354" cy="600710"/>
            <a:chOff x="2169633" y="2755507"/>
            <a:chExt cx="3602354" cy="600710"/>
          </a:xfrm>
        </p:grpSpPr>
        <p:sp>
          <p:nvSpPr>
            <p:cNvPr id="33" name="object 33"/>
            <p:cNvSpPr/>
            <p:nvPr/>
          </p:nvSpPr>
          <p:spPr>
            <a:xfrm>
              <a:off x="2174395" y="2760269"/>
              <a:ext cx="3592829" cy="139065"/>
            </a:xfrm>
            <a:custGeom>
              <a:avLst/>
              <a:gdLst/>
              <a:ahLst/>
              <a:cxnLst/>
              <a:rect l="l" t="t" r="r" b="b"/>
              <a:pathLst>
                <a:path w="3592829" h="139064">
                  <a:moveTo>
                    <a:pt x="3592492" y="0"/>
                  </a:moveTo>
                  <a:lnTo>
                    <a:pt x="3587047" y="26975"/>
                  </a:lnTo>
                  <a:lnTo>
                    <a:pt x="3572195" y="49003"/>
                  </a:lnTo>
                  <a:lnTo>
                    <a:pt x="3550168" y="63854"/>
                  </a:lnTo>
                  <a:lnTo>
                    <a:pt x="3523192" y="69299"/>
                  </a:lnTo>
                  <a:lnTo>
                    <a:pt x="1865546" y="69299"/>
                  </a:lnTo>
                  <a:lnTo>
                    <a:pt x="1838570" y="74745"/>
                  </a:lnTo>
                  <a:lnTo>
                    <a:pt x="1816543" y="89596"/>
                  </a:lnTo>
                  <a:lnTo>
                    <a:pt x="1801692" y="111624"/>
                  </a:lnTo>
                  <a:lnTo>
                    <a:pt x="1796246" y="138599"/>
                  </a:lnTo>
                  <a:lnTo>
                    <a:pt x="1790800" y="111624"/>
                  </a:lnTo>
                  <a:lnTo>
                    <a:pt x="1775949" y="89596"/>
                  </a:lnTo>
                  <a:lnTo>
                    <a:pt x="1753921" y="74745"/>
                  </a:lnTo>
                  <a:lnTo>
                    <a:pt x="1726946" y="69299"/>
                  </a:lnTo>
                  <a:lnTo>
                    <a:pt x="69299" y="69299"/>
                  </a:lnTo>
                  <a:lnTo>
                    <a:pt x="42325" y="63854"/>
                  </a:lnTo>
                  <a:lnTo>
                    <a:pt x="20297" y="49003"/>
                  </a:lnTo>
                  <a:lnTo>
                    <a:pt x="5446" y="26975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20694" y="2891081"/>
              <a:ext cx="417049" cy="417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08866" y="2887069"/>
              <a:ext cx="859533" cy="457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348993" y="2807354"/>
              <a:ext cx="548638" cy="548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011644" y="3017301"/>
            <a:ext cx="114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Lato"/>
                <a:cs typeface="Lato"/>
              </a:rPr>
              <a:t>+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0071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ETL</a:t>
            </a:r>
            <a:r>
              <a:rPr dirty="0" spc="-160"/>
              <a:t> </a:t>
            </a:r>
            <a:r>
              <a:rPr dirty="0" spc="20"/>
              <a:t>Pipeline</a:t>
            </a:r>
            <a:r>
              <a:rPr dirty="0" spc="-160"/>
              <a:t> </a:t>
            </a:r>
            <a:r>
              <a:rPr dirty="0"/>
              <a:t>components</a:t>
            </a:r>
            <a:r>
              <a:rPr dirty="0" spc="-160"/>
              <a:t> </a:t>
            </a:r>
            <a:r>
              <a:rPr dirty="0" spc="15"/>
              <a:t>Batch</a:t>
            </a:r>
            <a:r>
              <a:rPr dirty="0" spc="-160"/>
              <a:t> </a:t>
            </a:r>
            <a:r>
              <a:rPr dirty="0" spc="15"/>
              <a:t>Processing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7660" y="1458959"/>
            <a:ext cx="425450" cy="287020"/>
            <a:chOff x="1157660" y="1458959"/>
            <a:chExt cx="425450" cy="287020"/>
          </a:xfrm>
        </p:grpSpPr>
        <p:sp>
          <p:nvSpPr>
            <p:cNvPr id="3" name="object 3"/>
            <p:cNvSpPr/>
            <p:nvPr/>
          </p:nvSpPr>
          <p:spPr>
            <a:xfrm>
              <a:off x="1162422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62422" y="1463722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902210" y="1889308"/>
            <a:ext cx="425450" cy="287020"/>
            <a:chOff x="902210" y="1889308"/>
            <a:chExt cx="425450" cy="287020"/>
          </a:xfrm>
        </p:grpSpPr>
        <p:sp>
          <p:nvSpPr>
            <p:cNvPr id="6" name="object 6"/>
            <p:cNvSpPr/>
            <p:nvPr/>
          </p:nvSpPr>
          <p:spPr>
            <a:xfrm>
              <a:off x="906973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6973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6" y="46182"/>
                  </a:moveTo>
                  <a:lnTo>
                    <a:pt x="405041" y="60779"/>
                  </a:lnTo>
                  <a:lnTo>
                    <a:pt x="375539" y="73455"/>
                  </a:lnTo>
                  <a:lnTo>
                    <a:pt x="330552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2" y="8910"/>
                  </a:lnTo>
                  <a:lnTo>
                    <a:pt x="375539" y="18908"/>
                  </a:lnTo>
                  <a:lnTo>
                    <a:pt x="405041" y="31585"/>
                  </a:lnTo>
                  <a:lnTo>
                    <a:pt x="415636" y="46182"/>
                  </a:lnTo>
                  <a:lnTo>
                    <a:pt x="415636" y="230909"/>
                  </a:lnTo>
                  <a:lnTo>
                    <a:pt x="375539" y="258182"/>
                  </a:lnTo>
                  <a:lnTo>
                    <a:pt x="330552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417459" y="1889308"/>
            <a:ext cx="425450" cy="287020"/>
            <a:chOff x="1417459" y="1889308"/>
            <a:chExt cx="425450" cy="287020"/>
          </a:xfrm>
        </p:grpSpPr>
        <p:sp>
          <p:nvSpPr>
            <p:cNvPr id="9" name="object 9"/>
            <p:cNvSpPr/>
            <p:nvPr/>
          </p:nvSpPr>
          <p:spPr>
            <a:xfrm>
              <a:off x="1422222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207817" y="277089"/>
                  </a:move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0" y="230909"/>
                  </a:lnTo>
                  <a:lnTo>
                    <a:pt x="0" y="46182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2222" y="1894071"/>
              <a:ext cx="415925" cy="277495"/>
            </a:xfrm>
            <a:custGeom>
              <a:avLst/>
              <a:gdLst/>
              <a:ahLst/>
              <a:cxnLst/>
              <a:rect l="l" t="t" r="r" b="b"/>
              <a:pathLst>
                <a:path w="415925" h="277494">
                  <a:moveTo>
                    <a:pt x="415634" y="46182"/>
                  </a:moveTo>
                  <a:lnTo>
                    <a:pt x="405039" y="60779"/>
                  </a:lnTo>
                  <a:lnTo>
                    <a:pt x="375537" y="73455"/>
                  </a:lnTo>
                  <a:lnTo>
                    <a:pt x="330551" y="83452"/>
                  </a:lnTo>
                  <a:lnTo>
                    <a:pt x="273503" y="90008"/>
                  </a:lnTo>
                  <a:lnTo>
                    <a:pt x="207817" y="92362"/>
                  </a:lnTo>
                  <a:lnTo>
                    <a:pt x="142130" y="90008"/>
                  </a:lnTo>
                  <a:lnTo>
                    <a:pt x="85082" y="83452"/>
                  </a:lnTo>
                  <a:lnTo>
                    <a:pt x="40096" y="73455"/>
                  </a:lnTo>
                  <a:lnTo>
                    <a:pt x="10594" y="60779"/>
                  </a:lnTo>
                  <a:lnTo>
                    <a:pt x="0" y="46182"/>
                  </a:lnTo>
                </a:path>
                <a:path w="415925" h="277494">
                  <a:moveTo>
                    <a:pt x="0" y="46182"/>
                  </a:moveTo>
                  <a:lnTo>
                    <a:pt x="10594" y="31585"/>
                  </a:lnTo>
                  <a:lnTo>
                    <a:pt x="40096" y="18908"/>
                  </a:lnTo>
                  <a:lnTo>
                    <a:pt x="85082" y="8910"/>
                  </a:lnTo>
                  <a:lnTo>
                    <a:pt x="142130" y="2354"/>
                  </a:lnTo>
                  <a:lnTo>
                    <a:pt x="207817" y="0"/>
                  </a:lnTo>
                  <a:lnTo>
                    <a:pt x="273503" y="2354"/>
                  </a:lnTo>
                  <a:lnTo>
                    <a:pt x="330551" y="8910"/>
                  </a:lnTo>
                  <a:lnTo>
                    <a:pt x="375537" y="18908"/>
                  </a:lnTo>
                  <a:lnTo>
                    <a:pt x="405039" y="31585"/>
                  </a:lnTo>
                  <a:lnTo>
                    <a:pt x="415634" y="46182"/>
                  </a:lnTo>
                  <a:lnTo>
                    <a:pt x="415634" y="230909"/>
                  </a:lnTo>
                  <a:lnTo>
                    <a:pt x="375537" y="258182"/>
                  </a:lnTo>
                  <a:lnTo>
                    <a:pt x="330551" y="268179"/>
                  </a:lnTo>
                  <a:lnTo>
                    <a:pt x="273503" y="274735"/>
                  </a:lnTo>
                  <a:lnTo>
                    <a:pt x="207817" y="277089"/>
                  </a:lnTo>
                  <a:lnTo>
                    <a:pt x="142130" y="274735"/>
                  </a:lnTo>
                  <a:lnTo>
                    <a:pt x="85082" y="268179"/>
                  </a:lnTo>
                  <a:lnTo>
                    <a:pt x="40096" y="258182"/>
                  </a:lnTo>
                  <a:lnTo>
                    <a:pt x="10594" y="245506"/>
                  </a:lnTo>
                  <a:lnTo>
                    <a:pt x="0" y="230909"/>
                  </a:lnTo>
                  <a:lnTo>
                    <a:pt x="0" y="461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197343" y="1454672"/>
            <a:ext cx="1264285" cy="8318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404495" marR="109220" indent="-287655">
              <a:lnSpc>
                <a:spcPts val="1420"/>
              </a:lnSpc>
              <a:spcBef>
                <a:spcPts val="5"/>
              </a:spcBef>
            </a:pPr>
            <a:r>
              <a:rPr dirty="0" sz="1200" spc="-100">
                <a:latin typeface="Lato"/>
                <a:cs typeface="Lato"/>
              </a:rPr>
              <a:t>T</a:t>
            </a:r>
            <a:r>
              <a:rPr dirty="0" sz="1200" spc="20">
                <a:latin typeface="Lato"/>
                <a:cs typeface="Lato"/>
              </a:rPr>
              <a:t>r</a:t>
            </a:r>
            <a:r>
              <a:rPr dirty="0" sz="1200">
                <a:latin typeface="Lato"/>
                <a:cs typeface="Lato"/>
              </a:rPr>
              <a:t>ansformation  </a:t>
            </a:r>
            <a:r>
              <a:rPr dirty="0" sz="1200">
                <a:latin typeface="Lato"/>
                <a:cs typeface="Lato"/>
              </a:rPr>
              <a:t>Engine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81325" y="1319122"/>
            <a:ext cx="1101090" cy="996950"/>
            <a:chOff x="6181325" y="1319122"/>
            <a:chExt cx="1101090" cy="996950"/>
          </a:xfrm>
        </p:grpSpPr>
        <p:sp>
          <p:nvSpPr>
            <p:cNvPr id="13" name="object 13"/>
            <p:cNvSpPr/>
            <p:nvPr/>
          </p:nvSpPr>
          <p:spPr>
            <a:xfrm>
              <a:off x="6186087" y="13238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545523" y="987123"/>
                  </a:move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6" y="1281"/>
                  </a:lnTo>
                  <a:lnTo>
                    <a:pt x="679851" y="5024"/>
                  </a:lnTo>
                  <a:lnTo>
                    <a:pt x="742697" y="11073"/>
                  </a:lnTo>
                  <a:lnTo>
                    <a:pt x="801984" y="19275"/>
                  </a:lnTo>
                  <a:lnTo>
                    <a:pt x="857199" y="29476"/>
                  </a:lnTo>
                  <a:lnTo>
                    <a:pt x="907834" y="41520"/>
                  </a:lnTo>
                  <a:lnTo>
                    <a:pt x="953375" y="55255"/>
                  </a:lnTo>
                  <a:lnTo>
                    <a:pt x="993312" y="70525"/>
                  </a:lnTo>
                  <a:lnTo>
                    <a:pt x="1054329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7" y="863112"/>
                  </a:lnTo>
                  <a:lnTo>
                    <a:pt x="1027134" y="899945"/>
                  </a:lnTo>
                  <a:lnTo>
                    <a:pt x="953375" y="931867"/>
                  </a:lnTo>
                  <a:lnTo>
                    <a:pt x="907834" y="945602"/>
                  </a:lnTo>
                  <a:lnTo>
                    <a:pt x="857199" y="957646"/>
                  </a:lnTo>
                  <a:lnTo>
                    <a:pt x="801984" y="967847"/>
                  </a:lnTo>
                  <a:lnTo>
                    <a:pt x="742697" y="976049"/>
                  </a:lnTo>
                  <a:lnTo>
                    <a:pt x="679851" y="982098"/>
                  </a:lnTo>
                  <a:lnTo>
                    <a:pt x="613956" y="985841"/>
                  </a:lnTo>
                  <a:lnTo>
                    <a:pt x="545523" y="9871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86087" y="1323884"/>
              <a:ext cx="1091565" cy="987425"/>
            </a:xfrm>
            <a:custGeom>
              <a:avLst/>
              <a:gdLst/>
              <a:ahLst/>
              <a:cxnLst/>
              <a:rect l="l" t="t" r="r" b="b"/>
              <a:pathLst>
                <a:path w="1091565" h="987425">
                  <a:moveTo>
                    <a:pt x="1091047" y="164519"/>
                  </a:moveTo>
                  <a:lnTo>
                    <a:pt x="1086797" y="185156"/>
                  </a:lnTo>
                  <a:lnTo>
                    <a:pt x="1074387" y="205029"/>
                  </a:lnTo>
                  <a:lnTo>
                    <a:pt x="1027134" y="241862"/>
                  </a:lnTo>
                  <a:lnTo>
                    <a:pt x="953375" y="273785"/>
                  </a:lnTo>
                  <a:lnTo>
                    <a:pt x="907834" y="287519"/>
                  </a:lnTo>
                  <a:lnTo>
                    <a:pt x="857199" y="299564"/>
                  </a:lnTo>
                  <a:lnTo>
                    <a:pt x="801984" y="309765"/>
                  </a:lnTo>
                  <a:lnTo>
                    <a:pt x="742697" y="317967"/>
                  </a:lnTo>
                  <a:lnTo>
                    <a:pt x="679851" y="324017"/>
                  </a:lnTo>
                  <a:lnTo>
                    <a:pt x="613956" y="327759"/>
                  </a:lnTo>
                  <a:lnTo>
                    <a:pt x="545523" y="329041"/>
                  </a:lnTo>
                  <a:lnTo>
                    <a:pt x="477096" y="327759"/>
                  </a:lnTo>
                  <a:lnTo>
                    <a:pt x="411205" y="324017"/>
                  </a:lnTo>
                  <a:lnTo>
                    <a:pt x="348360" y="317967"/>
                  </a:lnTo>
                  <a:lnTo>
                    <a:pt x="289074" y="309765"/>
                  </a:lnTo>
                  <a:lnTo>
                    <a:pt x="233858" y="299564"/>
                  </a:lnTo>
                  <a:lnTo>
                    <a:pt x="183223" y="287519"/>
                  </a:lnTo>
                  <a:lnTo>
                    <a:pt x="137681" y="273785"/>
                  </a:lnTo>
                  <a:lnTo>
                    <a:pt x="97742" y="258514"/>
                  </a:lnTo>
                  <a:lnTo>
                    <a:pt x="36721" y="223982"/>
                  </a:lnTo>
                  <a:lnTo>
                    <a:pt x="4250" y="185156"/>
                  </a:lnTo>
                  <a:lnTo>
                    <a:pt x="0" y="164519"/>
                  </a:lnTo>
                </a:path>
                <a:path w="1091565" h="987425">
                  <a:moveTo>
                    <a:pt x="0" y="164519"/>
                  </a:moveTo>
                  <a:lnTo>
                    <a:pt x="4250" y="143882"/>
                  </a:lnTo>
                  <a:lnTo>
                    <a:pt x="16661" y="124010"/>
                  </a:lnTo>
                  <a:lnTo>
                    <a:pt x="63918" y="87177"/>
                  </a:lnTo>
                  <a:lnTo>
                    <a:pt x="137681" y="55255"/>
                  </a:lnTo>
                  <a:lnTo>
                    <a:pt x="183223" y="41520"/>
                  </a:lnTo>
                  <a:lnTo>
                    <a:pt x="233858" y="29476"/>
                  </a:lnTo>
                  <a:lnTo>
                    <a:pt x="289074" y="19275"/>
                  </a:lnTo>
                  <a:lnTo>
                    <a:pt x="348360" y="11073"/>
                  </a:lnTo>
                  <a:lnTo>
                    <a:pt x="411205" y="5024"/>
                  </a:lnTo>
                  <a:lnTo>
                    <a:pt x="477096" y="1281"/>
                  </a:lnTo>
                  <a:lnTo>
                    <a:pt x="545523" y="0"/>
                  </a:lnTo>
                  <a:lnTo>
                    <a:pt x="613956" y="1281"/>
                  </a:lnTo>
                  <a:lnTo>
                    <a:pt x="679851" y="5024"/>
                  </a:lnTo>
                  <a:lnTo>
                    <a:pt x="742697" y="11073"/>
                  </a:lnTo>
                  <a:lnTo>
                    <a:pt x="801984" y="19275"/>
                  </a:lnTo>
                  <a:lnTo>
                    <a:pt x="857199" y="29476"/>
                  </a:lnTo>
                  <a:lnTo>
                    <a:pt x="907834" y="41520"/>
                  </a:lnTo>
                  <a:lnTo>
                    <a:pt x="953375" y="55255"/>
                  </a:lnTo>
                  <a:lnTo>
                    <a:pt x="993312" y="70525"/>
                  </a:lnTo>
                  <a:lnTo>
                    <a:pt x="1054329" y="105057"/>
                  </a:lnTo>
                  <a:lnTo>
                    <a:pt x="1086797" y="143882"/>
                  </a:lnTo>
                  <a:lnTo>
                    <a:pt x="1091047" y="164519"/>
                  </a:lnTo>
                  <a:lnTo>
                    <a:pt x="1091047" y="822603"/>
                  </a:lnTo>
                  <a:lnTo>
                    <a:pt x="1074387" y="863112"/>
                  </a:lnTo>
                  <a:lnTo>
                    <a:pt x="1027134" y="899945"/>
                  </a:lnTo>
                  <a:lnTo>
                    <a:pt x="953375" y="931867"/>
                  </a:lnTo>
                  <a:lnTo>
                    <a:pt x="907834" y="945602"/>
                  </a:lnTo>
                  <a:lnTo>
                    <a:pt x="857199" y="957646"/>
                  </a:lnTo>
                  <a:lnTo>
                    <a:pt x="801984" y="967847"/>
                  </a:lnTo>
                  <a:lnTo>
                    <a:pt x="742697" y="976049"/>
                  </a:lnTo>
                  <a:lnTo>
                    <a:pt x="679851" y="982098"/>
                  </a:lnTo>
                  <a:lnTo>
                    <a:pt x="613956" y="985841"/>
                  </a:lnTo>
                  <a:lnTo>
                    <a:pt x="545523" y="987123"/>
                  </a:lnTo>
                  <a:lnTo>
                    <a:pt x="477096" y="985841"/>
                  </a:lnTo>
                  <a:lnTo>
                    <a:pt x="411205" y="982098"/>
                  </a:lnTo>
                  <a:lnTo>
                    <a:pt x="348360" y="976049"/>
                  </a:lnTo>
                  <a:lnTo>
                    <a:pt x="289074" y="967847"/>
                  </a:lnTo>
                  <a:lnTo>
                    <a:pt x="233858" y="957646"/>
                  </a:lnTo>
                  <a:lnTo>
                    <a:pt x="183223" y="945602"/>
                  </a:lnTo>
                  <a:lnTo>
                    <a:pt x="137681" y="931867"/>
                  </a:lnTo>
                  <a:lnTo>
                    <a:pt x="97742" y="916597"/>
                  </a:lnTo>
                  <a:lnTo>
                    <a:pt x="36721" y="882065"/>
                  </a:lnTo>
                  <a:lnTo>
                    <a:pt x="4250" y="843240"/>
                  </a:lnTo>
                  <a:lnTo>
                    <a:pt x="0" y="822603"/>
                  </a:lnTo>
                  <a:lnTo>
                    <a:pt x="0" y="1645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793109" y="1401797"/>
            <a:ext cx="1264285" cy="83185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algn="ctr" marL="160655" marR="153035">
              <a:lnSpc>
                <a:spcPts val="1420"/>
              </a:lnSpc>
              <a:spcBef>
                <a:spcPts val="434"/>
              </a:spcBef>
            </a:pPr>
            <a:r>
              <a:rPr dirty="0" sz="1200" spc="-5">
                <a:latin typeface="Lato"/>
                <a:cs typeface="Lato"/>
              </a:rPr>
              <a:t>Consumed</a:t>
            </a:r>
            <a:r>
              <a:rPr dirty="0" sz="1200" spc="-140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for </a:t>
            </a:r>
            <a:r>
              <a:rPr dirty="0" sz="120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ML </a:t>
            </a:r>
            <a:r>
              <a:rPr dirty="0" sz="1200">
                <a:latin typeface="Lato"/>
                <a:cs typeface="Lato"/>
              </a:rPr>
              <a:t>pipeline  </a:t>
            </a:r>
            <a:r>
              <a:rPr dirty="0" sz="1200" spc="-5">
                <a:latin typeface="Lato"/>
                <a:cs typeface="Lato"/>
              </a:rPr>
              <a:t>training/  </a:t>
            </a:r>
            <a:r>
              <a:rPr dirty="0" sz="1200" spc="5">
                <a:latin typeface="Lato"/>
                <a:cs typeface="Lato"/>
              </a:rPr>
              <a:t>prediction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64435" y="1617679"/>
            <a:ext cx="520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</a:tabLst>
            </a:pPr>
            <a:r>
              <a:rPr dirty="0" u="sng" sz="120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69643" y="1604934"/>
            <a:ext cx="695960" cy="425450"/>
            <a:chOff x="2169643" y="1604934"/>
            <a:chExt cx="695960" cy="425450"/>
          </a:xfrm>
        </p:grpSpPr>
        <p:sp>
          <p:nvSpPr>
            <p:cNvPr id="18" name="object 18"/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39" y="415499"/>
                  </a:move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74405" y="1609696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39" y="103874"/>
                  </a:lnTo>
                  <a:lnTo>
                    <a:pt x="478639" y="0"/>
                  </a:lnTo>
                  <a:lnTo>
                    <a:pt x="686388" y="207749"/>
                  </a:lnTo>
                  <a:lnTo>
                    <a:pt x="478639" y="415499"/>
                  </a:lnTo>
                  <a:lnTo>
                    <a:pt x="47863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978977" y="1657809"/>
            <a:ext cx="695960" cy="425450"/>
            <a:chOff x="4978977" y="1657809"/>
            <a:chExt cx="695960" cy="425450"/>
          </a:xfrm>
        </p:grpSpPr>
        <p:sp>
          <p:nvSpPr>
            <p:cNvPr id="21" name="object 21"/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478649" y="415499"/>
                  </a:move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83739" y="1662571"/>
              <a:ext cx="686435" cy="415925"/>
            </a:xfrm>
            <a:custGeom>
              <a:avLst/>
              <a:gdLst/>
              <a:ahLst/>
              <a:cxnLst/>
              <a:rect l="l" t="t" r="r" b="b"/>
              <a:pathLst>
                <a:path w="686435" h="415925">
                  <a:moveTo>
                    <a:pt x="0" y="103874"/>
                  </a:moveTo>
                  <a:lnTo>
                    <a:pt x="478649" y="103874"/>
                  </a:lnTo>
                  <a:lnTo>
                    <a:pt x="478649" y="0"/>
                  </a:lnTo>
                  <a:lnTo>
                    <a:pt x="686398" y="207749"/>
                  </a:lnTo>
                  <a:lnTo>
                    <a:pt x="478649" y="415499"/>
                  </a:lnTo>
                  <a:lnTo>
                    <a:pt x="478649" y="311624"/>
                  </a:lnTo>
                  <a:lnTo>
                    <a:pt x="0" y="311624"/>
                  </a:lnTo>
                  <a:lnTo>
                    <a:pt x="0" y="103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731221" y="1796951"/>
            <a:ext cx="53340" cy="41275"/>
            <a:chOff x="7731221" y="1796951"/>
            <a:chExt cx="53340" cy="41275"/>
          </a:xfrm>
        </p:grpSpPr>
        <p:sp>
          <p:nvSpPr>
            <p:cNvPr id="24" name="object 24"/>
            <p:cNvSpPr/>
            <p:nvPr/>
          </p:nvSpPr>
          <p:spPr>
            <a:xfrm>
              <a:off x="7735984" y="18017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35984" y="18017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3197" y="2368945"/>
            <a:ext cx="1651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Lato"/>
                <a:cs typeface="Lato"/>
              </a:rPr>
              <a:t>Streaming Data</a:t>
            </a:r>
            <a:r>
              <a:rPr dirty="0" sz="1200" spc="-190" b="1">
                <a:latin typeface="Lato"/>
                <a:cs typeface="Lato"/>
              </a:rPr>
              <a:t> </a:t>
            </a:r>
            <a:r>
              <a:rPr dirty="0" sz="1200" spc="-5" b="1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4826" y="2382299"/>
            <a:ext cx="713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ato"/>
                <a:cs typeface="Lato"/>
              </a:rPr>
              <a:t>Transform</a:t>
            </a:r>
            <a:endParaRPr sz="12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65392" y="2287049"/>
            <a:ext cx="348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-5">
                <a:latin typeface="Lato"/>
                <a:cs typeface="Lato"/>
              </a:rPr>
              <a:t>oad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80715" y="2382299"/>
            <a:ext cx="1582420" cy="2186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Lato"/>
                <a:cs typeface="Lato"/>
              </a:rPr>
              <a:t>Target</a:t>
            </a:r>
            <a:endParaRPr sz="1200">
              <a:latin typeface="Lato"/>
              <a:cs typeface="Lato"/>
            </a:endParaRPr>
          </a:p>
          <a:p>
            <a:pPr marL="332740" marR="5080" indent="-320675">
              <a:lnSpc>
                <a:spcPct val="151000"/>
              </a:lnSpc>
              <a:spcBef>
                <a:spcPts val="34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Streaming </a:t>
            </a:r>
            <a:r>
              <a:rPr dirty="0" sz="1200" spc="10">
                <a:latin typeface="Lato"/>
                <a:cs typeface="Lato"/>
              </a:rPr>
              <a:t>data</a:t>
            </a:r>
            <a:r>
              <a:rPr dirty="0" sz="1200" spc="-245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for  another</a:t>
            </a:r>
            <a:r>
              <a:rPr dirty="0" sz="1200" spc="-9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pipeline</a:t>
            </a:r>
            <a:endParaRPr sz="1200">
              <a:latin typeface="Lato"/>
              <a:cs typeface="Lato"/>
            </a:endParaRPr>
          </a:p>
          <a:p>
            <a:pPr marL="332740" marR="117475" indent="-320675">
              <a:lnSpc>
                <a:spcPct val="151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55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Warehouse  Eg:</a:t>
            </a:r>
            <a:r>
              <a:rPr dirty="0" sz="1200" spc="-90">
                <a:latin typeface="Lato"/>
                <a:cs typeface="Lato"/>
              </a:rPr>
              <a:t> </a:t>
            </a:r>
            <a:r>
              <a:rPr dirty="0" sz="1200" spc="5">
                <a:latin typeface="Lato"/>
                <a:cs typeface="Lato"/>
              </a:rPr>
              <a:t>BigQuery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65">
                <a:latin typeface="Lato"/>
                <a:cs typeface="Lato"/>
              </a:rPr>
              <a:t> </a:t>
            </a:r>
            <a:r>
              <a:rPr dirty="0" sz="1200" spc="15">
                <a:latin typeface="Lato"/>
                <a:cs typeface="Lato"/>
              </a:rPr>
              <a:t>Mart</a:t>
            </a:r>
            <a:endParaRPr sz="1200">
              <a:latin typeface="Lato"/>
              <a:cs typeface="Lato"/>
            </a:endParaRPr>
          </a:p>
          <a:p>
            <a:pPr marL="332740" indent="-320675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5">
                <a:latin typeface="Lato"/>
                <a:cs typeface="Lato"/>
              </a:rPr>
              <a:t>Data</a:t>
            </a:r>
            <a:r>
              <a:rPr dirty="0" sz="1200" spc="-160">
                <a:latin typeface="Lato"/>
                <a:cs typeface="Lato"/>
              </a:rPr>
              <a:t> </a:t>
            </a:r>
            <a:r>
              <a:rPr dirty="0" sz="1200" spc="-5">
                <a:latin typeface="Lato"/>
                <a:cs typeface="Lato"/>
              </a:rPr>
              <a:t>Lake</a:t>
            </a:r>
            <a:endParaRPr sz="1200">
              <a:latin typeface="Lato"/>
              <a:cs typeface="Lato"/>
            </a:endParaRPr>
          </a:p>
          <a:p>
            <a:pPr marL="332740">
              <a:lnSpc>
                <a:spcPct val="100000"/>
              </a:lnSpc>
              <a:spcBef>
                <a:spcPts val="735"/>
              </a:spcBef>
            </a:pPr>
            <a:r>
              <a:rPr dirty="0" sz="1200" spc="-5">
                <a:latin typeface="Lato"/>
                <a:cs typeface="Lato"/>
              </a:rPr>
              <a:t>Eg: </a:t>
            </a:r>
            <a:r>
              <a:rPr dirty="0" sz="1200" spc="5">
                <a:latin typeface="Lato"/>
                <a:cs typeface="Lato"/>
              </a:rPr>
              <a:t>Cloud</a:t>
            </a:r>
            <a:r>
              <a:rPr dirty="0" sz="1200" spc="-190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Storage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69633" y="2755507"/>
            <a:ext cx="3602354" cy="600710"/>
            <a:chOff x="2169633" y="2755507"/>
            <a:chExt cx="3602354" cy="600710"/>
          </a:xfrm>
        </p:grpSpPr>
        <p:sp>
          <p:nvSpPr>
            <p:cNvPr id="31" name="object 31"/>
            <p:cNvSpPr/>
            <p:nvPr/>
          </p:nvSpPr>
          <p:spPr>
            <a:xfrm>
              <a:off x="2174395" y="2760269"/>
              <a:ext cx="3592829" cy="139065"/>
            </a:xfrm>
            <a:custGeom>
              <a:avLst/>
              <a:gdLst/>
              <a:ahLst/>
              <a:cxnLst/>
              <a:rect l="l" t="t" r="r" b="b"/>
              <a:pathLst>
                <a:path w="3592829" h="139064">
                  <a:moveTo>
                    <a:pt x="3592492" y="0"/>
                  </a:moveTo>
                  <a:lnTo>
                    <a:pt x="3587047" y="26975"/>
                  </a:lnTo>
                  <a:lnTo>
                    <a:pt x="3572195" y="49003"/>
                  </a:lnTo>
                  <a:lnTo>
                    <a:pt x="3550168" y="63854"/>
                  </a:lnTo>
                  <a:lnTo>
                    <a:pt x="3523192" y="69299"/>
                  </a:lnTo>
                  <a:lnTo>
                    <a:pt x="1865546" y="69299"/>
                  </a:lnTo>
                  <a:lnTo>
                    <a:pt x="1838570" y="74745"/>
                  </a:lnTo>
                  <a:lnTo>
                    <a:pt x="1816543" y="89596"/>
                  </a:lnTo>
                  <a:lnTo>
                    <a:pt x="1801692" y="111624"/>
                  </a:lnTo>
                  <a:lnTo>
                    <a:pt x="1796246" y="138599"/>
                  </a:lnTo>
                  <a:lnTo>
                    <a:pt x="1790800" y="111624"/>
                  </a:lnTo>
                  <a:lnTo>
                    <a:pt x="1775949" y="89596"/>
                  </a:lnTo>
                  <a:lnTo>
                    <a:pt x="1753921" y="74745"/>
                  </a:lnTo>
                  <a:lnTo>
                    <a:pt x="1726946" y="69299"/>
                  </a:lnTo>
                  <a:lnTo>
                    <a:pt x="69299" y="69299"/>
                  </a:lnTo>
                  <a:lnTo>
                    <a:pt x="42325" y="63854"/>
                  </a:lnTo>
                  <a:lnTo>
                    <a:pt x="20297" y="49003"/>
                  </a:lnTo>
                  <a:lnTo>
                    <a:pt x="5446" y="26975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20694" y="2891081"/>
              <a:ext cx="417049" cy="417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48993" y="2807354"/>
              <a:ext cx="548638" cy="548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4315366" y="3072918"/>
            <a:ext cx="1074397" cy="571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6320" y="2837364"/>
            <a:ext cx="680974" cy="302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21589" y="3846180"/>
            <a:ext cx="680974" cy="302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442941" y="3737296"/>
            <a:ext cx="708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Streaming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27207" y="2775273"/>
            <a:ext cx="462914" cy="4299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345761" y="3322396"/>
            <a:ext cx="568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Pub</a:t>
            </a:r>
            <a:r>
              <a:rPr dirty="0" sz="1200" spc="-135">
                <a:latin typeface="Lato"/>
                <a:cs typeface="Lato"/>
              </a:rPr>
              <a:t> </a:t>
            </a:r>
            <a:r>
              <a:rPr dirty="0" sz="1200" spc="-10">
                <a:latin typeface="Lato"/>
                <a:cs typeface="Lato"/>
              </a:rPr>
              <a:t>Sub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76352" y="3375050"/>
            <a:ext cx="11061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Cloud</a:t>
            </a:r>
            <a:r>
              <a:rPr dirty="0" sz="1200" spc="-135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DataFlow</a:t>
            </a:r>
            <a:endParaRPr sz="12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11644" y="3017301"/>
            <a:ext cx="114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Lato"/>
                <a:cs typeface="Lato"/>
              </a:rPr>
              <a:t>+</a:t>
            </a:r>
            <a:endParaRPr sz="1200">
              <a:latin typeface="Lato"/>
              <a:cs typeface="Lato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2712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ETL</a:t>
            </a:r>
            <a:r>
              <a:rPr dirty="0" spc="-150"/>
              <a:t> </a:t>
            </a:r>
            <a:r>
              <a:rPr dirty="0" spc="20"/>
              <a:t>Pipeline</a:t>
            </a:r>
            <a:r>
              <a:rPr dirty="0" spc="-150"/>
              <a:t> </a:t>
            </a:r>
            <a:r>
              <a:rPr dirty="0" spc="5"/>
              <a:t>Components</a:t>
            </a:r>
            <a:r>
              <a:rPr dirty="0" spc="-150"/>
              <a:t> </a:t>
            </a:r>
            <a:r>
              <a:rPr dirty="0" spc="25"/>
              <a:t>Stream</a:t>
            </a:r>
            <a:r>
              <a:rPr dirty="0" spc="-150"/>
              <a:t> </a:t>
            </a:r>
            <a:r>
              <a:rPr dirty="0" spc="15"/>
              <a:t>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648" y="1041245"/>
            <a:ext cx="757872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Simplify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task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deploying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machine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learning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at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scale.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handle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scaling,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performance,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some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lifecycle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management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etc.,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74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50"/>
              <a:t> </a:t>
            </a:r>
            <a:r>
              <a:rPr dirty="0" sz="2800" spc="15"/>
              <a:t>Servers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41618" y="2561094"/>
            <a:ext cx="1993264" cy="852169"/>
          </a:xfrm>
          <a:prstGeom prst="rect">
            <a:avLst/>
          </a:prstGeom>
          <a:solidFill>
            <a:srgbClr val="A3C1F4"/>
          </a:solidFill>
          <a:ln w="28574">
            <a:solidFill>
              <a:srgbClr val="1154C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Server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0686" y="2584984"/>
            <a:ext cx="1348497" cy="72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183052" y="2776406"/>
            <a:ext cx="1060450" cy="123189"/>
            <a:chOff x="5183052" y="2776406"/>
            <a:chExt cx="1060450" cy="123189"/>
          </a:xfrm>
        </p:grpSpPr>
        <p:sp>
          <p:nvSpPr>
            <p:cNvPr id="7" name="object 7"/>
            <p:cNvSpPr/>
            <p:nvPr/>
          </p:nvSpPr>
          <p:spPr>
            <a:xfrm>
              <a:off x="5327014" y="2837894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83052" y="2776406"/>
              <a:ext cx="158424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141277" y="3128431"/>
            <a:ext cx="1060450" cy="123189"/>
            <a:chOff x="5141277" y="3128431"/>
            <a:chExt cx="1060450" cy="123189"/>
          </a:xfrm>
        </p:grpSpPr>
        <p:sp>
          <p:nvSpPr>
            <p:cNvPr id="10" name="object 10"/>
            <p:cNvSpPr/>
            <p:nvPr/>
          </p:nvSpPr>
          <p:spPr>
            <a:xfrm>
              <a:off x="5155564" y="3186893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3075" y="3128431"/>
              <a:ext cx="15839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120689" y="2215870"/>
            <a:ext cx="3227705" cy="1468755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88265" rIns="0" bIns="0" rtlCol="0" vert="horz">
            <a:spAutoFit/>
          </a:bodyPr>
          <a:lstStyle/>
          <a:p>
            <a:pPr marL="142240" marR="2218055" indent="64135">
              <a:lnSpc>
                <a:spcPts val="1650"/>
              </a:lnSpc>
              <a:spcBef>
                <a:spcPts val="695"/>
              </a:spcBef>
            </a:pPr>
            <a:r>
              <a:rPr dirty="0" sz="1400">
                <a:latin typeface="Lato"/>
                <a:cs typeface="Lato"/>
              </a:rPr>
              <a:t>What’s </a:t>
            </a:r>
            <a:r>
              <a:rPr dirty="0" sz="1400" spc="5">
                <a:latin typeface="Lato"/>
                <a:cs typeface="Lato"/>
              </a:rPr>
              <a:t>in  </a:t>
            </a:r>
            <a:r>
              <a:rPr dirty="0" sz="1400" spc="10">
                <a:latin typeface="Lato"/>
                <a:cs typeface="Lato"/>
              </a:rPr>
              <a:t>this</a:t>
            </a:r>
            <a:r>
              <a:rPr dirty="0" sz="1400" spc="-180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image?</a:t>
            </a:r>
            <a:endParaRPr sz="1400">
              <a:latin typeface="Lato"/>
              <a:cs typeface="Lato"/>
            </a:endParaRPr>
          </a:p>
          <a:p>
            <a:pPr marL="185420">
              <a:lnSpc>
                <a:spcPct val="100000"/>
              </a:lnSpc>
              <a:spcBef>
                <a:spcPts val="1320"/>
              </a:spcBef>
            </a:pPr>
            <a:r>
              <a:rPr dirty="0" sz="1400">
                <a:latin typeface="Lato"/>
                <a:cs typeface="Lato"/>
              </a:rPr>
              <a:t>REST </a:t>
            </a:r>
            <a:r>
              <a:rPr dirty="0" sz="1400" spc="-114">
                <a:latin typeface="Lato"/>
                <a:cs typeface="Lato"/>
              </a:rPr>
              <a:t>/</a:t>
            </a:r>
            <a:r>
              <a:rPr dirty="0" sz="1400" spc="-18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gRPC</a:t>
            </a: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Lato"/>
              <a:cs typeface="Lato"/>
            </a:endParaRPr>
          </a:p>
          <a:p>
            <a:pPr marL="219075">
              <a:lnSpc>
                <a:spcPct val="100000"/>
              </a:lnSpc>
            </a:pPr>
            <a:r>
              <a:rPr dirty="0" sz="1400" spc="-15">
                <a:latin typeface="Lato"/>
                <a:cs typeface="Lato"/>
              </a:rPr>
              <a:t>Dog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0.99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183" y="2579669"/>
            <a:ext cx="1439545" cy="815340"/>
          </a:xfrm>
          <a:prstGeom prst="rect">
            <a:avLst/>
          </a:prstGeom>
          <a:solidFill>
            <a:srgbClr val="F9CA9C"/>
          </a:solidFill>
          <a:ln w="28574">
            <a:solidFill>
              <a:srgbClr val="FF99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5082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File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45217" y="2777631"/>
            <a:ext cx="696595" cy="123189"/>
            <a:chOff x="2345217" y="2777631"/>
            <a:chExt cx="696595" cy="123189"/>
          </a:xfrm>
        </p:grpSpPr>
        <p:sp>
          <p:nvSpPr>
            <p:cNvPr id="15" name="object 15"/>
            <p:cNvSpPr/>
            <p:nvPr/>
          </p:nvSpPr>
          <p:spPr>
            <a:xfrm>
              <a:off x="2489182" y="2839119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45217" y="2777631"/>
              <a:ext cx="158252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317732" y="3127206"/>
            <a:ext cx="696595" cy="123189"/>
            <a:chOff x="2317732" y="3127206"/>
            <a:chExt cx="696595" cy="123189"/>
          </a:xfrm>
        </p:grpSpPr>
        <p:sp>
          <p:nvSpPr>
            <p:cNvPr id="18" name="object 18"/>
            <p:cNvSpPr/>
            <p:nvPr/>
          </p:nvSpPr>
          <p:spPr>
            <a:xfrm>
              <a:off x="2317732" y="3188693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55881" y="3127206"/>
              <a:ext cx="158274" cy="122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35945"/>
            <a:ext cx="9144000" cy="3107690"/>
            <a:chOff x="0" y="2035945"/>
            <a:chExt cx="9144000" cy="3107690"/>
          </a:xfrm>
        </p:grpSpPr>
        <p:sp>
          <p:nvSpPr>
            <p:cNvPr id="3" name="object 3"/>
            <p:cNvSpPr/>
            <p:nvPr/>
          </p:nvSpPr>
          <p:spPr>
            <a:xfrm>
              <a:off x="5371514" y="2967594"/>
              <a:ext cx="3075768" cy="17315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38868" y="2035945"/>
              <a:ext cx="3336925" cy="1868805"/>
            </a:xfrm>
            <a:custGeom>
              <a:avLst/>
              <a:gdLst/>
              <a:ahLst/>
              <a:cxnLst/>
              <a:rect l="l" t="t" r="r" b="b"/>
              <a:pathLst>
                <a:path w="3336925" h="1868804">
                  <a:moveTo>
                    <a:pt x="0" y="969373"/>
                  </a:moveTo>
                  <a:lnTo>
                    <a:pt x="3336593" y="948973"/>
                  </a:lnTo>
                </a:path>
                <a:path w="3336925" h="1868804">
                  <a:moveTo>
                    <a:pt x="1663171" y="0"/>
                  </a:moveTo>
                  <a:lnTo>
                    <a:pt x="1663171" y="1868396"/>
                  </a:lnTo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51108" y="2408042"/>
            <a:ext cx="18002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latin typeface="Arial"/>
                <a:cs typeface="Arial"/>
              </a:rPr>
              <a:t>TensorFlow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4233" y="1571134"/>
            <a:ext cx="1384208" cy="761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69149" y="4084229"/>
            <a:ext cx="9950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10">
                <a:latin typeface="Arial"/>
                <a:cs typeface="Arial"/>
              </a:rPr>
              <a:t>KF</a:t>
            </a:r>
            <a:r>
              <a:rPr dirty="0" sz="1600" spc="-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6696" y="3160216"/>
            <a:ext cx="859123" cy="85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65129" y="2408042"/>
            <a:ext cx="10579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Arial"/>
                <a:cs typeface="Arial"/>
              </a:rPr>
              <a:t>TorchServe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7996" y="1589034"/>
            <a:ext cx="1099363" cy="724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74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50"/>
              <a:t> </a:t>
            </a:r>
            <a:r>
              <a:rPr dirty="0" sz="2800" spc="15"/>
              <a:t>Servers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1407" y="3102337"/>
            <a:ext cx="4631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Lato"/>
                <a:cs typeface="Lato"/>
              </a:rPr>
              <a:t>Out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-15" b="1">
                <a:latin typeface="Lato"/>
                <a:cs typeface="Lato"/>
              </a:rPr>
              <a:t>of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the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10" b="1">
                <a:latin typeface="Lato"/>
                <a:cs typeface="Lato"/>
              </a:rPr>
              <a:t>box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integration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with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20" b="1">
                <a:latin typeface="Lato"/>
                <a:cs typeface="Lato"/>
              </a:rPr>
              <a:t>TensorFlow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365" y="3703868"/>
            <a:ext cx="481520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  <a:tabLst>
                <a:tab pos="2971165" algn="l"/>
              </a:tabLst>
            </a:pP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Batch</a:t>
            </a:r>
            <a:r>
              <a:rPr dirty="0" sz="1600" spc="-8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and</a:t>
            </a:r>
            <a:r>
              <a:rPr dirty="0" sz="1600" spc="-75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DF6666"/>
                </a:solidFill>
                <a:latin typeface="Lato"/>
                <a:cs typeface="Lato"/>
              </a:rPr>
              <a:t>Real-time	</a:t>
            </a:r>
            <a:r>
              <a:rPr dirty="0" sz="1600">
                <a:solidFill>
                  <a:srgbClr val="6D9EEB"/>
                </a:solidFill>
                <a:latin typeface="Lato"/>
                <a:cs typeface="Lato"/>
              </a:rPr>
              <a:t>Multi-Model</a:t>
            </a:r>
            <a:r>
              <a:rPr dirty="0" sz="1600" spc="-180">
                <a:solidFill>
                  <a:srgbClr val="6D9EEB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6D9EEB"/>
                </a:solidFill>
                <a:latin typeface="Lato"/>
                <a:cs typeface="Lato"/>
              </a:rPr>
              <a:t>Serving 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2289" y="3703868"/>
            <a:ext cx="217614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643890" marR="5080" indent="-631825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solidFill>
                  <a:srgbClr val="C17BA0"/>
                </a:solidFill>
                <a:latin typeface="Lato"/>
                <a:cs typeface="Lato"/>
              </a:rPr>
              <a:t>Exposes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C17BA0"/>
                </a:solidFill>
                <a:latin typeface="Lato"/>
                <a:cs typeface="Lato"/>
              </a:rPr>
              <a:t>gRPC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and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REST  endpoints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474" y="1578521"/>
            <a:ext cx="8757285" cy="1316355"/>
          </a:xfrm>
          <a:custGeom>
            <a:avLst/>
            <a:gdLst/>
            <a:ahLst/>
            <a:cxnLst/>
            <a:rect l="l" t="t" r="r" b="b"/>
            <a:pathLst>
              <a:path w="8757285" h="1316355">
                <a:moveTo>
                  <a:pt x="0" y="219304"/>
                </a:moveTo>
                <a:lnTo>
                  <a:pt x="4455" y="175106"/>
                </a:lnTo>
                <a:lnTo>
                  <a:pt x="17233" y="133940"/>
                </a:lnTo>
                <a:lnTo>
                  <a:pt x="37453" y="96688"/>
                </a:lnTo>
                <a:lnTo>
                  <a:pt x="64232" y="64232"/>
                </a:lnTo>
                <a:lnTo>
                  <a:pt x="96688" y="37453"/>
                </a:lnTo>
                <a:lnTo>
                  <a:pt x="133940" y="17233"/>
                </a:lnTo>
                <a:lnTo>
                  <a:pt x="175106" y="4455"/>
                </a:lnTo>
                <a:lnTo>
                  <a:pt x="219304" y="0"/>
                </a:lnTo>
                <a:lnTo>
                  <a:pt x="8537682" y="0"/>
                </a:lnTo>
                <a:lnTo>
                  <a:pt x="8580662" y="4252"/>
                </a:lnTo>
                <a:lnTo>
                  <a:pt x="8621604" y="16693"/>
                </a:lnTo>
                <a:lnTo>
                  <a:pt x="8659354" y="36845"/>
                </a:lnTo>
                <a:lnTo>
                  <a:pt x="8692757" y="64232"/>
                </a:lnTo>
                <a:lnTo>
                  <a:pt x="8720142" y="97633"/>
                </a:lnTo>
                <a:lnTo>
                  <a:pt x="8740291" y="135380"/>
                </a:lnTo>
                <a:lnTo>
                  <a:pt x="8752730" y="176320"/>
                </a:lnTo>
                <a:lnTo>
                  <a:pt x="8756982" y="219304"/>
                </a:lnTo>
                <a:lnTo>
                  <a:pt x="8756982" y="1096497"/>
                </a:lnTo>
                <a:lnTo>
                  <a:pt x="8752527" y="1140696"/>
                </a:lnTo>
                <a:lnTo>
                  <a:pt x="8739749" y="1181862"/>
                </a:lnTo>
                <a:lnTo>
                  <a:pt x="8719531" y="1219114"/>
                </a:lnTo>
                <a:lnTo>
                  <a:pt x="8692754" y="1251569"/>
                </a:lnTo>
                <a:lnTo>
                  <a:pt x="8660299" y="1278346"/>
                </a:lnTo>
                <a:lnTo>
                  <a:pt x="8623047" y="1298564"/>
                </a:lnTo>
                <a:lnTo>
                  <a:pt x="8581881" y="1311342"/>
                </a:lnTo>
                <a:lnTo>
                  <a:pt x="8537682" y="1315797"/>
                </a:lnTo>
                <a:lnTo>
                  <a:pt x="219304" y="1315797"/>
                </a:lnTo>
                <a:lnTo>
                  <a:pt x="175106" y="1311342"/>
                </a:lnTo>
                <a:lnTo>
                  <a:pt x="133940" y="1298564"/>
                </a:lnTo>
                <a:lnTo>
                  <a:pt x="96688" y="1278346"/>
                </a:lnTo>
                <a:lnTo>
                  <a:pt x="64232" y="1251569"/>
                </a:lnTo>
                <a:lnTo>
                  <a:pt x="37453" y="1219114"/>
                </a:lnTo>
                <a:lnTo>
                  <a:pt x="17233" y="1181862"/>
                </a:lnTo>
                <a:lnTo>
                  <a:pt x="4455" y="1140696"/>
                </a:lnTo>
                <a:lnTo>
                  <a:pt x="0" y="1096497"/>
                </a:lnTo>
                <a:lnTo>
                  <a:pt x="0" y="21930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18843" y="1620917"/>
            <a:ext cx="2235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Lato"/>
                <a:cs typeface="Lato"/>
              </a:rPr>
              <a:t>Supports </a:t>
            </a:r>
            <a:r>
              <a:rPr dirty="0" sz="1600" spc="-10">
                <a:latin typeface="Lato"/>
                <a:cs typeface="Lato"/>
              </a:rPr>
              <a:t>many</a:t>
            </a:r>
            <a:r>
              <a:rPr dirty="0" sz="1600" spc="-26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servables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5720" y="2109895"/>
            <a:ext cx="1670050" cy="518795"/>
          </a:xfrm>
          <a:custGeom>
            <a:avLst/>
            <a:gdLst/>
            <a:ahLst/>
            <a:cxnLst/>
            <a:rect l="l" t="t" r="r" b="b"/>
            <a:pathLst>
              <a:path w="1670050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583046" y="0"/>
                </a:lnTo>
                <a:lnTo>
                  <a:pt x="1631010" y="14524"/>
                </a:lnTo>
                <a:lnTo>
                  <a:pt x="1662918" y="53366"/>
                </a:lnTo>
                <a:lnTo>
                  <a:pt x="1669496" y="86449"/>
                </a:lnTo>
                <a:lnTo>
                  <a:pt x="1669496" y="432249"/>
                </a:lnTo>
                <a:lnTo>
                  <a:pt x="1662703" y="465901"/>
                </a:lnTo>
                <a:lnTo>
                  <a:pt x="1644177" y="493380"/>
                </a:lnTo>
                <a:lnTo>
                  <a:pt x="1616699" y="511906"/>
                </a:lnTo>
                <a:lnTo>
                  <a:pt x="1583046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56117" y="2244656"/>
            <a:ext cx="1209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Non </a:t>
            </a: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23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2299" y="2109895"/>
            <a:ext cx="1513840" cy="518795"/>
          </a:xfrm>
          <a:custGeom>
            <a:avLst/>
            <a:gdLst/>
            <a:ahLst/>
            <a:cxnLst/>
            <a:rect l="l" t="t" r="r" b="b"/>
            <a:pathLst>
              <a:path w="1513839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427047" y="0"/>
                </a:lnTo>
                <a:lnTo>
                  <a:pt x="1475009" y="14524"/>
                </a:lnTo>
                <a:lnTo>
                  <a:pt x="1506916" y="53366"/>
                </a:lnTo>
                <a:lnTo>
                  <a:pt x="1513496" y="86449"/>
                </a:lnTo>
                <a:lnTo>
                  <a:pt x="1513496" y="432249"/>
                </a:lnTo>
                <a:lnTo>
                  <a:pt x="1506703" y="465901"/>
                </a:lnTo>
                <a:lnTo>
                  <a:pt x="1488176" y="493380"/>
                </a:lnTo>
                <a:lnTo>
                  <a:pt x="1460697" y="511906"/>
                </a:lnTo>
                <a:lnTo>
                  <a:pt x="1427047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7815" y="2244656"/>
            <a:ext cx="843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45142" y="2109895"/>
            <a:ext cx="1824355" cy="518795"/>
          </a:xfrm>
          <a:custGeom>
            <a:avLst/>
            <a:gdLst/>
            <a:ahLst/>
            <a:cxnLst/>
            <a:rect l="l" t="t" r="r" b="b"/>
            <a:pathLst>
              <a:path w="182435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737546" y="0"/>
                </a:lnTo>
                <a:lnTo>
                  <a:pt x="1785510" y="14524"/>
                </a:lnTo>
                <a:lnTo>
                  <a:pt x="1817418" y="53366"/>
                </a:lnTo>
                <a:lnTo>
                  <a:pt x="1823996" y="86449"/>
                </a:lnTo>
                <a:lnTo>
                  <a:pt x="1823996" y="432249"/>
                </a:lnTo>
                <a:lnTo>
                  <a:pt x="1817203" y="465901"/>
                </a:lnTo>
                <a:lnTo>
                  <a:pt x="1798677" y="493380"/>
                </a:lnTo>
                <a:lnTo>
                  <a:pt x="1771198" y="511906"/>
                </a:lnTo>
                <a:lnTo>
                  <a:pt x="17375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27068" y="2244656"/>
            <a:ext cx="1461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Word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Embeddings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9063" y="2109895"/>
            <a:ext cx="1289685" cy="518795"/>
          </a:xfrm>
          <a:custGeom>
            <a:avLst/>
            <a:gdLst/>
            <a:ahLst/>
            <a:cxnLst/>
            <a:rect l="l" t="t" r="r" b="b"/>
            <a:pathLst>
              <a:path w="128968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202947" y="0"/>
                </a:lnTo>
                <a:lnTo>
                  <a:pt x="1250911" y="14524"/>
                </a:lnTo>
                <a:lnTo>
                  <a:pt x="1282819" y="53366"/>
                </a:lnTo>
                <a:lnTo>
                  <a:pt x="1289397" y="86449"/>
                </a:lnTo>
                <a:lnTo>
                  <a:pt x="1289397" y="432249"/>
                </a:lnTo>
                <a:lnTo>
                  <a:pt x="1282604" y="465901"/>
                </a:lnTo>
                <a:lnTo>
                  <a:pt x="1264078" y="493380"/>
                </a:lnTo>
                <a:lnTo>
                  <a:pt x="1236599" y="511906"/>
                </a:lnTo>
                <a:lnTo>
                  <a:pt x="1202947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49329" y="2244656"/>
            <a:ext cx="10299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latin typeface="Lato"/>
                <a:cs typeface="Lato"/>
              </a:rPr>
              <a:t>V</a:t>
            </a:r>
            <a:r>
              <a:rPr dirty="0" sz="1400" spc="5">
                <a:latin typeface="Lato"/>
                <a:cs typeface="Lato"/>
              </a:rPr>
              <a:t>ocabularies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8385" y="2109895"/>
            <a:ext cx="1595120" cy="518795"/>
          </a:xfrm>
          <a:custGeom>
            <a:avLst/>
            <a:gdLst/>
            <a:ahLst/>
            <a:cxnLst/>
            <a:rect l="l" t="t" r="r" b="b"/>
            <a:pathLst>
              <a:path w="1595120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508646" y="0"/>
                </a:lnTo>
                <a:lnTo>
                  <a:pt x="1556610" y="14524"/>
                </a:lnTo>
                <a:lnTo>
                  <a:pt x="1588518" y="53366"/>
                </a:lnTo>
                <a:lnTo>
                  <a:pt x="1595096" y="86449"/>
                </a:lnTo>
                <a:lnTo>
                  <a:pt x="1595096" y="432249"/>
                </a:lnTo>
                <a:lnTo>
                  <a:pt x="1588303" y="465901"/>
                </a:lnTo>
                <a:lnTo>
                  <a:pt x="1569778" y="493380"/>
                </a:lnTo>
                <a:lnTo>
                  <a:pt x="1542299" y="511906"/>
                </a:lnTo>
                <a:lnTo>
                  <a:pt x="15086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04405" y="2139881"/>
            <a:ext cx="13042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3464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Feature  </a:t>
            </a:r>
            <a:r>
              <a:rPr dirty="0" sz="1400" spc="-120">
                <a:latin typeface="Lato"/>
                <a:cs typeface="Lato"/>
              </a:rPr>
              <a:t>T</a:t>
            </a:r>
            <a:r>
              <a:rPr dirty="0" sz="1400" spc="20">
                <a:latin typeface="Lato"/>
                <a:cs typeface="Lato"/>
              </a:rPr>
              <a:t>r</a:t>
            </a:r>
            <a:r>
              <a:rPr dirty="0" sz="1400" spc="5">
                <a:latin typeface="Lato"/>
                <a:cs typeface="Lato"/>
              </a:rPr>
              <a:t>ansformations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860" y="651186"/>
            <a:ext cx="1384208" cy="7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0797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</a:t>
            </a:r>
            <a:r>
              <a:rPr dirty="0" sz="2800" spc="-204"/>
              <a:t> </a:t>
            </a:r>
            <a:r>
              <a:rPr dirty="0" sz="2800" spc="5"/>
              <a:t>Serving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1407" y="3102337"/>
            <a:ext cx="4631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Lato"/>
                <a:cs typeface="Lato"/>
              </a:rPr>
              <a:t>Out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-15" b="1">
                <a:latin typeface="Lato"/>
                <a:cs typeface="Lato"/>
              </a:rPr>
              <a:t>of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the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10" b="1">
                <a:latin typeface="Lato"/>
                <a:cs typeface="Lato"/>
              </a:rPr>
              <a:t>box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integration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with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20" b="1">
                <a:latin typeface="Lato"/>
                <a:cs typeface="Lato"/>
              </a:rPr>
              <a:t>TensorFlow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474" y="1578521"/>
            <a:ext cx="8757285" cy="1316355"/>
          </a:xfrm>
          <a:custGeom>
            <a:avLst/>
            <a:gdLst/>
            <a:ahLst/>
            <a:cxnLst/>
            <a:rect l="l" t="t" r="r" b="b"/>
            <a:pathLst>
              <a:path w="8757285" h="1316355">
                <a:moveTo>
                  <a:pt x="0" y="219304"/>
                </a:moveTo>
                <a:lnTo>
                  <a:pt x="4455" y="175106"/>
                </a:lnTo>
                <a:lnTo>
                  <a:pt x="17233" y="133940"/>
                </a:lnTo>
                <a:lnTo>
                  <a:pt x="37453" y="96688"/>
                </a:lnTo>
                <a:lnTo>
                  <a:pt x="64232" y="64232"/>
                </a:lnTo>
                <a:lnTo>
                  <a:pt x="96688" y="37453"/>
                </a:lnTo>
                <a:lnTo>
                  <a:pt x="133940" y="17233"/>
                </a:lnTo>
                <a:lnTo>
                  <a:pt x="175106" y="4455"/>
                </a:lnTo>
                <a:lnTo>
                  <a:pt x="219304" y="0"/>
                </a:lnTo>
                <a:lnTo>
                  <a:pt x="8537682" y="0"/>
                </a:lnTo>
                <a:lnTo>
                  <a:pt x="8580662" y="4252"/>
                </a:lnTo>
                <a:lnTo>
                  <a:pt x="8621604" y="16693"/>
                </a:lnTo>
                <a:lnTo>
                  <a:pt x="8659354" y="36845"/>
                </a:lnTo>
                <a:lnTo>
                  <a:pt x="8692757" y="64232"/>
                </a:lnTo>
                <a:lnTo>
                  <a:pt x="8720142" y="97633"/>
                </a:lnTo>
                <a:lnTo>
                  <a:pt x="8740291" y="135380"/>
                </a:lnTo>
                <a:lnTo>
                  <a:pt x="8752730" y="176320"/>
                </a:lnTo>
                <a:lnTo>
                  <a:pt x="8756982" y="219304"/>
                </a:lnTo>
                <a:lnTo>
                  <a:pt x="8756982" y="1096497"/>
                </a:lnTo>
                <a:lnTo>
                  <a:pt x="8752527" y="1140696"/>
                </a:lnTo>
                <a:lnTo>
                  <a:pt x="8739749" y="1181862"/>
                </a:lnTo>
                <a:lnTo>
                  <a:pt x="8719531" y="1219114"/>
                </a:lnTo>
                <a:lnTo>
                  <a:pt x="8692754" y="1251569"/>
                </a:lnTo>
                <a:lnTo>
                  <a:pt x="8660299" y="1278346"/>
                </a:lnTo>
                <a:lnTo>
                  <a:pt x="8623047" y="1298564"/>
                </a:lnTo>
                <a:lnTo>
                  <a:pt x="8581881" y="1311342"/>
                </a:lnTo>
                <a:lnTo>
                  <a:pt x="8537682" y="1315797"/>
                </a:lnTo>
                <a:lnTo>
                  <a:pt x="219304" y="1315797"/>
                </a:lnTo>
                <a:lnTo>
                  <a:pt x="175106" y="1311342"/>
                </a:lnTo>
                <a:lnTo>
                  <a:pt x="133940" y="1298564"/>
                </a:lnTo>
                <a:lnTo>
                  <a:pt x="96688" y="1278346"/>
                </a:lnTo>
                <a:lnTo>
                  <a:pt x="64232" y="1251569"/>
                </a:lnTo>
                <a:lnTo>
                  <a:pt x="37453" y="1219114"/>
                </a:lnTo>
                <a:lnTo>
                  <a:pt x="17233" y="1181862"/>
                </a:lnTo>
                <a:lnTo>
                  <a:pt x="4455" y="1140696"/>
                </a:lnTo>
                <a:lnTo>
                  <a:pt x="0" y="1096497"/>
                </a:lnTo>
                <a:lnTo>
                  <a:pt x="0" y="21930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18843" y="1620917"/>
            <a:ext cx="2235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Lato"/>
                <a:cs typeface="Lato"/>
              </a:rPr>
              <a:t>Supports </a:t>
            </a:r>
            <a:r>
              <a:rPr dirty="0" sz="1600" spc="-10">
                <a:latin typeface="Lato"/>
                <a:cs typeface="Lato"/>
              </a:rPr>
              <a:t>many</a:t>
            </a:r>
            <a:r>
              <a:rPr dirty="0" sz="1600" spc="-26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servables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5720" y="2109895"/>
            <a:ext cx="1670050" cy="518795"/>
          </a:xfrm>
          <a:custGeom>
            <a:avLst/>
            <a:gdLst/>
            <a:ahLst/>
            <a:cxnLst/>
            <a:rect l="l" t="t" r="r" b="b"/>
            <a:pathLst>
              <a:path w="1670050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583046" y="0"/>
                </a:lnTo>
                <a:lnTo>
                  <a:pt x="1631010" y="14524"/>
                </a:lnTo>
                <a:lnTo>
                  <a:pt x="1662918" y="53366"/>
                </a:lnTo>
                <a:lnTo>
                  <a:pt x="1669496" y="86449"/>
                </a:lnTo>
                <a:lnTo>
                  <a:pt x="1669496" y="432249"/>
                </a:lnTo>
                <a:lnTo>
                  <a:pt x="1662703" y="465901"/>
                </a:lnTo>
                <a:lnTo>
                  <a:pt x="1644177" y="493380"/>
                </a:lnTo>
                <a:lnTo>
                  <a:pt x="1616699" y="511906"/>
                </a:lnTo>
                <a:lnTo>
                  <a:pt x="1583046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56117" y="2244656"/>
            <a:ext cx="1209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Non </a:t>
            </a: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23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299" y="2109895"/>
            <a:ext cx="1513840" cy="518795"/>
          </a:xfrm>
          <a:custGeom>
            <a:avLst/>
            <a:gdLst/>
            <a:ahLst/>
            <a:cxnLst/>
            <a:rect l="l" t="t" r="r" b="b"/>
            <a:pathLst>
              <a:path w="1513839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427047" y="0"/>
                </a:lnTo>
                <a:lnTo>
                  <a:pt x="1475009" y="14524"/>
                </a:lnTo>
                <a:lnTo>
                  <a:pt x="1506916" y="53366"/>
                </a:lnTo>
                <a:lnTo>
                  <a:pt x="1513496" y="86449"/>
                </a:lnTo>
                <a:lnTo>
                  <a:pt x="1513496" y="432249"/>
                </a:lnTo>
                <a:lnTo>
                  <a:pt x="1506703" y="465901"/>
                </a:lnTo>
                <a:lnTo>
                  <a:pt x="1488176" y="493380"/>
                </a:lnTo>
                <a:lnTo>
                  <a:pt x="1460697" y="511906"/>
                </a:lnTo>
                <a:lnTo>
                  <a:pt x="1427047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7815" y="2244656"/>
            <a:ext cx="843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5142" y="2109895"/>
            <a:ext cx="1824355" cy="518795"/>
          </a:xfrm>
          <a:custGeom>
            <a:avLst/>
            <a:gdLst/>
            <a:ahLst/>
            <a:cxnLst/>
            <a:rect l="l" t="t" r="r" b="b"/>
            <a:pathLst>
              <a:path w="182435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737546" y="0"/>
                </a:lnTo>
                <a:lnTo>
                  <a:pt x="1785510" y="14524"/>
                </a:lnTo>
                <a:lnTo>
                  <a:pt x="1817418" y="53366"/>
                </a:lnTo>
                <a:lnTo>
                  <a:pt x="1823996" y="86449"/>
                </a:lnTo>
                <a:lnTo>
                  <a:pt x="1823996" y="432249"/>
                </a:lnTo>
                <a:lnTo>
                  <a:pt x="1817203" y="465901"/>
                </a:lnTo>
                <a:lnTo>
                  <a:pt x="1798677" y="493380"/>
                </a:lnTo>
                <a:lnTo>
                  <a:pt x="1771198" y="511906"/>
                </a:lnTo>
                <a:lnTo>
                  <a:pt x="17375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27068" y="2244656"/>
            <a:ext cx="1461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Word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Embeddings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9063" y="2109895"/>
            <a:ext cx="1289685" cy="518795"/>
          </a:xfrm>
          <a:custGeom>
            <a:avLst/>
            <a:gdLst/>
            <a:ahLst/>
            <a:cxnLst/>
            <a:rect l="l" t="t" r="r" b="b"/>
            <a:pathLst>
              <a:path w="128968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202947" y="0"/>
                </a:lnTo>
                <a:lnTo>
                  <a:pt x="1250911" y="14524"/>
                </a:lnTo>
                <a:lnTo>
                  <a:pt x="1282819" y="53366"/>
                </a:lnTo>
                <a:lnTo>
                  <a:pt x="1289397" y="86449"/>
                </a:lnTo>
                <a:lnTo>
                  <a:pt x="1289397" y="432249"/>
                </a:lnTo>
                <a:lnTo>
                  <a:pt x="1282604" y="465901"/>
                </a:lnTo>
                <a:lnTo>
                  <a:pt x="1264078" y="493380"/>
                </a:lnTo>
                <a:lnTo>
                  <a:pt x="1236599" y="511906"/>
                </a:lnTo>
                <a:lnTo>
                  <a:pt x="1202947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49329" y="2244656"/>
            <a:ext cx="10299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latin typeface="Lato"/>
                <a:cs typeface="Lato"/>
              </a:rPr>
              <a:t>V</a:t>
            </a:r>
            <a:r>
              <a:rPr dirty="0" sz="1400" spc="5">
                <a:latin typeface="Lato"/>
                <a:cs typeface="Lato"/>
              </a:rPr>
              <a:t>ocabularies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58385" y="2109895"/>
            <a:ext cx="1595120" cy="518795"/>
          </a:xfrm>
          <a:custGeom>
            <a:avLst/>
            <a:gdLst/>
            <a:ahLst/>
            <a:cxnLst/>
            <a:rect l="l" t="t" r="r" b="b"/>
            <a:pathLst>
              <a:path w="1595120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508646" y="0"/>
                </a:lnTo>
                <a:lnTo>
                  <a:pt x="1556610" y="14524"/>
                </a:lnTo>
                <a:lnTo>
                  <a:pt x="1588518" y="53366"/>
                </a:lnTo>
                <a:lnTo>
                  <a:pt x="1595096" y="86449"/>
                </a:lnTo>
                <a:lnTo>
                  <a:pt x="1595096" y="432249"/>
                </a:lnTo>
                <a:lnTo>
                  <a:pt x="1588303" y="465901"/>
                </a:lnTo>
                <a:lnTo>
                  <a:pt x="1569778" y="493380"/>
                </a:lnTo>
                <a:lnTo>
                  <a:pt x="1542299" y="511906"/>
                </a:lnTo>
                <a:lnTo>
                  <a:pt x="15086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404405" y="2139881"/>
            <a:ext cx="13042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3464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Feature  </a:t>
            </a:r>
            <a:r>
              <a:rPr dirty="0" sz="1400" spc="-120">
                <a:latin typeface="Lato"/>
                <a:cs typeface="Lato"/>
              </a:rPr>
              <a:t>T</a:t>
            </a:r>
            <a:r>
              <a:rPr dirty="0" sz="1400" spc="20">
                <a:latin typeface="Lato"/>
                <a:cs typeface="Lato"/>
              </a:rPr>
              <a:t>r</a:t>
            </a:r>
            <a:r>
              <a:rPr dirty="0" sz="1400" spc="5">
                <a:latin typeface="Lato"/>
                <a:cs typeface="Lato"/>
              </a:rPr>
              <a:t>ansformations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860" y="651186"/>
            <a:ext cx="1384208" cy="7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0797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</a:t>
            </a:r>
            <a:r>
              <a:rPr dirty="0" sz="2800" spc="-204"/>
              <a:t> </a:t>
            </a:r>
            <a:r>
              <a:rPr dirty="0" sz="2800" spc="5"/>
              <a:t>Serving</a:t>
            </a:r>
            <a:endParaRPr sz="2800"/>
          </a:p>
        </p:txBody>
      </p:sp>
      <p:sp>
        <p:nvSpPr>
          <p:cNvPr id="17" name="object 17"/>
          <p:cNvSpPr txBox="1"/>
          <p:nvPr/>
        </p:nvSpPr>
        <p:spPr>
          <a:xfrm>
            <a:off x="227474" y="3457918"/>
            <a:ext cx="2588895" cy="84074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835660" marR="422909" indent="-468630">
              <a:lnSpc>
                <a:spcPct val="101600"/>
              </a:lnSpc>
            </a:pP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Batch and</a:t>
            </a:r>
            <a:r>
              <a:rPr dirty="0" sz="1600" spc="-254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DF6666"/>
                </a:solidFill>
                <a:latin typeface="Lato"/>
                <a:cs typeface="Lato"/>
              </a:rPr>
              <a:t>Real-time 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1125" y="3703868"/>
            <a:ext cx="1856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6D9EEB"/>
                </a:solidFill>
                <a:latin typeface="Lato"/>
                <a:cs typeface="Lato"/>
              </a:rPr>
              <a:t>Multi-Model</a:t>
            </a:r>
            <a:r>
              <a:rPr dirty="0" sz="1600" spc="-165">
                <a:solidFill>
                  <a:srgbClr val="6D9EEB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6D9EEB"/>
                </a:solidFill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2289" y="3703868"/>
            <a:ext cx="217614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643890" marR="5080" indent="-631825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solidFill>
                  <a:srgbClr val="C17BA0"/>
                </a:solidFill>
                <a:latin typeface="Lato"/>
                <a:cs typeface="Lato"/>
              </a:rPr>
              <a:t>Exposes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C17BA0"/>
                </a:solidFill>
                <a:latin typeface="Lato"/>
                <a:cs typeface="Lato"/>
              </a:rPr>
              <a:t>gRPC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and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REST  endpoints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0797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</a:t>
            </a:r>
            <a:r>
              <a:rPr dirty="0" sz="2800" spc="-204"/>
              <a:t> </a:t>
            </a:r>
            <a:r>
              <a:rPr dirty="0" sz="2800" spc="5"/>
              <a:t>Serving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61407" y="3102337"/>
            <a:ext cx="4631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Lato"/>
                <a:cs typeface="Lato"/>
              </a:rPr>
              <a:t>Out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-15" b="1">
                <a:latin typeface="Lato"/>
                <a:cs typeface="Lato"/>
              </a:rPr>
              <a:t>of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the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10" b="1">
                <a:latin typeface="Lato"/>
                <a:cs typeface="Lato"/>
              </a:rPr>
              <a:t>box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integration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with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20" b="1">
                <a:latin typeface="Lato"/>
                <a:cs typeface="Lato"/>
              </a:rPr>
              <a:t>TensorFlow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474" y="1578521"/>
            <a:ext cx="8757285" cy="1316355"/>
          </a:xfrm>
          <a:custGeom>
            <a:avLst/>
            <a:gdLst/>
            <a:ahLst/>
            <a:cxnLst/>
            <a:rect l="l" t="t" r="r" b="b"/>
            <a:pathLst>
              <a:path w="8757285" h="1316355">
                <a:moveTo>
                  <a:pt x="0" y="219304"/>
                </a:moveTo>
                <a:lnTo>
                  <a:pt x="4455" y="175106"/>
                </a:lnTo>
                <a:lnTo>
                  <a:pt x="17233" y="133940"/>
                </a:lnTo>
                <a:lnTo>
                  <a:pt x="37453" y="96688"/>
                </a:lnTo>
                <a:lnTo>
                  <a:pt x="64232" y="64232"/>
                </a:lnTo>
                <a:lnTo>
                  <a:pt x="96688" y="37453"/>
                </a:lnTo>
                <a:lnTo>
                  <a:pt x="133940" y="17233"/>
                </a:lnTo>
                <a:lnTo>
                  <a:pt x="175106" y="4455"/>
                </a:lnTo>
                <a:lnTo>
                  <a:pt x="219304" y="0"/>
                </a:lnTo>
                <a:lnTo>
                  <a:pt x="8537682" y="0"/>
                </a:lnTo>
                <a:lnTo>
                  <a:pt x="8580662" y="4252"/>
                </a:lnTo>
                <a:lnTo>
                  <a:pt x="8621604" y="16693"/>
                </a:lnTo>
                <a:lnTo>
                  <a:pt x="8659354" y="36845"/>
                </a:lnTo>
                <a:lnTo>
                  <a:pt x="8692757" y="64232"/>
                </a:lnTo>
                <a:lnTo>
                  <a:pt x="8720142" y="97633"/>
                </a:lnTo>
                <a:lnTo>
                  <a:pt x="8740291" y="135380"/>
                </a:lnTo>
                <a:lnTo>
                  <a:pt x="8752730" y="176320"/>
                </a:lnTo>
                <a:lnTo>
                  <a:pt x="8756982" y="219304"/>
                </a:lnTo>
                <a:lnTo>
                  <a:pt x="8756982" y="1096497"/>
                </a:lnTo>
                <a:lnTo>
                  <a:pt x="8752527" y="1140696"/>
                </a:lnTo>
                <a:lnTo>
                  <a:pt x="8739749" y="1181862"/>
                </a:lnTo>
                <a:lnTo>
                  <a:pt x="8719531" y="1219114"/>
                </a:lnTo>
                <a:lnTo>
                  <a:pt x="8692754" y="1251569"/>
                </a:lnTo>
                <a:lnTo>
                  <a:pt x="8660299" y="1278346"/>
                </a:lnTo>
                <a:lnTo>
                  <a:pt x="8623047" y="1298564"/>
                </a:lnTo>
                <a:lnTo>
                  <a:pt x="8581881" y="1311342"/>
                </a:lnTo>
                <a:lnTo>
                  <a:pt x="8537682" y="1315797"/>
                </a:lnTo>
                <a:lnTo>
                  <a:pt x="219304" y="1315797"/>
                </a:lnTo>
                <a:lnTo>
                  <a:pt x="175106" y="1311342"/>
                </a:lnTo>
                <a:lnTo>
                  <a:pt x="133940" y="1298564"/>
                </a:lnTo>
                <a:lnTo>
                  <a:pt x="96688" y="1278346"/>
                </a:lnTo>
                <a:lnTo>
                  <a:pt x="64232" y="1251569"/>
                </a:lnTo>
                <a:lnTo>
                  <a:pt x="37453" y="1219114"/>
                </a:lnTo>
                <a:lnTo>
                  <a:pt x="17233" y="1181862"/>
                </a:lnTo>
                <a:lnTo>
                  <a:pt x="4455" y="1140696"/>
                </a:lnTo>
                <a:lnTo>
                  <a:pt x="0" y="1096497"/>
                </a:lnTo>
                <a:lnTo>
                  <a:pt x="0" y="21930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18843" y="1620917"/>
            <a:ext cx="2235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Lato"/>
                <a:cs typeface="Lato"/>
              </a:rPr>
              <a:t>Supports </a:t>
            </a:r>
            <a:r>
              <a:rPr dirty="0" sz="1600" spc="-10">
                <a:latin typeface="Lato"/>
                <a:cs typeface="Lato"/>
              </a:rPr>
              <a:t>many</a:t>
            </a:r>
            <a:r>
              <a:rPr dirty="0" sz="1600" spc="-26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servables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5720" y="2109895"/>
            <a:ext cx="1670050" cy="518795"/>
          </a:xfrm>
          <a:custGeom>
            <a:avLst/>
            <a:gdLst/>
            <a:ahLst/>
            <a:cxnLst/>
            <a:rect l="l" t="t" r="r" b="b"/>
            <a:pathLst>
              <a:path w="1670050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583046" y="0"/>
                </a:lnTo>
                <a:lnTo>
                  <a:pt x="1631010" y="14524"/>
                </a:lnTo>
                <a:lnTo>
                  <a:pt x="1662918" y="53366"/>
                </a:lnTo>
                <a:lnTo>
                  <a:pt x="1669496" y="86449"/>
                </a:lnTo>
                <a:lnTo>
                  <a:pt x="1669496" y="432249"/>
                </a:lnTo>
                <a:lnTo>
                  <a:pt x="1662703" y="465901"/>
                </a:lnTo>
                <a:lnTo>
                  <a:pt x="1644177" y="493380"/>
                </a:lnTo>
                <a:lnTo>
                  <a:pt x="1616699" y="511906"/>
                </a:lnTo>
                <a:lnTo>
                  <a:pt x="1583046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56117" y="2244656"/>
            <a:ext cx="1209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Non </a:t>
            </a: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23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2299" y="2109895"/>
            <a:ext cx="1513840" cy="518795"/>
          </a:xfrm>
          <a:custGeom>
            <a:avLst/>
            <a:gdLst/>
            <a:ahLst/>
            <a:cxnLst/>
            <a:rect l="l" t="t" r="r" b="b"/>
            <a:pathLst>
              <a:path w="1513839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427047" y="0"/>
                </a:lnTo>
                <a:lnTo>
                  <a:pt x="1475009" y="14524"/>
                </a:lnTo>
                <a:lnTo>
                  <a:pt x="1506916" y="53366"/>
                </a:lnTo>
                <a:lnTo>
                  <a:pt x="1513496" y="86449"/>
                </a:lnTo>
                <a:lnTo>
                  <a:pt x="1513496" y="432249"/>
                </a:lnTo>
                <a:lnTo>
                  <a:pt x="1506703" y="465901"/>
                </a:lnTo>
                <a:lnTo>
                  <a:pt x="1488176" y="493380"/>
                </a:lnTo>
                <a:lnTo>
                  <a:pt x="1460697" y="511906"/>
                </a:lnTo>
                <a:lnTo>
                  <a:pt x="1427047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7815" y="2244656"/>
            <a:ext cx="843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5142" y="2109895"/>
            <a:ext cx="1824355" cy="518795"/>
          </a:xfrm>
          <a:custGeom>
            <a:avLst/>
            <a:gdLst/>
            <a:ahLst/>
            <a:cxnLst/>
            <a:rect l="l" t="t" r="r" b="b"/>
            <a:pathLst>
              <a:path w="182435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737546" y="0"/>
                </a:lnTo>
                <a:lnTo>
                  <a:pt x="1785510" y="14524"/>
                </a:lnTo>
                <a:lnTo>
                  <a:pt x="1817418" y="53366"/>
                </a:lnTo>
                <a:lnTo>
                  <a:pt x="1823996" y="86449"/>
                </a:lnTo>
                <a:lnTo>
                  <a:pt x="1823996" y="432249"/>
                </a:lnTo>
                <a:lnTo>
                  <a:pt x="1817203" y="465901"/>
                </a:lnTo>
                <a:lnTo>
                  <a:pt x="1798677" y="493380"/>
                </a:lnTo>
                <a:lnTo>
                  <a:pt x="1771198" y="511906"/>
                </a:lnTo>
                <a:lnTo>
                  <a:pt x="17375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27068" y="2244656"/>
            <a:ext cx="1461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Word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Embeddings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9063" y="2109895"/>
            <a:ext cx="1289685" cy="518795"/>
          </a:xfrm>
          <a:custGeom>
            <a:avLst/>
            <a:gdLst/>
            <a:ahLst/>
            <a:cxnLst/>
            <a:rect l="l" t="t" r="r" b="b"/>
            <a:pathLst>
              <a:path w="128968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202947" y="0"/>
                </a:lnTo>
                <a:lnTo>
                  <a:pt x="1250911" y="14524"/>
                </a:lnTo>
                <a:lnTo>
                  <a:pt x="1282819" y="53366"/>
                </a:lnTo>
                <a:lnTo>
                  <a:pt x="1289397" y="86449"/>
                </a:lnTo>
                <a:lnTo>
                  <a:pt x="1289397" y="432249"/>
                </a:lnTo>
                <a:lnTo>
                  <a:pt x="1282604" y="465901"/>
                </a:lnTo>
                <a:lnTo>
                  <a:pt x="1264078" y="493380"/>
                </a:lnTo>
                <a:lnTo>
                  <a:pt x="1236599" y="511906"/>
                </a:lnTo>
                <a:lnTo>
                  <a:pt x="1202947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49329" y="2244656"/>
            <a:ext cx="10299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latin typeface="Lato"/>
                <a:cs typeface="Lato"/>
              </a:rPr>
              <a:t>V</a:t>
            </a:r>
            <a:r>
              <a:rPr dirty="0" sz="1400" spc="5">
                <a:latin typeface="Lato"/>
                <a:cs typeface="Lato"/>
              </a:rPr>
              <a:t>ocabularies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58385" y="2109895"/>
            <a:ext cx="1595120" cy="518795"/>
          </a:xfrm>
          <a:custGeom>
            <a:avLst/>
            <a:gdLst/>
            <a:ahLst/>
            <a:cxnLst/>
            <a:rect l="l" t="t" r="r" b="b"/>
            <a:pathLst>
              <a:path w="1595120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508646" y="0"/>
                </a:lnTo>
                <a:lnTo>
                  <a:pt x="1556610" y="14524"/>
                </a:lnTo>
                <a:lnTo>
                  <a:pt x="1588518" y="53366"/>
                </a:lnTo>
                <a:lnTo>
                  <a:pt x="1595096" y="86449"/>
                </a:lnTo>
                <a:lnTo>
                  <a:pt x="1595096" y="432249"/>
                </a:lnTo>
                <a:lnTo>
                  <a:pt x="1588303" y="465901"/>
                </a:lnTo>
                <a:lnTo>
                  <a:pt x="1569778" y="493380"/>
                </a:lnTo>
                <a:lnTo>
                  <a:pt x="1542299" y="511906"/>
                </a:lnTo>
                <a:lnTo>
                  <a:pt x="15086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404405" y="2139881"/>
            <a:ext cx="13042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3464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Feature  </a:t>
            </a:r>
            <a:r>
              <a:rPr dirty="0" sz="1400" spc="-120">
                <a:latin typeface="Lato"/>
                <a:cs typeface="Lato"/>
              </a:rPr>
              <a:t>T</a:t>
            </a:r>
            <a:r>
              <a:rPr dirty="0" sz="1400" spc="20">
                <a:latin typeface="Lato"/>
                <a:cs typeface="Lato"/>
              </a:rPr>
              <a:t>r</a:t>
            </a:r>
            <a:r>
              <a:rPr dirty="0" sz="1400" spc="5">
                <a:latin typeface="Lato"/>
                <a:cs typeface="Lato"/>
              </a:rPr>
              <a:t>ansformations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6860" y="651186"/>
            <a:ext cx="1384208" cy="7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2365" y="3703868"/>
            <a:ext cx="181610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Batch and</a:t>
            </a:r>
            <a:r>
              <a:rPr dirty="0" sz="1600" spc="-254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DF6666"/>
                </a:solidFill>
                <a:latin typeface="Lato"/>
                <a:cs typeface="Lato"/>
              </a:rPr>
              <a:t>Real-time 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23068" y="3457918"/>
            <a:ext cx="2588895" cy="84074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6D9EEB"/>
                </a:solidFill>
                <a:latin typeface="Lato"/>
                <a:cs typeface="Lato"/>
              </a:rPr>
              <a:t>Multi-Model</a:t>
            </a:r>
            <a:r>
              <a:rPr dirty="0" sz="1600" spc="-114">
                <a:solidFill>
                  <a:srgbClr val="6D9EEB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6D9EEB"/>
                </a:solidFill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2289" y="3703868"/>
            <a:ext cx="217614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643890" marR="5080" indent="-631825">
              <a:lnSpc>
                <a:spcPct val="101600"/>
              </a:lnSpc>
              <a:spcBef>
                <a:spcPts val="70"/>
              </a:spcBef>
            </a:pPr>
            <a:r>
              <a:rPr dirty="0" sz="1600" spc="-5">
                <a:solidFill>
                  <a:srgbClr val="C17BA0"/>
                </a:solidFill>
                <a:latin typeface="Lato"/>
                <a:cs typeface="Lato"/>
              </a:rPr>
              <a:t>Exposes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C17BA0"/>
                </a:solidFill>
                <a:latin typeface="Lato"/>
                <a:cs typeface="Lato"/>
              </a:rPr>
              <a:t>gRPC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and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REST  endpoints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365" y="3703868"/>
            <a:ext cx="481520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  <a:tabLst>
                <a:tab pos="2971165" algn="l"/>
              </a:tabLst>
            </a:pP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Batch</a:t>
            </a:r>
            <a:r>
              <a:rPr dirty="0" sz="1600" spc="-8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and</a:t>
            </a:r>
            <a:r>
              <a:rPr dirty="0" sz="1600" spc="-75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DF6666"/>
                </a:solidFill>
                <a:latin typeface="Lato"/>
                <a:cs typeface="Lato"/>
              </a:rPr>
              <a:t>Real-time	</a:t>
            </a:r>
            <a:r>
              <a:rPr dirty="0" sz="1600">
                <a:solidFill>
                  <a:srgbClr val="6D9EEB"/>
                </a:solidFill>
                <a:latin typeface="Lato"/>
                <a:cs typeface="Lato"/>
              </a:rPr>
              <a:t>Multi-Model</a:t>
            </a:r>
            <a:r>
              <a:rPr dirty="0" sz="1600" spc="-180">
                <a:solidFill>
                  <a:srgbClr val="6D9EEB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6D9EEB"/>
                </a:solidFill>
                <a:latin typeface="Lato"/>
                <a:cs typeface="Lato"/>
              </a:rPr>
              <a:t>Serving 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7262" y="3457918"/>
            <a:ext cx="2588895" cy="84074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798830" marR="262255" indent="-631825">
              <a:lnSpc>
                <a:spcPct val="101600"/>
              </a:lnSpc>
            </a:pPr>
            <a:r>
              <a:rPr dirty="0" sz="1600" spc="-5">
                <a:solidFill>
                  <a:srgbClr val="C17BA0"/>
                </a:solidFill>
                <a:latin typeface="Lato"/>
                <a:cs typeface="Lato"/>
              </a:rPr>
              <a:t>Exposes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C17BA0"/>
                </a:solidFill>
                <a:latin typeface="Lato"/>
                <a:cs typeface="Lato"/>
              </a:rPr>
              <a:t>gRPC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and</a:t>
            </a:r>
            <a:r>
              <a:rPr dirty="0" sz="1600" spc="-120">
                <a:solidFill>
                  <a:srgbClr val="C17BA0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C17BA0"/>
                </a:solidFill>
                <a:latin typeface="Lato"/>
                <a:cs typeface="Lato"/>
              </a:rPr>
              <a:t>REST  endpoints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0797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</a:t>
            </a:r>
            <a:r>
              <a:rPr dirty="0" sz="2800" spc="-204"/>
              <a:t> </a:t>
            </a:r>
            <a:r>
              <a:rPr dirty="0" sz="2800" spc="5"/>
              <a:t>Serving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961407" y="3102337"/>
            <a:ext cx="4631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Lato"/>
                <a:cs typeface="Lato"/>
              </a:rPr>
              <a:t>Out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-15" b="1">
                <a:latin typeface="Lato"/>
                <a:cs typeface="Lato"/>
              </a:rPr>
              <a:t>of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the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10" b="1">
                <a:latin typeface="Lato"/>
                <a:cs typeface="Lato"/>
              </a:rPr>
              <a:t>box</a:t>
            </a:r>
            <a:r>
              <a:rPr dirty="0" sz="1600" spc="-85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integration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0" b="1">
                <a:latin typeface="Lato"/>
                <a:cs typeface="Lato"/>
              </a:rPr>
              <a:t>with</a:t>
            </a:r>
            <a:r>
              <a:rPr dirty="0" sz="1600" spc="-80" b="1">
                <a:latin typeface="Lato"/>
                <a:cs typeface="Lato"/>
              </a:rPr>
              <a:t> </a:t>
            </a:r>
            <a:r>
              <a:rPr dirty="0" sz="1600" spc="-20" b="1">
                <a:latin typeface="Lato"/>
                <a:cs typeface="Lato"/>
              </a:rPr>
              <a:t>TensorFlow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b="1">
                <a:latin typeface="Lato"/>
                <a:cs typeface="Lato"/>
              </a:rPr>
              <a:t>Models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474" y="1578521"/>
            <a:ext cx="8757285" cy="1316355"/>
          </a:xfrm>
          <a:custGeom>
            <a:avLst/>
            <a:gdLst/>
            <a:ahLst/>
            <a:cxnLst/>
            <a:rect l="l" t="t" r="r" b="b"/>
            <a:pathLst>
              <a:path w="8757285" h="1316355">
                <a:moveTo>
                  <a:pt x="0" y="219304"/>
                </a:moveTo>
                <a:lnTo>
                  <a:pt x="4455" y="175106"/>
                </a:lnTo>
                <a:lnTo>
                  <a:pt x="17233" y="133940"/>
                </a:lnTo>
                <a:lnTo>
                  <a:pt x="37453" y="96688"/>
                </a:lnTo>
                <a:lnTo>
                  <a:pt x="64232" y="64232"/>
                </a:lnTo>
                <a:lnTo>
                  <a:pt x="96688" y="37453"/>
                </a:lnTo>
                <a:lnTo>
                  <a:pt x="133940" y="17233"/>
                </a:lnTo>
                <a:lnTo>
                  <a:pt x="175106" y="4455"/>
                </a:lnTo>
                <a:lnTo>
                  <a:pt x="219304" y="0"/>
                </a:lnTo>
                <a:lnTo>
                  <a:pt x="8537682" y="0"/>
                </a:lnTo>
                <a:lnTo>
                  <a:pt x="8580662" y="4252"/>
                </a:lnTo>
                <a:lnTo>
                  <a:pt x="8621604" y="16693"/>
                </a:lnTo>
                <a:lnTo>
                  <a:pt x="8659354" y="36845"/>
                </a:lnTo>
                <a:lnTo>
                  <a:pt x="8692757" y="64232"/>
                </a:lnTo>
                <a:lnTo>
                  <a:pt x="8720142" y="97633"/>
                </a:lnTo>
                <a:lnTo>
                  <a:pt x="8740291" y="135380"/>
                </a:lnTo>
                <a:lnTo>
                  <a:pt x="8752730" y="176320"/>
                </a:lnTo>
                <a:lnTo>
                  <a:pt x="8756982" y="219304"/>
                </a:lnTo>
                <a:lnTo>
                  <a:pt x="8756982" y="1096497"/>
                </a:lnTo>
                <a:lnTo>
                  <a:pt x="8752527" y="1140696"/>
                </a:lnTo>
                <a:lnTo>
                  <a:pt x="8739749" y="1181862"/>
                </a:lnTo>
                <a:lnTo>
                  <a:pt x="8719531" y="1219114"/>
                </a:lnTo>
                <a:lnTo>
                  <a:pt x="8692754" y="1251569"/>
                </a:lnTo>
                <a:lnTo>
                  <a:pt x="8660299" y="1278346"/>
                </a:lnTo>
                <a:lnTo>
                  <a:pt x="8623047" y="1298564"/>
                </a:lnTo>
                <a:lnTo>
                  <a:pt x="8581881" y="1311342"/>
                </a:lnTo>
                <a:lnTo>
                  <a:pt x="8537682" y="1315797"/>
                </a:lnTo>
                <a:lnTo>
                  <a:pt x="219304" y="1315797"/>
                </a:lnTo>
                <a:lnTo>
                  <a:pt x="175106" y="1311342"/>
                </a:lnTo>
                <a:lnTo>
                  <a:pt x="133940" y="1298564"/>
                </a:lnTo>
                <a:lnTo>
                  <a:pt x="96688" y="1278346"/>
                </a:lnTo>
                <a:lnTo>
                  <a:pt x="64232" y="1251569"/>
                </a:lnTo>
                <a:lnTo>
                  <a:pt x="37453" y="1219114"/>
                </a:lnTo>
                <a:lnTo>
                  <a:pt x="17233" y="1181862"/>
                </a:lnTo>
                <a:lnTo>
                  <a:pt x="4455" y="1140696"/>
                </a:lnTo>
                <a:lnTo>
                  <a:pt x="0" y="1096497"/>
                </a:lnTo>
                <a:lnTo>
                  <a:pt x="0" y="21930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18843" y="1620917"/>
            <a:ext cx="2235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Lato"/>
                <a:cs typeface="Lato"/>
              </a:rPr>
              <a:t>Supports </a:t>
            </a:r>
            <a:r>
              <a:rPr dirty="0" sz="1600" spc="-10">
                <a:latin typeface="Lato"/>
                <a:cs typeface="Lato"/>
              </a:rPr>
              <a:t>many</a:t>
            </a:r>
            <a:r>
              <a:rPr dirty="0" sz="1600" spc="-265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servables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5720" y="2109895"/>
            <a:ext cx="1670050" cy="518795"/>
          </a:xfrm>
          <a:custGeom>
            <a:avLst/>
            <a:gdLst/>
            <a:ahLst/>
            <a:cxnLst/>
            <a:rect l="l" t="t" r="r" b="b"/>
            <a:pathLst>
              <a:path w="1670050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583046" y="0"/>
                </a:lnTo>
                <a:lnTo>
                  <a:pt x="1631010" y="14524"/>
                </a:lnTo>
                <a:lnTo>
                  <a:pt x="1662918" y="53366"/>
                </a:lnTo>
                <a:lnTo>
                  <a:pt x="1669496" y="86449"/>
                </a:lnTo>
                <a:lnTo>
                  <a:pt x="1669496" y="432249"/>
                </a:lnTo>
                <a:lnTo>
                  <a:pt x="1662703" y="465901"/>
                </a:lnTo>
                <a:lnTo>
                  <a:pt x="1644177" y="493380"/>
                </a:lnTo>
                <a:lnTo>
                  <a:pt x="1616699" y="511906"/>
                </a:lnTo>
                <a:lnTo>
                  <a:pt x="1583046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56117" y="2244656"/>
            <a:ext cx="1209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ato"/>
                <a:cs typeface="Lato"/>
              </a:rPr>
              <a:t>Non </a:t>
            </a: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23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2299" y="2109895"/>
            <a:ext cx="1513840" cy="518795"/>
          </a:xfrm>
          <a:custGeom>
            <a:avLst/>
            <a:gdLst/>
            <a:ahLst/>
            <a:cxnLst/>
            <a:rect l="l" t="t" r="r" b="b"/>
            <a:pathLst>
              <a:path w="1513839" h="518794">
                <a:moveTo>
                  <a:pt x="0" y="86449"/>
                </a:moveTo>
                <a:lnTo>
                  <a:pt x="6793" y="52799"/>
                </a:lnTo>
                <a:lnTo>
                  <a:pt x="25320" y="25320"/>
                </a:lnTo>
                <a:lnTo>
                  <a:pt x="52799" y="6793"/>
                </a:lnTo>
                <a:lnTo>
                  <a:pt x="86449" y="0"/>
                </a:lnTo>
                <a:lnTo>
                  <a:pt x="1427047" y="0"/>
                </a:lnTo>
                <a:lnTo>
                  <a:pt x="1475009" y="14524"/>
                </a:lnTo>
                <a:lnTo>
                  <a:pt x="1506916" y="53366"/>
                </a:lnTo>
                <a:lnTo>
                  <a:pt x="1513496" y="86449"/>
                </a:lnTo>
                <a:lnTo>
                  <a:pt x="1513496" y="432249"/>
                </a:lnTo>
                <a:lnTo>
                  <a:pt x="1506703" y="465901"/>
                </a:lnTo>
                <a:lnTo>
                  <a:pt x="1488176" y="493380"/>
                </a:lnTo>
                <a:lnTo>
                  <a:pt x="1460697" y="511906"/>
                </a:lnTo>
                <a:lnTo>
                  <a:pt x="1427047" y="518698"/>
                </a:lnTo>
                <a:lnTo>
                  <a:pt x="86449" y="518698"/>
                </a:lnTo>
                <a:lnTo>
                  <a:pt x="52799" y="511906"/>
                </a:lnTo>
                <a:lnTo>
                  <a:pt x="25320" y="493380"/>
                </a:lnTo>
                <a:lnTo>
                  <a:pt x="6793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97815" y="2244656"/>
            <a:ext cx="843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TF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Models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45142" y="2109895"/>
            <a:ext cx="1824355" cy="518795"/>
          </a:xfrm>
          <a:custGeom>
            <a:avLst/>
            <a:gdLst/>
            <a:ahLst/>
            <a:cxnLst/>
            <a:rect l="l" t="t" r="r" b="b"/>
            <a:pathLst>
              <a:path w="182435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737546" y="0"/>
                </a:lnTo>
                <a:lnTo>
                  <a:pt x="1785510" y="14524"/>
                </a:lnTo>
                <a:lnTo>
                  <a:pt x="1817418" y="53366"/>
                </a:lnTo>
                <a:lnTo>
                  <a:pt x="1823996" y="86449"/>
                </a:lnTo>
                <a:lnTo>
                  <a:pt x="1823996" y="432249"/>
                </a:lnTo>
                <a:lnTo>
                  <a:pt x="1817203" y="465901"/>
                </a:lnTo>
                <a:lnTo>
                  <a:pt x="1798677" y="493380"/>
                </a:lnTo>
                <a:lnTo>
                  <a:pt x="1771198" y="511906"/>
                </a:lnTo>
                <a:lnTo>
                  <a:pt x="17375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27068" y="2244656"/>
            <a:ext cx="1461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Lato"/>
                <a:cs typeface="Lato"/>
              </a:rPr>
              <a:t>Word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Embeddings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9063" y="2109895"/>
            <a:ext cx="1289685" cy="518795"/>
          </a:xfrm>
          <a:custGeom>
            <a:avLst/>
            <a:gdLst/>
            <a:ahLst/>
            <a:cxnLst/>
            <a:rect l="l" t="t" r="r" b="b"/>
            <a:pathLst>
              <a:path w="1289684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202947" y="0"/>
                </a:lnTo>
                <a:lnTo>
                  <a:pt x="1250911" y="14524"/>
                </a:lnTo>
                <a:lnTo>
                  <a:pt x="1282819" y="53366"/>
                </a:lnTo>
                <a:lnTo>
                  <a:pt x="1289397" y="86449"/>
                </a:lnTo>
                <a:lnTo>
                  <a:pt x="1289397" y="432249"/>
                </a:lnTo>
                <a:lnTo>
                  <a:pt x="1282604" y="465901"/>
                </a:lnTo>
                <a:lnTo>
                  <a:pt x="1264078" y="493380"/>
                </a:lnTo>
                <a:lnTo>
                  <a:pt x="1236599" y="511906"/>
                </a:lnTo>
                <a:lnTo>
                  <a:pt x="1202947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49329" y="2244656"/>
            <a:ext cx="10299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latin typeface="Lato"/>
                <a:cs typeface="Lato"/>
              </a:rPr>
              <a:t>V</a:t>
            </a:r>
            <a:r>
              <a:rPr dirty="0" sz="1400" spc="5">
                <a:latin typeface="Lato"/>
                <a:cs typeface="Lato"/>
              </a:rPr>
              <a:t>ocabularies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58385" y="2109895"/>
            <a:ext cx="1595120" cy="518795"/>
          </a:xfrm>
          <a:custGeom>
            <a:avLst/>
            <a:gdLst/>
            <a:ahLst/>
            <a:cxnLst/>
            <a:rect l="l" t="t" r="r" b="b"/>
            <a:pathLst>
              <a:path w="1595120" h="518794">
                <a:moveTo>
                  <a:pt x="0" y="86449"/>
                </a:moveTo>
                <a:lnTo>
                  <a:pt x="6792" y="52799"/>
                </a:lnTo>
                <a:lnTo>
                  <a:pt x="25318" y="25320"/>
                </a:lnTo>
                <a:lnTo>
                  <a:pt x="52797" y="6793"/>
                </a:lnTo>
                <a:lnTo>
                  <a:pt x="86449" y="0"/>
                </a:lnTo>
                <a:lnTo>
                  <a:pt x="1508646" y="0"/>
                </a:lnTo>
                <a:lnTo>
                  <a:pt x="1556610" y="14524"/>
                </a:lnTo>
                <a:lnTo>
                  <a:pt x="1588518" y="53366"/>
                </a:lnTo>
                <a:lnTo>
                  <a:pt x="1595096" y="86449"/>
                </a:lnTo>
                <a:lnTo>
                  <a:pt x="1595096" y="432249"/>
                </a:lnTo>
                <a:lnTo>
                  <a:pt x="1588303" y="465901"/>
                </a:lnTo>
                <a:lnTo>
                  <a:pt x="1569778" y="493380"/>
                </a:lnTo>
                <a:lnTo>
                  <a:pt x="1542299" y="511906"/>
                </a:lnTo>
                <a:lnTo>
                  <a:pt x="1508646" y="518698"/>
                </a:lnTo>
                <a:lnTo>
                  <a:pt x="86449" y="518698"/>
                </a:lnTo>
                <a:lnTo>
                  <a:pt x="52797" y="511906"/>
                </a:lnTo>
                <a:lnTo>
                  <a:pt x="25318" y="493380"/>
                </a:lnTo>
                <a:lnTo>
                  <a:pt x="6792" y="465901"/>
                </a:lnTo>
                <a:lnTo>
                  <a:pt x="0" y="432249"/>
                </a:lnTo>
                <a:lnTo>
                  <a:pt x="0" y="86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404405" y="2139881"/>
            <a:ext cx="13042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3464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Feature  </a:t>
            </a:r>
            <a:r>
              <a:rPr dirty="0" sz="1400" spc="-120">
                <a:latin typeface="Lato"/>
                <a:cs typeface="Lato"/>
              </a:rPr>
              <a:t>T</a:t>
            </a:r>
            <a:r>
              <a:rPr dirty="0" sz="1400" spc="20">
                <a:latin typeface="Lato"/>
                <a:cs typeface="Lato"/>
              </a:rPr>
              <a:t>r</a:t>
            </a:r>
            <a:r>
              <a:rPr dirty="0" sz="1400" spc="5">
                <a:latin typeface="Lato"/>
                <a:cs typeface="Lato"/>
              </a:rPr>
              <a:t>ansformations</a:t>
            </a:r>
            <a:endParaRPr sz="1400">
              <a:latin typeface="Lato"/>
              <a:cs typeface="La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6860" y="651186"/>
            <a:ext cx="1384208" cy="761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777959" y="1254497"/>
            <a:ext cx="969644" cy="1317625"/>
          </a:xfrm>
          <a:prstGeom prst="rect">
            <a:avLst/>
          </a:prstGeom>
          <a:solidFill>
            <a:srgbClr val="484B54"/>
          </a:solidFill>
          <a:ln w="38099">
            <a:solidFill>
              <a:srgbClr val="F0F2F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0489">
              <a:lnSpc>
                <a:spcPts val="1430"/>
              </a:lnSpc>
              <a:spcBef>
                <a:spcPts val="915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10489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6671" y="1285488"/>
            <a:ext cx="46259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Lato"/>
                <a:cs typeface="Lato"/>
              </a:rPr>
              <a:t>Model </a:t>
            </a:r>
            <a:r>
              <a:rPr dirty="0" sz="3000" spc="10">
                <a:latin typeface="Lato"/>
                <a:cs typeface="Lato"/>
              </a:rPr>
              <a:t>Serving</a:t>
            </a:r>
            <a:r>
              <a:rPr dirty="0" sz="3000" spc="-420">
                <a:latin typeface="Lato"/>
                <a:cs typeface="Lato"/>
              </a:rPr>
              <a:t> </a:t>
            </a:r>
            <a:r>
              <a:rPr dirty="0" sz="3000" spc="20">
                <a:latin typeface="Lato"/>
                <a:cs typeface="Lato"/>
              </a:rPr>
              <a:t>Architecture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74060" marR="5080" indent="-63690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 spc="10"/>
              <a:t>Serving:</a:t>
            </a:r>
            <a:r>
              <a:rPr dirty="0" spc="-545"/>
              <a:t> </a:t>
            </a:r>
            <a:r>
              <a:rPr dirty="0" spc="25"/>
              <a:t>Patterns  </a:t>
            </a:r>
            <a:r>
              <a:rPr dirty="0" spc="5"/>
              <a:t>and</a:t>
            </a:r>
            <a:r>
              <a:rPr dirty="0" spc="-265"/>
              <a:t> </a:t>
            </a:r>
            <a:r>
              <a:rPr dirty="0" spc="35"/>
              <a:t>Infrastructure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88865" y="1767118"/>
            <a:ext cx="5943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96561" y="3274922"/>
            <a:ext cx="5892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14257" y="3260721"/>
            <a:ext cx="475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14957" y="1805389"/>
            <a:ext cx="477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19986" y="1254497"/>
            <a:ext cx="1905000" cy="2806065"/>
          </a:xfrm>
          <a:custGeom>
            <a:avLst/>
            <a:gdLst/>
            <a:ahLst/>
            <a:cxnLst/>
            <a:rect l="l" t="t" r="r" b="b"/>
            <a:pathLst>
              <a:path w="1905000" h="2806065">
                <a:moveTo>
                  <a:pt x="0" y="0"/>
                </a:moveTo>
                <a:lnTo>
                  <a:pt x="1904396" y="0"/>
                </a:lnTo>
                <a:lnTo>
                  <a:pt x="1904396" y="2805594"/>
                </a:lnTo>
                <a:lnTo>
                  <a:pt x="0" y="28055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747913" y="1573846"/>
            <a:ext cx="1072515" cy="673100"/>
          </a:xfrm>
          <a:prstGeom prst="rect">
            <a:avLst/>
          </a:prstGeom>
          <a:solidFill>
            <a:srgbClr val="484B54"/>
          </a:solidFill>
          <a:ln w="38099">
            <a:solidFill>
              <a:srgbClr val="F0F2F4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250825" marR="77470">
              <a:lnSpc>
                <a:spcPct val="138300"/>
              </a:lnSpc>
              <a:spcBef>
                <a:spcPts val="42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75241" y="2362017"/>
              <a:ext cx="1125220" cy="490220"/>
            </a:xfrm>
            <a:custGeom>
              <a:avLst/>
              <a:gdLst/>
              <a:ahLst/>
              <a:cxnLst/>
              <a:rect l="l" t="t" r="r" b="b"/>
              <a:pathLst>
                <a:path w="1125220" h="490219">
                  <a:moveTo>
                    <a:pt x="1069947" y="489851"/>
                  </a:moveTo>
                  <a:lnTo>
                    <a:pt x="55649" y="489851"/>
                  </a:lnTo>
                  <a:lnTo>
                    <a:pt x="34129" y="486187"/>
                  </a:lnTo>
                  <a:lnTo>
                    <a:pt x="16424" y="476235"/>
                  </a:lnTo>
                  <a:lnTo>
                    <a:pt x="4420" y="461554"/>
                  </a:lnTo>
                  <a:lnTo>
                    <a:pt x="0" y="443701"/>
                  </a:lnTo>
                  <a:lnTo>
                    <a:pt x="0" y="46147"/>
                  </a:lnTo>
                  <a:lnTo>
                    <a:pt x="4420" y="28144"/>
                  </a:lnTo>
                  <a:lnTo>
                    <a:pt x="16424" y="13480"/>
                  </a:lnTo>
                  <a:lnTo>
                    <a:pt x="34129" y="3613"/>
                  </a:lnTo>
                  <a:lnTo>
                    <a:pt x="55649" y="0"/>
                  </a:lnTo>
                  <a:lnTo>
                    <a:pt x="1069947" y="0"/>
                  </a:lnTo>
                  <a:lnTo>
                    <a:pt x="1091389" y="3665"/>
                  </a:lnTo>
                  <a:lnTo>
                    <a:pt x="1108922" y="13620"/>
                  </a:lnTo>
                  <a:lnTo>
                    <a:pt x="1120755" y="28302"/>
                  </a:lnTo>
                  <a:lnTo>
                    <a:pt x="1125097" y="46147"/>
                  </a:lnTo>
                  <a:lnTo>
                    <a:pt x="1125097" y="443701"/>
                  </a:lnTo>
                  <a:lnTo>
                    <a:pt x="1120755" y="461554"/>
                  </a:lnTo>
                  <a:lnTo>
                    <a:pt x="1108922" y="476235"/>
                  </a:lnTo>
                  <a:lnTo>
                    <a:pt x="1091389" y="486187"/>
                  </a:lnTo>
                  <a:lnTo>
                    <a:pt x="1069947" y="489851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151291" y="1220297"/>
            <a:ext cx="1562735" cy="1790700"/>
          </a:xfrm>
          <a:prstGeom prst="rect">
            <a:avLst/>
          </a:prstGeom>
          <a:solidFill>
            <a:srgbClr val="484B54"/>
          </a:solidFill>
          <a:ln w="38099">
            <a:solidFill>
              <a:srgbClr val="F0F2F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106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4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400">
              <a:latin typeface="Lato"/>
              <a:cs typeface="Lato"/>
            </a:endParaRPr>
          </a:p>
          <a:p>
            <a:pPr marL="229235">
              <a:lnSpc>
                <a:spcPct val="100000"/>
              </a:lnSpc>
              <a:spcBef>
                <a:spcPts val="1075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8" name="object 18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7" name="object 27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5" name="object 35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7133" y="1293572"/>
            <a:ext cx="2900680" cy="1254125"/>
            <a:chOff x="707133" y="1293572"/>
            <a:chExt cx="2900680" cy="1254125"/>
          </a:xfrm>
        </p:grpSpPr>
        <p:sp>
          <p:nvSpPr>
            <p:cNvPr id="8" name="object 8"/>
            <p:cNvSpPr/>
            <p:nvPr/>
          </p:nvSpPr>
          <p:spPr>
            <a:xfrm>
              <a:off x="707133" y="1482599"/>
              <a:ext cx="913130" cy="878205"/>
            </a:xfrm>
            <a:custGeom>
              <a:avLst/>
              <a:gdLst/>
              <a:ahLst/>
              <a:cxnLst/>
              <a:rect l="l" t="t" r="r" b="b"/>
              <a:pathLst>
                <a:path w="913130" h="878205">
                  <a:moveTo>
                    <a:pt x="456216" y="877983"/>
                  </a:moveTo>
                  <a:lnTo>
                    <a:pt x="406531" y="875406"/>
                  </a:lnTo>
                  <a:lnTo>
                    <a:pt x="358390" y="867854"/>
                  </a:lnTo>
                  <a:lnTo>
                    <a:pt x="312072" y="855594"/>
                  </a:lnTo>
                  <a:lnTo>
                    <a:pt x="267855" y="838895"/>
                  </a:lnTo>
                  <a:lnTo>
                    <a:pt x="226019" y="818024"/>
                  </a:lnTo>
                  <a:lnTo>
                    <a:pt x="186843" y="793249"/>
                  </a:lnTo>
                  <a:lnTo>
                    <a:pt x="150606" y="764837"/>
                  </a:lnTo>
                  <a:lnTo>
                    <a:pt x="117587" y="733057"/>
                  </a:lnTo>
                  <a:lnTo>
                    <a:pt x="88064" y="698176"/>
                  </a:lnTo>
                  <a:lnTo>
                    <a:pt x="62319" y="660461"/>
                  </a:lnTo>
                  <a:lnTo>
                    <a:pt x="40628" y="620181"/>
                  </a:lnTo>
                  <a:lnTo>
                    <a:pt x="23272" y="577603"/>
                  </a:lnTo>
                  <a:lnTo>
                    <a:pt x="10529" y="532995"/>
                  </a:lnTo>
                  <a:lnTo>
                    <a:pt x="2678" y="486626"/>
                  </a:lnTo>
                  <a:lnTo>
                    <a:pt x="0" y="438761"/>
                  </a:lnTo>
                  <a:lnTo>
                    <a:pt x="2678" y="390983"/>
                  </a:lnTo>
                  <a:lnTo>
                    <a:pt x="10529" y="344687"/>
                  </a:lnTo>
                  <a:lnTo>
                    <a:pt x="23272" y="300144"/>
                  </a:lnTo>
                  <a:lnTo>
                    <a:pt x="40628" y="257620"/>
                  </a:lnTo>
                  <a:lnTo>
                    <a:pt x="62319" y="217385"/>
                  </a:lnTo>
                  <a:lnTo>
                    <a:pt x="88064" y="179707"/>
                  </a:lnTo>
                  <a:lnTo>
                    <a:pt x="117587" y="144856"/>
                  </a:lnTo>
                  <a:lnTo>
                    <a:pt x="150606" y="113098"/>
                  </a:lnTo>
                  <a:lnTo>
                    <a:pt x="186843" y="84704"/>
                  </a:lnTo>
                  <a:lnTo>
                    <a:pt x="226019" y="59941"/>
                  </a:lnTo>
                  <a:lnTo>
                    <a:pt x="267855" y="39078"/>
                  </a:lnTo>
                  <a:lnTo>
                    <a:pt x="312072" y="22384"/>
                  </a:lnTo>
                  <a:lnTo>
                    <a:pt x="358390" y="10127"/>
                  </a:lnTo>
                  <a:lnTo>
                    <a:pt x="406531" y="2576"/>
                  </a:lnTo>
                  <a:lnTo>
                    <a:pt x="456216" y="0"/>
                  </a:lnTo>
                  <a:lnTo>
                    <a:pt x="505984" y="2576"/>
                  </a:lnTo>
                  <a:lnTo>
                    <a:pt x="554198" y="10127"/>
                  </a:lnTo>
                  <a:lnTo>
                    <a:pt x="600579" y="22384"/>
                  </a:lnTo>
                  <a:lnTo>
                    <a:pt x="644849" y="39078"/>
                  </a:lnTo>
                  <a:lnTo>
                    <a:pt x="686729" y="59941"/>
                  </a:lnTo>
                  <a:lnTo>
                    <a:pt x="725941" y="84704"/>
                  </a:lnTo>
                  <a:lnTo>
                    <a:pt x="762207" y="113098"/>
                  </a:lnTo>
                  <a:lnTo>
                    <a:pt x="795249" y="144856"/>
                  </a:lnTo>
                  <a:lnTo>
                    <a:pt x="824788" y="179707"/>
                  </a:lnTo>
                  <a:lnTo>
                    <a:pt x="850546" y="217385"/>
                  </a:lnTo>
                  <a:lnTo>
                    <a:pt x="872245" y="257620"/>
                  </a:lnTo>
                  <a:lnTo>
                    <a:pt x="889607" y="300144"/>
                  </a:lnTo>
                  <a:lnTo>
                    <a:pt x="902352" y="344687"/>
                  </a:lnTo>
                  <a:lnTo>
                    <a:pt x="910204" y="390983"/>
                  </a:lnTo>
                  <a:lnTo>
                    <a:pt x="912883" y="438761"/>
                  </a:lnTo>
                  <a:lnTo>
                    <a:pt x="910204" y="486626"/>
                  </a:lnTo>
                  <a:lnTo>
                    <a:pt x="902352" y="532995"/>
                  </a:lnTo>
                  <a:lnTo>
                    <a:pt x="889607" y="577603"/>
                  </a:lnTo>
                  <a:lnTo>
                    <a:pt x="872245" y="620181"/>
                  </a:lnTo>
                  <a:lnTo>
                    <a:pt x="850546" y="660461"/>
                  </a:lnTo>
                  <a:lnTo>
                    <a:pt x="824788" y="698176"/>
                  </a:lnTo>
                  <a:lnTo>
                    <a:pt x="795249" y="733057"/>
                  </a:lnTo>
                  <a:lnTo>
                    <a:pt x="762207" y="764837"/>
                  </a:lnTo>
                  <a:lnTo>
                    <a:pt x="725941" y="793249"/>
                  </a:lnTo>
                  <a:lnTo>
                    <a:pt x="686729" y="818024"/>
                  </a:lnTo>
                  <a:lnTo>
                    <a:pt x="644849" y="838895"/>
                  </a:lnTo>
                  <a:lnTo>
                    <a:pt x="600579" y="855594"/>
                  </a:lnTo>
                  <a:lnTo>
                    <a:pt x="554198" y="867854"/>
                  </a:lnTo>
                  <a:lnTo>
                    <a:pt x="505984" y="875406"/>
                  </a:lnTo>
                  <a:lnTo>
                    <a:pt x="456216" y="877983"/>
                  </a:lnTo>
                  <a:close/>
                </a:path>
              </a:pathLst>
            </a:custGeom>
            <a:solidFill>
              <a:srgbClr val="26B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61745" y="1293572"/>
              <a:ext cx="1346200" cy="1254125"/>
            </a:xfrm>
            <a:custGeom>
              <a:avLst/>
              <a:gdLst/>
              <a:ahLst/>
              <a:cxnLst/>
              <a:rect l="l" t="t" r="r" b="b"/>
              <a:pathLst>
                <a:path w="1346200" h="1254125">
                  <a:moveTo>
                    <a:pt x="66549" y="1254122"/>
                  </a:moveTo>
                  <a:lnTo>
                    <a:pt x="40815" y="1249199"/>
                  </a:lnTo>
                  <a:lnTo>
                    <a:pt x="19642" y="1235830"/>
                  </a:lnTo>
                  <a:lnTo>
                    <a:pt x="5286" y="1216115"/>
                  </a:lnTo>
                  <a:lnTo>
                    <a:pt x="0" y="1192157"/>
                  </a:lnTo>
                  <a:lnTo>
                    <a:pt x="0" y="62004"/>
                  </a:lnTo>
                  <a:lnTo>
                    <a:pt x="5286" y="37809"/>
                  </a:lnTo>
                  <a:lnTo>
                    <a:pt x="19642" y="18107"/>
                  </a:lnTo>
                  <a:lnTo>
                    <a:pt x="40815" y="4852"/>
                  </a:lnTo>
                  <a:lnTo>
                    <a:pt x="66549" y="0"/>
                  </a:lnTo>
                  <a:lnTo>
                    <a:pt x="1279697" y="0"/>
                  </a:lnTo>
                  <a:lnTo>
                    <a:pt x="1305345" y="4928"/>
                  </a:lnTo>
                  <a:lnTo>
                    <a:pt x="1326328" y="18308"/>
                  </a:lnTo>
                  <a:lnTo>
                    <a:pt x="1340496" y="38036"/>
                  </a:lnTo>
                  <a:lnTo>
                    <a:pt x="1345697" y="62004"/>
                  </a:lnTo>
                  <a:lnTo>
                    <a:pt x="1345697" y="1191622"/>
                  </a:lnTo>
                  <a:lnTo>
                    <a:pt x="1326328" y="1235303"/>
                  </a:lnTo>
                  <a:lnTo>
                    <a:pt x="1279697" y="1253597"/>
                  </a:lnTo>
                  <a:lnTo>
                    <a:pt x="66549" y="1253597"/>
                  </a:lnTo>
                  <a:lnTo>
                    <a:pt x="66549" y="1254122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84273" y="1037822"/>
            <a:ext cx="2976880" cy="1790700"/>
          </a:xfrm>
          <a:prstGeom prst="rect">
            <a:avLst/>
          </a:prstGeom>
          <a:ln w="38099">
            <a:solidFill>
              <a:srgbClr val="F0F2F4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tabLst>
                <a:tab pos="1718310" algn="l"/>
              </a:tabLst>
            </a:pPr>
            <a:r>
              <a:rPr dirty="0" sz="1200" spc="5">
                <a:latin typeface="Lato"/>
                <a:cs typeface="Lato"/>
              </a:rPr>
              <a:t>CLIENT	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96561" y="3274922"/>
            <a:ext cx="5892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14257" y="3260721"/>
            <a:ext cx="475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05936" y="2862569"/>
            <a:ext cx="2043430" cy="1141095"/>
          </a:xfrm>
          <a:custGeom>
            <a:avLst/>
            <a:gdLst/>
            <a:ahLst/>
            <a:cxnLst/>
            <a:rect l="l" t="t" r="r" b="b"/>
            <a:pathLst>
              <a:path w="2043429" h="1141095">
                <a:moveTo>
                  <a:pt x="0" y="0"/>
                </a:moveTo>
                <a:lnTo>
                  <a:pt x="2043295" y="0"/>
                </a:lnTo>
                <a:lnTo>
                  <a:pt x="2043295" y="1140597"/>
                </a:lnTo>
                <a:lnTo>
                  <a:pt x="0" y="11405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88865" y="1767118"/>
            <a:ext cx="5943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96561" y="3274922"/>
            <a:ext cx="5892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14257" y="3260721"/>
            <a:ext cx="475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14957" y="1805389"/>
            <a:ext cx="477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19986" y="1254497"/>
            <a:ext cx="1905000" cy="2806065"/>
          </a:xfrm>
          <a:custGeom>
            <a:avLst/>
            <a:gdLst/>
            <a:ahLst/>
            <a:cxnLst/>
            <a:rect l="l" t="t" r="r" b="b"/>
            <a:pathLst>
              <a:path w="1905000" h="2806065">
                <a:moveTo>
                  <a:pt x="0" y="0"/>
                </a:moveTo>
                <a:lnTo>
                  <a:pt x="1904396" y="0"/>
                </a:lnTo>
                <a:lnTo>
                  <a:pt x="1904396" y="2805594"/>
                </a:lnTo>
                <a:lnTo>
                  <a:pt x="0" y="28055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88865" y="1767118"/>
            <a:ext cx="5943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96561" y="3274922"/>
            <a:ext cx="5892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14257" y="3260721"/>
            <a:ext cx="475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14957" y="1805389"/>
            <a:ext cx="477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99052" y="1615395"/>
            <a:ext cx="748665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383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25113" y="1254497"/>
            <a:ext cx="2999740" cy="2806065"/>
          </a:xfrm>
          <a:custGeom>
            <a:avLst/>
            <a:gdLst/>
            <a:ahLst/>
            <a:cxnLst/>
            <a:rect l="l" t="t" r="r" b="b"/>
            <a:pathLst>
              <a:path w="2999740" h="2806065">
                <a:moveTo>
                  <a:pt x="0" y="0"/>
                </a:moveTo>
                <a:lnTo>
                  <a:pt x="2999393" y="0"/>
                </a:lnTo>
                <a:lnTo>
                  <a:pt x="2999393" y="2805594"/>
                </a:lnTo>
                <a:lnTo>
                  <a:pt x="0" y="28055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81370" y="1751021"/>
            <a:ext cx="1214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76165" y="1767118"/>
            <a:ext cx="6070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 marL="12700"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02257" y="1805389"/>
            <a:ext cx="490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86352" y="1685404"/>
            <a:ext cx="651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6352" y="1938292"/>
            <a:ext cx="761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74091" y="1254497"/>
            <a:ext cx="4550410" cy="2806065"/>
          </a:xfrm>
          <a:custGeom>
            <a:avLst/>
            <a:gdLst/>
            <a:ahLst/>
            <a:cxnLst/>
            <a:rect l="l" t="t" r="r" b="b"/>
            <a:pathLst>
              <a:path w="4550409" h="2806065">
                <a:moveTo>
                  <a:pt x="0" y="0"/>
                </a:moveTo>
                <a:lnTo>
                  <a:pt x="4550390" y="0"/>
                </a:lnTo>
                <a:lnTo>
                  <a:pt x="4550390" y="2805594"/>
                </a:lnTo>
                <a:lnTo>
                  <a:pt x="0" y="28055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9284" y="1812310"/>
            <a:ext cx="548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0563" y="1811349"/>
            <a:ext cx="1088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94070" y="1751021"/>
            <a:ext cx="1201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88865" y="1767118"/>
            <a:ext cx="5943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14957" y="1805389"/>
            <a:ext cx="477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99052" y="1615395"/>
            <a:ext cx="748665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383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74091" y="1254497"/>
            <a:ext cx="4550410" cy="1175385"/>
          </a:xfrm>
          <a:custGeom>
            <a:avLst/>
            <a:gdLst/>
            <a:ahLst/>
            <a:cxnLst/>
            <a:rect l="l" t="t" r="r" b="b"/>
            <a:pathLst>
              <a:path w="4550409" h="1175385">
                <a:moveTo>
                  <a:pt x="0" y="0"/>
                </a:moveTo>
                <a:lnTo>
                  <a:pt x="4550390" y="0"/>
                </a:lnTo>
                <a:lnTo>
                  <a:pt x="4550390" y="1174797"/>
                </a:lnTo>
                <a:lnTo>
                  <a:pt x="0" y="1174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51333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TensorFlow </a:t>
            </a:r>
            <a:r>
              <a:rPr dirty="0" sz="2800" spc="5"/>
              <a:t>Serving</a:t>
            </a:r>
            <a:r>
              <a:rPr dirty="0" sz="2800" spc="-340"/>
              <a:t> </a:t>
            </a:r>
            <a:r>
              <a:rPr dirty="0" sz="2800" spc="2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08573" y="749948"/>
            <a:ext cx="8286750" cy="3618229"/>
            <a:chOff x="508573" y="749948"/>
            <a:chExt cx="8286750" cy="3618229"/>
          </a:xfrm>
        </p:grpSpPr>
        <p:sp>
          <p:nvSpPr>
            <p:cNvPr id="4" name="object 4"/>
            <p:cNvSpPr/>
            <p:nvPr/>
          </p:nvSpPr>
          <p:spPr>
            <a:xfrm>
              <a:off x="508573" y="749948"/>
              <a:ext cx="1454785" cy="3618229"/>
            </a:xfrm>
            <a:custGeom>
              <a:avLst/>
              <a:gdLst/>
              <a:ahLst/>
              <a:cxnLst/>
              <a:rect l="l" t="t" r="r" b="b"/>
              <a:pathLst>
                <a:path w="1454785" h="3618229">
                  <a:moveTo>
                    <a:pt x="0" y="3617967"/>
                  </a:moveTo>
                  <a:lnTo>
                    <a:pt x="1454774" y="3617967"/>
                  </a:lnTo>
                  <a:lnTo>
                    <a:pt x="1454774" y="0"/>
                  </a:lnTo>
                  <a:lnTo>
                    <a:pt x="0" y="0"/>
                  </a:lnTo>
                  <a:lnTo>
                    <a:pt x="0" y="3617967"/>
                  </a:lnTo>
                  <a:close/>
                </a:path>
              </a:pathLst>
            </a:custGeom>
            <a:solidFill>
              <a:srgbClr val="5D6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3348" y="749948"/>
              <a:ext cx="6831965" cy="3618229"/>
            </a:xfrm>
            <a:custGeom>
              <a:avLst/>
              <a:gdLst/>
              <a:ahLst/>
              <a:cxnLst/>
              <a:rect l="l" t="t" r="r" b="b"/>
              <a:pathLst>
                <a:path w="6831965" h="3618229">
                  <a:moveTo>
                    <a:pt x="6831608" y="3617967"/>
                  </a:moveTo>
                  <a:lnTo>
                    <a:pt x="0" y="3617967"/>
                  </a:lnTo>
                  <a:lnTo>
                    <a:pt x="0" y="0"/>
                  </a:lnTo>
                  <a:lnTo>
                    <a:pt x="6831608" y="0"/>
                  </a:lnTo>
                  <a:lnTo>
                    <a:pt x="6831608" y="3617967"/>
                  </a:lnTo>
                  <a:close/>
                </a:path>
              </a:pathLst>
            </a:custGeom>
            <a:solidFill>
              <a:srgbClr val="484B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56933" y="813829"/>
            <a:ext cx="644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Lato"/>
                <a:cs typeface="Lato"/>
              </a:rPr>
              <a:t>CORE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3" y="1482599"/>
            <a:ext cx="913130" cy="878205"/>
          </a:xfrm>
          <a:custGeom>
            <a:avLst/>
            <a:gdLst/>
            <a:ahLst/>
            <a:cxnLst/>
            <a:rect l="l" t="t" r="r" b="b"/>
            <a:pathLst>
              <a:path w="913130" h="878205">
                <a:moveTo>
                  <a:pt x="456216" y="877983"/>
                </a:moveTo>
                <a:lnTo>
                  <a:pt x="406531" y="875406"/>
                </a:lnTo>
                <a:lnTo>
                  <a:pt x="358390" y="867854"/>
                </a:lnTo>
                <a:lnTo>
                  <a:pt x="312072" y="855594"/>
                </a:lnTo>
                <a:lnTo>
                  <a:pt x="267855" y="838895"/>
                </a:lnTo>
                <a:lnTo>
                  <a:pt x="226019" y="818024"/>
                </a:lnTo>
                <a:lnTo>
                  <a:pt x="186843" y="793249"/>
                </a:lnTo>
                <a:lnTo>
                  <a:pt x="150606" y="764837"/>
                </a:lnTo>
                <a:lnTo>
                  <a:pt x="117587" y="733057"/>
                </a:lnTo>
                <a:lnTo>
                  <a:pt x="88064" y="698176"/>
                </a:lnTo>
                <a:lnTo>
                  <a:pt x="62319" y="660461"/>
                </a:lnTo>
                <a:lnTo>
                  <a:pt x="40628" y="620181"/>
                </a:lnTo>
                <a:lnTo>
                  <a:pt x="23272" y="577603"/>
                </a:lnTo>
                <a:lnTo>
                  <a:pt x="10529" y="532995"/>
                </a:lnTo>
                <a:lnTo>
                  <a:pt x="2678" y="486626"/>
                </a:lnTo>
                <a:lnTo>
                  <a:pt x="0" y="438761"/>
                </a:lnTo>
                <a:lnTo>
                  <a:pt x="2678" y="390983"/>
                </a:lnTo>
                <a:lnTo>
                  <a:pt x="10529" y="344687"/>
                </a:lnTo>
                <a:lnTo>
                  <a:pt x="23272" y="300144"/>
                </a:lnTo>
                <a:lnTo>
                  <a:pt x="40628" y="257620"/>
                </a:lnTo>
                <a:lnTo>
                  <a:pt x="62319" y="217385"/>
                </a:lnTo>
                <a:lnTo>
                  <a:pt x="88064" y="179707"/>
                </a:lnTo>
                <a:lnTo>
                  <a:pt x="117587" y="144856"/>
                </a:lnTo>
                <a:lnTo>
                  <a:pt x="150606" y="113098"/>
                </a:lnTo>
                <a:lnTo>
                  <a:pt x="186843" y="84704"/>
                </a:lnTo>
                <a:lnTo>
                  <a:pt x="226019" y="59941"/>
                </a:lnTo>
                <a:lnTo>
                  <a:pt x="267855" y="39078"/>
                </a:lnTo>
                <a:lnTo>
                  <a:pt x="312072" y="22384"/>
                </a:lnTo>
                <a:lnTo>
                  <a:pt x="358390" y="10127"/>
                </a:lnTo>
                <a:lnTo>
                  <a:pt x="406531" y="2576"/>
                </a:lnTo>
                <a:lnTo>
                  <a:pt x="456216" y="0"/>
                </a:lnTo>
                <a:lnTo>
                  <a:pt x="505984" y="2576"/>
                </a:lnTo>
                <a:lnTo>
                  <a:pt x="554198" y="10127"/>
                </a:lnTo>
                <a:lnTo>
                  <a:pt x="600579" y="22384"/>
                </a:lnTo>
                <a:lnTo>
                  <a:pt x="644849" y="39078"/>
                </a:lnTo>
                <a:lnTo>
                  <a:pt x="686729" y="59941"/>
                </a:lnTo>
                <a:lnTo>
                  <a:pt x="725941" y="84704"/>
                </a:lnTo>
                <a:lnTo>
                  <a:pt x="762207" y="113098"/>
                </a:lnTo>
                <a:lnTo>
                  <a:pt x="795249" y="144856"/>
                </a:lnTo>
                <a:lnTo>
                  <a:pt x="824788" y="179707"/>
                </a:lnTo>
                <a:lnTo>
                  <a:pt x="850546" y="217385"/>
                </a:lnTo>
                <a:lnTo>
                  <a:pt x="872245" y="257620"/>
                </a:lnTo>
                <a:lnTo>
                  <a:pt x="889607" y="300144"/>
                </a:lnTo>
                <a:lnTo>
                  <a:pt x="902352" y="344687"/>
                </a:lnTo>
                <a:lnTo>
                  <a:pt x="910204" y="390983"/>
                </a:lnTo>
                <a:lnTo>
                  <a:pt x="912883" y="438761"/>
                </a:lnTo>
                <a:lnTo>
                  <a:pt x="910204" y="486626"/>
                </a:lnTo>
                <a:lnTo>
                  <a:pt x="902352" y="532995"/>
                </a:lnTo>
                <a:lnTo>
                  <a:pt x="889607" y="577603"/>
                </a:lnTo>
                <a:lnTo>
                  <a:pt x="872245" y="620181"/>
                </a:lnTo>
                <a:lnTo>
                  <a:pt x="850546" y="660461"/>
                </a:lnTo>
                <a:lnTo>
                  <a:pt x="824788" y="698176"/>
                </a:lnTo>
                <a:lnTo>
                  <a:pt x="795249" y="733057"/>
                </a:lnTo>
                <a:lnTo>
                  <a:pt x="762207" y="764837"/>
                </a:lnTo>
                <a:lnTo>
                  <a:pt x="725941" y="793249"/>
                </a:lnTo>
                <a:lnTo>
                  <a:pt x="686729" y="818024"/>
                </a:lnTo>
                <a:lnTo>
                  <a:pt x="644849" y="838895"/>
                </a:lnTo>
                <a:lnTo>
                  <a:pt x="600579" y="855594"/>
                </a:lnTo>
                <a:lnTo>
                  <a:pt x="554198" y="867854"/>
                </a:lnTo>
                <a:lnTo>
                  <a:pt x="505984" y="875406"/>
                </a:lnTo>
                <a:lnTo>
                  <a:pt x="456216" y="877983"/>
                </a:lnTo>
                <a:close/>
              </a:path>
            </a:pathLst>
          </a:custGeom>
          <a:solidFill>
            <a:srgbClr val="26BC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984" y="1812310"/>
            <a:ext cx="535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CLIENT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745" y="1293572"/>
            <a:ext cx="1346200" cy="1254125"/>
          </a:xfrm>
          <a:custGeom>
            <a:avLst/>
            <a:gdLst/>
            <a:ahLst/>
            <a:cxnLst/>
            <a:rect l="l" t="t" r="r" b="b"/>
            <a:pathLst>
              <a:path w="1346200" h="1254125">
                <a:moveTo>
                  <a:pt x="66549" y="1254122"/>
                </a:moveTo>
                <a:lnTo>
                  <a:pt x="40815" y="1249199"/>
                </a:lnTo>
                <a:lnTo>
                  <a:pt x="19642" y="1235830"/>
                </a:lnTo>
                <a:lnTo>
                  <a:pt x="5286" y="1216115"/>
                </a:lnTo>
                <a:lnTo>
                  <a:pt x="0" y="1192157"/>
                </a:lnTo>
                <a:lnTo>
                  <a:pt x="0" y="62004"/>
                </a:lnTo>
                <a:lnTo>
                  <a:pt x="5286" y="37809"/>
                </a:lnTo>
                <a:lnTo>
                  <a:pt x="19642" y="18107"/>
                </a:lnTo>
                <a:lnTo>
                  <a:pt x="40815" y="4852"/>
                </a:lnTo>
                <a:lnTo>
                  <a:pt x="66549" y="0"/>
                </a:lnTo>
                <a:lnTo>
                  <a:pt x="1279697" y="0"/>
                </a:lnTo>
                <a:lnTo>
                  <a:pt x="1305345" y="4928"/>
                </a:lnTo>
                <a:lnTo>
                  <a:pt x="1326328" y="18308"/>
                </a:lnTo>
                <a:lnTo>
                  <a:pt x="1340496" y="38036"/>
                </a:lnTo>
                <a:lnTo>
                  <a:pt x="1345697" y="62004"/>
                </a:lnTo>
                <a:lnTo>
                  <a:pt x="1345697" y="1191622"/>
                </a:lnTo>
                <a:lnTo>
                  <a:pt x="1326328" y="1235303"/>
                </a:lnTo>
                <a:lnTo>
                  <a:pt x="1279697" y="1253597"/>
                </a:lnTo>
                <a:lnTo>
                  <a:pt x="66549" y="1253597"/>
                </a:lnTo>
                <a:lnTo>
                  <a:pt x="66549" y="1254122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03263" y="1811349"/>
            <a:ext cx="1075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Lato"/>
                <a:cs typeface="Lato"/>
              </a:rPr>
              <a:t>ServableHandle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5349" y="1293572"/>
            <a:ext cx="4000500" cy="1614805"/>
            <a:chOff x="1645349" y="1293572"/>
            <a:chExt cx="4000500" cy="1614805"/>
          </a:xfrm>
        </p:grpSpPr>
        <p:sp>
          <p:nvSpPr>
            <p:cNvPr id="12" name="object 12"/>
            <p:cNvSpPr/>
            <p:nvPr/>
          </p:nvSpPr>
          <p:spPr>
            <a:xfrm>
              <a:off x="1659636" y="192159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 h="0">
                  <a:moveTo>
                    <a:pt x="0" y="0"/>
                  </a:moveTo>
                  <a:lnTo>
                    <a:pt x="42164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66998" y="1860111"/>
              <a:ext cx="158252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8341" y="1293572"/>
              <a:ext cx="1437005" cy="1614805"/>
            </a:xfrm>
            <a:custGeom>
              <a:avLst/>
              <a:gdLst/>
              <a:ahLst/>
              <a:cxnLst/>
              <a:rect l="l" t="t" r="r" b="b"/>
              <a:pathLst>
                <a:path w="1437004" h="1614805">
                  <a:moveTo>
                    <a:pt x="52099" y="1614596"/>
                  </a:moveTo>
                  <a:lnTo>
                    <a:pt x="31851" y="1610933"/>
                  </a:lnTo>
                  <a:lnTo>
                    <a:pt x="15287" y="1600984"/>
                  </a:lnTo>
                  <a:lnTo>
                    <a:pt x="4104" y="1586310"/>
                  </a:lnTo>
                  <a:lnTo>
                    <a:pt x="0" y="1568471"/>
                  </a:lnTo>
                  <a:lnTo>
                    <a:pt x="0" y="46174"/>
                  </a:lnTo>
                  <a:lnTo>
                    <a:pt x="4104" y="28156"/>
                  </a:lnTo>
                  <a:lnTo>
                    <a:pt x="15287" y="13484"/>
                  </a:lnTo>
                  <a:lnTo>
                    <a:pt x="31851" y="3613"/>
                  </a:lnTo>
                  <a:lnTo>
                    <a:pt x="52099" y="0"/>
                  </a:lnTo>
                  <a:lnTo>
                    <a:pt x="1384447" y="0"/>
                  </a:lnTo>
                  <a:lnTo>
                    <a:pt x="1404751" y="3670"/>
                  </a:lnTo>
                  <a:lnTo>
                    <a:pt x="1421462" y="13634"/>
                  </a:lnTo>
                  <a:lnTo>
                    <a:pt x="1432797" y="28325"/>
                  </a:lnTo>
                  <a:lnTo>
                    <a:pt x="1436972" y="46174"/>
                  </a:lnTo>
                  <a:lnTo>
                    <a:pt x="1436972" y="1568071"/>
                  </a:lnTo>
                  <a:lnTo>
                    <a:pt x="1404751" y="1610575"/>
                  </a:lnTo>
                  <a:lnTo>
                    <a:pt x="52099" y="1614246"/>
                  </a:lnTo>
                  <a:lnTo>
                    <a:pt x="52099" y="1614596"/>
                  </a:lnTo>
                  <a:close/>
                </a:path>
              </a:pathLst>
            </a:custGeom>
            <a:solidFill>
              <a:srgbClr val="80C3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94070" y="1751021"/>
            <a:ext cx="1201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DynamicManager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241" y="2362017"/>
            <a:ext cx="1125220" cy="490220"/>
          </a:xfrm>
          <a:custGeom>
            <a:avLst/>
            <a:gdLst/>
            <a:ahLst/>
            <a:cxnLst/>
            <a:rect l="l" t="t" r="r" b="b"/>
            <a:pathLst>
              <a:path w="1125220" h="490219">
                <a:moveTo>
                  <a:pt x="1069947" y="489851"/>
                </a:moveTo>
                <a:lnTo>
                  <a:pt x="55649" y="489851"/>
                </a:lnTo>
                <a:lnTo>
                  <a:pt x="34129" y="486187"/>
                </a:lnTo>
                <a:lnTo>
                  <a:pt x="16424" y="476235"/>
                </a:lnTo>
                <a:lnTo>
                  <a:pt x="4420" y="461554"/>
                </a:lnTo>
                <a:lnTo>
                  <a:pt x="0" y="443701"/>
                </a:lnTo>
                <a:lnTo>
                  <a:pt x="0" y="46147"/>
                </a:lnTo>
                <a:lnTo>
                  <a:pt x="4420" y="28144"/>
                </a:lnTo>
                <a:lnTo>
                  <a:pt x="16424" y="13480"/>
                </a:lnTo>
                <a:lnTo>
                  <a:pt x="34129" y="3613"/>
                </a:lnTo>
                <a:lnTo>
                  <a:pt x="55649" y="0"/>
                </a:lnTo>
                <a:lnTo>
                  <a:pt x="1069947" y="0"/>
                </a:lnTo>
                <a:lnTo>
                  <a:pt x="1091389" y="3665"/>
                </a:lnTo>
                <a:lnTo>
                  <a:pt x="1108922" y="13620"/>
                </a:lnTo>
                <a:lnTo>
                  <a:pt x="1120755" y="28302"/>
                </a:lnTo>
                <a:lnTo>
                  <a:pt x="1125097" y="46147"/>
                </a:lnTo>
                <a:lnTo>
                  <a:pt x="1125097" y="443701"/>
                </a:lnTo>
                <a:lnTo>
                  <a:pt x="1120755" y="461554"/>
                </a:lnTo>
                <a:lnTo>
                  <a:pt x="1108922" y="476235"/>
                </a:lnTo>
                <a:lnTo>
                  <a:pt x="1091389" y="486187"/>
                </a:lnTo>
                <a:lnTo>
                  <a:pt x="1069947" y="489851"/>
                </a:lnTo>
                <a:close/>
              </a:path>
            </a:pathLst>
          </a:custGeom>
          <a:solidFill>
            <a:srgbClr val="FFD4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68351" y="2497660"/>
            <a:ext cx="939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VersionPolicy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3005" y="1602306"/>
            <a:ext cx="4979670" cy="2298065"/>
            <a:chOff x="3673005" y="1602306"/>
            <a:chExt cx="4979670" cy="2298065"/>
          </a:xfrm>
        </p:grpSpPr>
        <p:sp>
          <p:nvSpPr>
            <p:cNvPr id="19" name="object 19"/>
            <p:cNvSpPr/>
            <p:nvPr/>
          </p:nvSpPr>
          <p:spPr>
            <a:xfrm>
              <a:off x="3673005" y="1858158"/>
              <a:ext cx="469749" cy="12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720798" y="719606"/>
                  </a:moveTo>
                  <a:lnTo>
                    <a:pt x="47624" y="719606"/>
                  </a:lnTo>
                  <a:lnTo>
                    <a:pt x="29204" y="716252"/>
                  </a:lnTo>
                  <a:lnTo>
                    <a:pt x="14053" y="707144"/>
                  </a:lnTo>
                  <a:lnTo>
                    <a:pt x="3781" y="693712"/>
                  </a:lnTo>
                  <a:lnTo>
                    <a:pt x="0" y="677386"/>
                  </a:lnTo>
                  <a:lnTo>
                    <a:pt x="0" y="42222"/>
                  </a:lnTo>
                  <a:lnTo>
                    <a:pt x="3781" y="25740"/>
                  </a:lnTo>
                  <a:lnTo>
                    <a:pt x="14053" y="12324"/>
                  </a:lnTo>
                  <a:lnTo>
                    <a:pt x="29204" y="3302"/>
                  </a:lnTo>
                  <a:lnTo>
                    <a:pt x="47624" y="0"/>
                  </a:lnTo>
                  <a:lnTo>
                    <a:pt x="720798" y="0"/>
                  </a:lnTo>
                  <a:lnTo>
                    <a:pt x="739131" y="3354"/>
                  </a:lnTo>
                  <a:lnTo>
                    <a:pt x="754139" y="12462"/>
                  </a:lnTo>
                  <a:lnTo>
                    <a:pt x="764276" y="25895"/>
                  </a:lnTo>
                  <a:lnTo>
                    <a:pt x="767998" y="42222"/>
                  </a:lnTo>
                  <a:lnTo>
                    <a:pt x="767998" y="677386"/>
                  </a:lnTo>
                  <a:lnTo>
                    <a:pt x="764276" y="693712"/>
                  </a:lnTo>
                  <a:lnTo>
                    <a:pt x="754139" y="707144"/>
                  </a:lnTo>
                  <a:lnTo>
                    <a:pt x="739131" y="716252"/>
                  </a:lnTo>
                  <a:lnTo>
                    <a:pt x="720798" y="719606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4334" y="1667764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624" y="0"/>
                  </a:moveTo>
                  <a:lnTo>
                    <a:pt x="29204" y="3302"/>
                  </a:lnTo>
                  <a:lnTo>
                    <a:pt x="14053" y="12324"/>
                  </a:lnTo>
                  <a:lnTo>
                    <a:pt x="3781" y="25740"/>
                  </a:lnTo>
                  <a:lnTo>
                    <a:pt x="0" y="42222"/>
                  </a:lnTo>
                  <a:lnTo>
                    <a:pt x="0" y="677386"/>
                  </a:lnTo>
                  <a:lnTo>
                    <a:pt x="3781" y="693712"/>
                  </a:lnTo>
                  <a:lnTo>
                    <a:pt x="14053" y="707144"/>
                  </a:lnTo>
                  <a:lnTo>
                    <a:pt x="29204" y="716252"/>
                  </a:lnTo>
                  <a:lnTo>
                    <a:pt x="47624" y="719606"/>
                  </a:lnTo>
                  <a:lnTo>
                    <a:pt x="720798" y="719606"/>
                  </a:lnTo>
                  <a:lnTo>
                    <a:pt x="739131" y="716252"/>
                  </a:lnTo>
                  <a:lnTo>
                    <a:pt x="754139" y="707144"/>
                  </a:lnTo>
                  <a:lnTo>
                    <a:pt x="764276" y="693712"/>
                  </a:lnTo>
                  <a:lnTo>
                    <a:pt x="767998" y="677386"/>
                  </a:lnTo>
                  <a:lnTo>
                    <a:pt x="767998" y="42222"/>
                  </a:lnTo>
                  <a:lnTo>
                    <a:pt x="764276" y="25895"/>
                  </a:lnTo>
                  <a:lnTo>
                    <a:pt x="754139" y="12462"/>
                  </a:lnTo>
                  <a:lnTo>
                    <a:pt x="739131" y="3354"/>
                  </a:lnTo>
                  <a:lnTo>
                    <a:pt x="720798" y="0"/>
                  </a:lnTo>
                  <a:lnTo>
                    <a:pt x="476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718223" y="719623"/>
                  </a:moveTo>
                  <a:lnTo>
                    <a:pt x="47074" y="719623"/>
                  </a:lnTo>
                  <a:lnTo>
                    <a:pt x="28782" y="716271"/>
                  </a:lnTo>
                  <a:lnTo>
                    <a:pt x="13815" y="707167"/>
                  </a:lnTo>
                  <a:lnTo>
                    <a:pt x="3709" y="693741"/>
                  </a:lnTo>
                  <a:lnTo>
                    <a:pt x="0" y="677423"/>
                  </a:lnTo>
                  <a:lnTo>
                    <a:pt x="0" y="42249"/>
                  </a:lnTo>
                  <a:lnTo>
                    <a:pt x="3709" y="25765"/>
                  </a:lnTo>
                  <a:lnTo>
                    <a:pt x="13815" y="12340"/>
                  </a:lnTo>
                  <a:lnTo>
                    <a:pt x="28782" y="3307"/>
                  </a:lnTo>
                  <a:lnTo>
                    <a:pt x="47074" y="0"/>
                  </a:lnTo>
                  <a:lnTo>
                    <a:pt x="718223" y="0"/>
                  </a:lnTo>
                  <a:lnTo>
                    <a:pt x="736516" y="3356"/>
                  </a:lnTo>
                  <a:lnTo>
                    <a:pt x="751482" y="12471"/>
                  </a:lnTo>
                  <a:lnTo>
                    <a:pt x="761588" y="25913"/>
                  </a:lnTo>
                  <a:lnTo>
                    <a:pt x="765298" y="42249"/>
                  </a:lnTo>
                  <a:lnTo>
                    <a:pt x="765298" y="677423"/>
                  </a:lnTo>
                  <a:lnTo>
                    <a:pt x="761588" y="693741"/>
                  </a:lnTo>
                  <a:lnTo>
                    <a:pt x="751482" y="707167"/>
                  </a:lnTo>
                  <a:lnTo>
                    <a:pt x="736516" y="716271"/>
                  </a:lnTo>
                  <a:lnTo>
                    <a:pt x="718223" y="719623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82284" y="3175543"/>
              <a:ext cx="765810" cy="720090"/>
            </a:xfrm>
            <a:custGeom>
              <a:avLst/>
              <a:gdLst/>
              <a:ahLst/>
              <a:cxnLst/>
              <a:rect l="l" t="t" r="r" b="b"/>
              <a:pathLst>
                <a:path w="765809" h="720089">
                  <a:moveTo>
                    <a:pt x="47074" y="0"/>
                  </a:moveTo>
                  <a:lnTo>
                    <a:pt x="28782" y="3307"/>
                  </a:lnTo>
                  <a:lnTo>
                    <a:pt x="13815" y="12340"/>
                  </a:lnTo>
                  <a:lnTo>
                    <a:pt x="3709" y="25765"/>
                  </a:lnTo>
                  <a:lnTo>
                    <a:pt x="0" y="42249"/>
                  </a:lnTo>
                  <a:lnTo>
                    <a:pt x="0" y="677423"/>
                  </a:lnTo>
                  <a:lnTo>
                    <a:pt x="3709" y="693741"/>
                  </a:lnTo>
                  <a:lnTo>
                    <a:pt x="13815" y="707167"/>
                  </a:lnTo>
                  <a:lnTo>
                    <a:pt x="28782" y="716271"/>
                  </a:lnTo>
                  <a:lnTo>
                    <a:pt x="47074" y="719623"/>
                  </a:lnTo>
                  <a:lnTo>
                    <a:pt x="718223" y="719623"/>
                  </a:lnTo>
                  <a:lnTo>
                    <a:pt x="736516" y="716271"/>
                  </a:lnTo>
                  <a:lnTo>
                    <a:pt x="751482" y="707167"/>
                  </a:lnTo>
                  <a:lnTo>
                    <a:pt x="761588" y="693741"/>
                  </a:lnTo>
                  <a:lnTo>
                    <a:pt x="765298" y="677423"/>
                  </a:lnTo>
                  <a:lnTo>
                    <a:pt x="765298" y="42249"/>
                  </a:lnTo>
                  <a:lnTo>
                    <a:pt x="761588" y="25913"/>
                  </a:lnTo>
                  <a:lnTo>
                    <a:pt x="751482" y="12471"/>
                  </a:lnTo>
                  <a:lnTo>
                    <a:pt x="736516" y="3356"/>
                  </a:lnTo>
                  <a:lnTo>
                    <a:pt x="718223" y="0"/>
                  </a:lnTo>
                  <a:lnTo>
                    <a:pt x="4707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719628"/>
                  </a:moveTo>
                  <a:lnTo>
                    <a:pt x="28877" y="716274"/>
                  </a:lnTo>
                  <a:lnTo>
                    <a:pt x="13862" y="707167"/>
                  </a:lnTo>
                  <a:lnTo>
                    <a:pt x="3722" y="693734"/>
                  </a:lnTo>
                  <a:lnTo>
                    <a:pt x="0" y="677408"/>
                  </a:lnTo>
                  <a:lnTo>
                    <a:pt x="0" y="42244"/>
                  </a:lnTo>
                  <a:lnTo>
                    <a:pt x="3722" y="25760"/>
                  </a:lnTo>
                  <a:lnTo>
                    <a:pt x="13862" y="12337"/>
                  </a:lnTo>
                  <a:lnTo>
                    <a:pt x="28877" y="3306"/>
                  </a:lnTo>
                  <a:lnTo>
                    <a:pt x="47224" y="0"/>
                  </a:lnTo>
                  <a:lnTo>
                    <a:pt x="720373" y="0"/>
                  </a:lnTo>
                  <a:lnTo>
                    <a:pt x="738783" y="3357"/>
                  </a:lnTo>
                  <a:lnTo>
                    <a:pt x="753935" y="12474"/>
                  </a:lnTo>
                  <a:lnTo>
                    <a:pt x="764213" y="25914"/>
                  </a:lnTo>
                  <a:lnTo>
                    <a:pt x="767998" y="42244"/>
                  </a:lnTo>
                  <a:lnTo>
                    <a:pt x="767998" y="677408"/>
                  </a:lnTo>
                  <a:lnTo>
                    <a:pt x="738783" y="715966"/>
                  </a:lnTo>
                  <a:lnTo>
                    <a:pt x="47224" y="719263"/>
                  </a:lnTo>
                  <a:lnTo>
                    <a:pt x="47224" y="71962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3134" y="1607069"/>
              <a:ext cx="768350" cy="720090"/>
            </a:xfrm>
            <a:custGeom>
              <a:avLst/>
              <a:gdLst/>
              <a:ahLst/>
              <a:cxnLst/>
              <a:rect l="l" t="t" r="r" b="b"/>
              <a:pathLst>
                <a:path w="768350" h="720089">
                  <a:moveTo>
                    <a:pt x="47224" y="0"/>
                  </a:moveTo>
                  <a:lnTo>
                    <a:pt x="28877" y="3306"/>
                  </a:lnTo>
                  <a:lnTo>
                    <a:pt x="13862" y="12337"/>
                  </a:lnTo>
                  <a:lnTo>
                    <a:pt x="3722" y="25760"/>
                  </a:lnTo>
                  <a:lnTo>
                    <a:pt x="0" y="42244"/>
                  </a:lnTo>
                  <a:lnTo>
                    <a:pt x="0" y="677408"/>
                  </a:lnTo>
                  <a:lnTo>
                    <a:pt x="3722" y="693734"/>
                  </a:lnTo>
                  <a:lnTo>
                    <a:pt x="13862" y="707167"/>
                  </a:lnTo>
                  <a:lnTo>
                    <a:pt x="28877" y="716274"/>
                  </a:lnTo>
                  <a:lnTo>
                    <a:pt x="47224" y="719628"/>
                  </a:lnTo>
                  <a:lnTo>
                    <a:pt x="47224" y="719263"/>
                  </a:lnTo>
                  <a:lnTo>
                    <a:pt x="720373" y="719263"/>
                  </a:lnTo>
                  <a:lnTo>
                    <a:pt x="738783" y="715966"/>
                  </a:lnTo>
                  <a:lnTo>
                    <a:pt x="753935" y="706984"/>
                  </a:lnTo>
                  <a:lnTo>
                    <a:pt x="764213" y="693677"/>
                  </a:lnTo>
                  <a:lnTo>
                    <a:pt x="767998" y="677408"/>
                  </a:lnTo>
                  <a:lnTo>
                    <a:pt x="767998" y="42244"/>
                  </a:lnTo>
                  <a:lnTo>
                    <a:pt x="764213" y="25914"/>
                  </a:lnTo>
                  <a:lnTo>
                    <a:pt x="753935" y="12474"/>
                  </a:lnTo>
                  <a:lnTo>
                    <a:pt x="738783" y="3357"/>
                  </a:lnTo>
                  <a:lnTo>
                    <a:pt x="720373" y="0"/>
                  </a:lnTo>
                  <a:lnTo>
                    <a:pt x="4722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88865" y="1767118"/>
            <a:ext cx="594360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430"/>
              </a:lnSpc>
              <a:spcBef>
                <a:spcPts val="100"/>
              </a:spcBef>
            </a:pPr>
            <a:r>
              <a:rPr dirty="0" sz="1200">
                <a:latin typeface="Lato"/>
                <a:cs typeface="Lato"/>
              </a:rPr>
              <a:t>TF</a:t>
            </a:r>
            <a:endParaRPr sz="1200">
              <a:latin typeface="Lato"/>
              <a:cs typeface="Lato"/>
            </a:endParaRPr>
          </a:p>
          <a:p>
            <a:pPr>
              <a:lnSpc>
                <a:spcPts val="1430"/>
              </a:lnSpc>
            </a:pPr>
            <a:r>
              <a:rPr dirty="0" sz="1200" spc="5">
                <a:latin typeface="Lato"/>
                <a:cs typeface="Lato"/>
              </a:rPr>
              <a:t>Servable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6096" y="3110106"/>
            <a:ext cx="775970" cy="729615"/>
            <a:chOff x="7806096" y="3110106"/>
            <a:chExt cx="775970" cy="729615"/>
          </a:xfrm>
        </p:grpSpPr>
        <p:sp>
          <p:nvSpPr>
            <p:cNvPr id="28" name="object 28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718623" y="719648"/>
                  </a:moveTo>
                  <a:lnTo>
                    <a:pt x="47474" y="719648"/>
                  </a:lnTo>
                  <a:lnTo>
                    <a:pt x="29119" y="716288"/>
                  </a:lnTo>
                  <a:lnTo>
                    <a:pt x="14015" y="707167"/>
                  </a:lnTo>
                  <a:lnTo>
                    <a:pt x="3772" y="693724"/>
                  </a:lnTo>
                  <a:lnTo>
                    <a:pt x="0" y="677398"/>
                  </a:lnTo>
                  <a:lnTo>
                    <a:pt x="0" y="42224"/>
                  </a:lnTo>
                  <a:lnTo>
                    <a:pt x="3772" y="25755"/>
                  </a:lnTo>
                  <a:lnTo>
                    <a:pt x="14015" y="12337"/>
                  </a:lnTo>
                  <a:lnTo>
                    <a:pt x="29119" y="3307"/>
                  </a:lnTo>
                  <a:lnTo>
                    <a:pt x="47474" y="0"/>
                  </a:lnTo>
                  <a:lnTo>
                    <a:pt x="718623" y="0"/>
                  </a:lnTo>
                  <a:lnTo>
                    <a:pt x="736978" y="3356"/>
                  </a:lnTo>
                  <a:lnTo>
                    <a:pt x="752082" y="12468"/>
                  </a:lnTo>
                  <a:lnTo>
                    <a:pt x="762326" y="25903"/>
                  </a:lnTo>
                  <a:lnTo>
                    <a:pt x="766098" y="42224"/>
                  </a:lnTo>
                  <a:lnTo>
                    <a:pt x="766098" y="677398"/>
                  </a:lnTo>
                  <a:lnTo>
                    <a:pt x="762326" y="693724"/>
                  </a:lnTo>
                  <a:lnTo>
                    <a:pt x="752082" y="707167"/>
                  </a:lnTo>
                  <a:lnTo>
                    <a:pt x="736978" y="716288"/>
                  </a:lnTo>
                  <a:lnTo>
                    <a:pt x="718623" y="719648"/>
                  </a:lnTo>
                  <a:close/>
                </a:path>
              </a:pathLst>
            </a:custGeom>
            <a:solidFill>
              <a:srgbClr val="FFD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0858" y="3114868"/>
              <a:ext cx="766445" cy="720090"/>
            </a:xfrm>
            <a:custGeom>
              <a:avLst/>
              <a:gdLst/>
              <a:ahLst/>
              <a:cxnLst/>
              <a:rect l="l" t="t" r="r" b="b"/>
              <a:pathLst>
                <a:path w="766445" h="720089">
                  <a:moveTo>
                    <a:pt x="47474" y="0"/>
                  </a:moveTo>
                  <a:lnTo>
                    <a:pt x="29119" y="3307"/>
                  </a:lnTo>
                  <a:lnTo>
                    <a:pt x="14015" y="12337"/>
                  </a:lnTo>
                  <a:lnTo>
                    <a:pt x="3772" y="25755"/>
                  </a:lnTo>
                  <a:lnTo>
                    <a:pt x="0" y="42224"/>
                  </a:lnTo>
                  <a:lnTo>
                    <a:pt x="0" y="677398"/>
                  </a:lnTo>
                  <a:lnTo>
                    <a:pt x="3772" y="693724"/>
                  </a:lnTo>
                  <a:lnTo>
                    <a:pt x="14015" y="707167"/>
                  </a:lnTo>
                  <a:lnTo>
                    <a:pt x="29119" y="716288"/>
                  </a:lnTo>
                  <a:lnTo>
                    <a:pt x="47474" y="719648"/>
                  </a:lnTo>
                  <a:lnTo>
                    <a:pt x="718623" y="719648"/>
                  </a:lnTo>
                  <a:lnTo>
                    <a:pt x="736978" y="716288"/>
                  </a:lnTo>
                  <a:lnTo>
                    <a:pt x="752082" y="707167"/>
                  </a:lnTo>
                  <a:lnTo>
                    <a:pt x="762326" y="693724"/>
                  </a:lnTo>
                  <a:lnTo>
                    <a:pt x="766098" y="677398"/>
                  </a:lnTo>
                  <a:lnTo>
                    <a:pt x="766098" y="42224"/>
                  </a:lnTo>
                  <a:lnTo>
                    <a:pt x="762326" y="25903"/>
                  </a:lnTo>
                  <a:lnTo>
                    <a:pt x="752082" y="12468"/>
                  </a:lnTo>
                  <a:lnTo>
                    <a:pt x="736978" y="3356"/>
                  </a:lnTo>
                  <a:lnTo>
                    <a:pt x="718623" y="0"/>
                  </a:lnTo>
                  <a:lnTo>
                    <a:pt x="47474" y="0"/>
                  </a:lnTo>
                  <a:close/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883861" y="3274922"/>
            <a:ext cx="60198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5">
                <a:latin typeface="Lato"/>
                <a:cs typeface="Lato"/>
              </a:rPr>
              <a:t>FILE  </a:t>
            </a:r>
            <a:r>
              <a:rPr dirty="0" sz="1200" spc="-10"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65586" y="2942769"/>
            <a:ext cx="960119" cy="854710"/>
          </a:xfrm>
          <a:custGeom>
            <a:avLst/>
            <a:gdLst/>
            <a:ahLst/>
            <a:cxnLst/>
            <a:rect l="l" t="t" r="r" b="b"/>
            <a:pathLst>
              <a:path w="960120" h="854710">
                <a:moveTo>
                  <a:pt x="47474" y="854473"/>
                </a:moveTo>
                <a:lnTo>
                  <a:pt x="29119" y="851117"/>
                </a:lnTo>
                <a:lnTo>
                  <a:pt x="14015" y="842004"/>
                </a:lnTo>
                <a:lnTo>
                  <a:pt x="3772" y="828570"/>
                </a:lnTo>
                <a:lnTo>
                  <a:pt x="0" y="812248"/>
                </a:lnTo>
                <a:lnTo>
                  <a:pt x="0" y="42224"/>
                </a:lnTo>
                <a:lnTo>
                  <a:pt x="3772" y="25755"/>
                </a:lnTo>
                <a:lnTo>
                  <a:pt x="14015" y="12337"/>
                </a:lnTo>
                <a:lnTo>
                  <a:pt x="29119" y="3307"/>
                </a:lnTo>
                <a:lnTo>
                  <a:pt x="47474" y="0"/>
                </a:lnTo>
                <a:lnTo>
                  <a:pt x="912923" y="0"/>
                </a:lnTo>
                <a:lnTo>
                  <a:pt x="931230" y="3352"/>
                </a:lnTo>
                <a:lnTo>
                  <a:pt x="946204" y="12459"/>
                </a:lnTo>
                <a:lnTo>
                  <a:pt x="956312" y="25892"/>
                </a:lnTo>
                <a:lnTo>
                  <a:pt x="960023" y="42224"/>
                </a:lnTo>
                <a:lnTo>
                  <a:pt x="960023" y="811873"/>
                </a:lnTo>
                <a:lnTo>
                  <a:pt x="931230" y="850450"/>
                </a:lnTo>
                <a:lnTo>
                  <a:pt x="47474" y="853748"/>
                </a:lnTo>
                <a:lnTo>
                  <a:pt x="47474" y="854473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01557" y="3260721"/>
            <a:ext cx="488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Lato"/>
                <a:cs typeface="Lato"/>
              </a:rPr>
              <a:t>Source</a:t>
            </a:r>
            <a:endParaRPr sz="1200">
              <a:latin typeface="Lato"/>
              <a:cs typeface="La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65586" y="1445972"/>
            <a:ext cx="963294" cy="854710"/>
          </a:xfrm>
          <a:custGeom>
            <a:avLst/>
            <a:gdLst/>
            <a:ahLst/>
            <a:cxnLst/>
            <a:rect l="l" t="t" r="r" b="b"/>
            <a:pathLst>
              <a:path w="963295" h="854710">
                <a:moveTo>
                  <a:pt x="47599" y="854465"/>
                </a:moveTo>
                <a:lnTo>
                  <a:pt x="29193" y="851112"/>
                </a:lnTo>
                <a:lnTo>
                  <a:pt x="14049" y="842004"/>
                </a:lnTo>
                <a:lnTo>
                  <a:pt x="3781" y="828572"/>
                </a:lnTo>
                <a:lnTo>
                  <a:pt x="0" y="812245"/>
                </a:lnTo>
                <a:lnTo>
                  <a:pt x="0" y="42244"/>
                </a:lnTo>
                <a:lnTo>
                  <a:pt x="3781" y="25759"/>
                </a:lnTo>
                <a:lnTo>
                  <a:pt x="14049" y="12336"/>
                </a:lnTo>
                <a:lnTo>
                  <a:pt x="29193" y="3305"/>
                </a:lnTo>
                <a:lnTo>
                  <a:pt x="47599" y="0"/>
                </a:lnTo>
                <a:lnTo>
                  <a:pt x="915573" y="0"/>
                </a:lnTo>
                <a:lnTo>
                  <a:pt x="933916" y="3357"/>
                </a:lnTo>
                <a:lnTo>
                  <a:pt x="948923" y="12474"/>
                </a:lnTo>
                <a:lnTo>
                  <a:pt x="959054" y="25914"/>
                </a:lnTo>
                <a:lnTo>
                  <a:pt x="962773" y="42244"/>
                </a:lnTo>
                <a:lnTo>
                  <a:pt x="962773" y="811878"/>
                </a:lnTo>
                <a:lnTo>
                  <a:pt x="933916" y="850747"/>
                </a:lnTo>
                <a:lnTo>
                  <a:pt x="47599" y="854100"/>
                </a:lnTo>
                <a:lnTo>
                  <a:pt x="47599" y="854465"/>
                </a:lnTo>
                <a:close/>
              </a:path>
            </a:pathLst>
          </a:custGeom>
          <a:solidFill>
            <a:srgbClr val="80C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14957" y="1805389"/>
            <a:ext cx="477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ato"/>
                <a:cs typeface="Lato"/>
              </a:rPr>
              <a:t>L</a:t>
            </a:r>
            <a:r>
              <a:rPr dirty="0" sz="1200" spc="5">
                <a:latin typeface="Lato"/>
                <a:cs typeface="Lato"/>
              </a:rPr>
              <a:t>oader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98225" y="1860111"/>
            <a:ext cx="990600" cy="123189"/>
            <a:chOff x="5798225" y="1860111"/>
            <a:chExt cx="990600" cy="123189"/>
          </a:xfrm>
        </p:grpSpPr>
        <p:sp>
          <p:nvSpPr>
            <p:cNvPr id="36" name="object 36"/>
            <p:cNvSpPr/>
            <p:nvPr/>
          </p:nvSpPr>
          <p:spPr>
            <a:xfrm>
              <a:off x="5942188" y="1921596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 h="0">
                  <a:moveTo>
                    <a:pt x="0" y="0"/>
                  </a:moveTo>
                  <a:lnTo>
                    <a:pt x="83204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8225" y="1860111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99052" y="1615395"/>
            <a:ext cx="748665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383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ASPIRED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VERSIONS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1140" y="3293941"/>
            <a:ext cx="590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Lato"/>
                <a:cs typeface="Lato"/>
              </a:rPr>
              <a:t>egend:</a:t>
            </a:r>
            <a:endParaRPr sz="1300"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31140" y="3693991"/>
            <a:ext cx="26689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26BCC8"/>
                </a:solidFill>
                <a:latin typeface="Lato"/>
                <a:cs typeface="Lato"/>
              </a:rPr>
              <a:t>Blue: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Caller-speciﬁc</a:t>
            </a:r>
            <a:r>
              <a:rPr dirty="0" sz="13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Lato"/>
                <a:cs typeface="Lato"/>
              </a:rPr>
              <a:t>code</a:t>
            </a:r>
            <a:endParaRPr sz="1300">
              <a:latin typeface="Lato"/>
              <a:cs typeface="Lato"/>
            </a:endParaRPr>
          </a:p>
          <a:p>
            <a:pPr marL="12700" marR="5080">
              <a:lnSpc>
                <a:spcPct val="101000"/>
              </a:lnSpc>
            </a:pPr>
            <a:r>
              <a:rPr dirty="0" sz="1300" spc="5">
                <a:solidFill>
                  <a:srgbClr val="80C366"/>
                </a:solidFill>
                <a:latin typeface="Lato"/>
                <a:cs typeface="Lato"/>
              </a:rPr>
              <a:t>Green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13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TF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Serving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core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classes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-105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13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Lato"/>
                <a:cs typeface="Lato"/>
              </a:rPr>
              <a:t>APIs  </a:t>
            </a:r>
            <a:r>
              <a:rPr dirty="0" sz="1300" spc="-15">
                <a:solidFill>
                  <a:srgbClr val="FFD42A"/>
                </a:solidFill>
                <a:latin typeface="Lato"/>
                <a:cs typeface="Lato"/>
              </a:rPr>
              <a:t>Yellow: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Pluggable</a:t>
            </a:r>
            <a:r>
              <a:rPr dirty="0" sz="13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Lato"/>
                <a:cs typeface="Lato"/>
              </a:rPr>
              <a:t>implementations</a:t>
            </a:r>
            <a:endParaRPr sz="1300">
              <a:latin typeface="Lato"/>
              <a:cs typeface="La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97" y="2443745"/>
            <a:ext cx="122974" cy="3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2873" y="1254497"/>
            <a:ext cx="8051800" cy="1175385"/>
          </a:xfrm>
          <a:custGeom>
            <a:avLst/>
            <a:gdLst/>
            <a:ahLst/>
            <a:cxnLst/>
            <a:rect l="l" t="t" r="r" b="b"/>
            <a:pathLst>
              <a:path w="8051800" h="1175385">
                <a:moveTo>
                  <a:pt x="0" y="0"/>
                </a:moveTo>
                <a:lnTo>
                  <a:pt x="8051683" y="0"/>
                </a:lnTo>
                <a:lnTo>
                  <a:pt x="8051683" y="1174797"/>
                </a:lnTo>
                <a:lnTo>
                  <a:pt x="0" y="1174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0F2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2267" y="678160"/>
            <a:ext cx="543941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126490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your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0">
                <a:solidFill>
                  <a:srgbClr val="1F2121"/>
                </a:solidFill>
                <a:latin typeface="Lato"/>
                <a:cs typeface="Lato"/>
              </a:rPr>
              <a:t>own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  infrastructure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Manually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procure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GPUs,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CPUs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Proﬁtable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for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large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companies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running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projects  for longer</a:t>
            </a:r>
            <a:r>
              <a:rPr dirty="0" sz="1800" spc="-24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208547" y="1200272"/>
            <a:ext cx="1115695" cy="215265"/>
            <a:chOff x="1208547" y="1200272"/>
            <a:chExt cx="1115695" cy="215265"/>
          </a:xfrm>
        </p:grpSpPr>
        <p:sp>
          <p:nvSpPr>
            <p:cNvPr id="5" name="object 5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208547" y="1459722"/>
            <a:ext cx="1115695" cy="215265"/>
            <a:chOff x="1208547" y="1459722"/>
            <a:chExt cx="1115695" cy="215265"/>
          </a:xfrm>
        </p:grpSpPr>
        <p:sp>
          <p:nvSpPr>
            <p:cNvPr id="11" name="object 11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208547" y="1719171"/>
            <a:ext cx="1115695" cy="215265"/>
            <a:chOff x="1208547" y="1719171"/>
            <a:chExt cx="1115695" cy="215265"/>
          </a:xfrm>
        </p:grpSpPr>
        <p:sp>
          <p:nvSpPr>
            <p:cNvPr id="17" name="object 17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12408" y="17980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946367" y="2741691"/>
            <a:ext cx="5494655" cy="140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60045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choosing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from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several 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service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providers</a:t>
            </a:r>
            <a:endParaRPr sz="1800">
              <a:latin typeface="Lato"/>
              <a:cs typeface="Lato"/>
            </a:endParaRPr>
          </a:p>
          <a:p>
            <a:pPr lvl="1" marL="836294" marR="5080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Amazon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Web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Services,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Google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Platform, 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Microsoft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Azure,</a:t>
            </a:r>
            <a:r>
              <a:rPr dirty="0" sz="1800" spc="-23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0320" y="820345"/>
            <a:ext cx="8324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45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86" y="2628764"/>
            <a:ext cx="8801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5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8016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ML</a:t>
            </a:r>
            <a:r>
              <a:rPr dirty="0" sz="2800" spc="-245"/>
              <a:t> </a:t>
            </a:r>
            <a:r>
              <a:rPr dirty="0" sz="2800" spc="25"/>
              <a:t>Infrastructure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773" y="795954"/>
            <a:ext cx="7251065" cy="355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>
                <a:latin typeface="Lato"/>
                <a:cs typeface="Lato"/>
              </a:rPr>
              <a:t>Simpliﬁes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deployment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of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AI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at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scale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in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production.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10">
                <a:latin typeface="Lato"/>
                <a:cs typeface="Lato"/>
              </a:rPr>
              <a:t>Open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source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inference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serving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software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10">
                <a:latin typeface="Lato"/>
                <a:cs typeface="Lato"/>
              </a:rPr>
              <a:t>Deploy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trained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models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from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any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framework:</a:t>
            </a:r>
            <a:endParaRPr sz="1800">
              <a:latin typeface="Lato"/>
              <a:cs typeface="Lato"/>
            </a:endParaRPr>
          </a:p>
          <a:p>
            <a:pPr lvl="1" marL="926465" marR="305435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800" spc="-25">
                <a:latin typeface="Lato"/>
                <a:cs typeface="Lato"/>
              </a:rPr>
              <a:t>TensorFlow,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40">
                <a:latin typeface="Lato"/>
                <a:cs typeface="Lato"/>
              </a:rPr>
              <a:t>TensorRT,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25">
                <a:latin typeface="Lato"/>
                <a:cs typeface="Lato"/>
              </a:rPr>
              <a:t>PyTorch,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ONNX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Runtime,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a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custom  </a:t>
            </a:r>
            <a:r>
              <a:rPr dirty="0" sz="1800" spc="5">
                <a:latin typeface="Lato"/>
                <a:cs typeface="Lato"/>
              </a:rPr>
              <a:t>framework</a:t>
            </a:r>
            <a:endParaRPr sz="1800">
              <a:latin typeface="Lato"/>
              <a:cs typeface="Lato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800" spc="-5">
                <a:latin typeface="Lato"/>
                <a:cs typeface="Lato"/>
              </a:rPr>
              <a:t>Models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can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be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stored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10">
                <a:latin typeface="Lato"/>
                <a:cs typeface="Lato"/>
              </a:rPr>
              <a:t>on:</a:t>
            </a:r>
            <a:endParaRPr sz="1800">
              <a:latin typeface="Lato"/>
              <a:cs typeface="Lato"/>
            </a:endParaRPr>
          </a:p>
          <a:p>
            <a:pPr lvl="1" marL="926465" marR="5080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800" spc="-5">
                <a:latin typeface="Lato"/>
                <a:cs typeface="Lato"/>
              </a:rPr>
              <a:t>Local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storage,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45">
                <a:latin typeface="Lato"/>
                <a:cs typeface="Lato"/>
              </a:rPr>
              <a:t>AWS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20">
                <a:latin typeface="Lato"/>
                <a:cs typeface="Lato"/>
              </a:rPr>
              <a:t>S3,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0">
                <a:latin typeface="Lato"/>
                <a:cs typeface="Lato"/>
              </a:rPr>
              <a:t>GCP,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Any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CPU-GPU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Architecture</a:t>
            </a:r>
            <a:r>
              <a:rPr dirty="0" sz="1800" spc="-110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(cloud,  </a:t>
            </a:r>
            <a:r>
              <a:rPr dirty="0" sz="1800" spc="15">
                <a:latin typeface="Lato"/>
                <a:cs typeface="Lato"/>
              </a:rPr>
              <a:t>data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centre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edge)</a:t>
            </a:r>
            <a:endParaRPr sz="1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>
                <a:latin typeface="Lato"/>
                <a:cs typeface="Lato"/>
              </a:rPr>
              <a:t>HTTP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REST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or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15">
                <a:latin typeface="Lato"/>
                <a:cs typeface="Lato"/>
              </a:rPr>
              <a:t>gRPC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endpoints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5">
                <a:latin typeface="Lato"/>
                <a:cs typeface="Lato"/>
              </a:rPr>
              <a:t>are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supported.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85888" y="588973"/>
            <a:ext cx="3075768" cy="1731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49320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"/>
              <a:t>NVIDIA</a:t>
            </a:r>
            <a:r>
              <a:rPr dirty="0" sz="2800" spc="-555"/>
              <a:t> </a:t>
            </a:r>
            <a:r>
              <a:rPr dirty="0" sz="2800" spc="-15"/>
              <a:t>Triton </a:t>
            </a:r>
            <a:r>
              <a:rPr dirty="0" sz="2800" spc="5"/>
              <a:t>Inference </a:t>
            </a:r>
            <a:r>
              <a:rPr dirty="0" sz="2800" spc="15"/>
              <a:t>Server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748" y="1058554"/>
            <a:ext cx="4436110" cy="314960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700" spc="-10">
                <a:latin typeface="Lato"/>
                <a:cs typeface="Lato"/>
              </a:rPr>
              <a:t>Triton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Inference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Architecture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supports:</a:t>
            </a:r>
            <a:endParaRPr sz="1700">
              <a:latin typeface="Lato"/>
              <a:cs typeface="Lato"/>
            </a:endParaRPr>
          </a:p>
          <a:p>
            <a:pPr marL="469265" marR="5080" indent="-359410">
              <a:lnSpc>
                <a:spcPct val="1507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Lato"/>
                <a:cs typeface="Lato"/>
              </a:rPr>
              <a:t>Single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GPU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multiple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models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from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same  </a:t>
            </a:r>
            <a:r>
              <a:rPr dirty="0" sz="1700" spc="20">
                <a:latin typeface="Lato"/>
                <a:cs typeface="Lato"/>
              </a:rPr>
              <a:t>or </a:t>
            </a:r>
            <a:r>
              <a:rPr dirty="0" sz="1700" spc="5">
                <a:latin typeface="Lato"/>
                <a:cs typeface="Lato"/>
              </a:rPr>
              <a:t>different</a:t>
            </a:r>
            <a:r>
              <a:rPr dirty="0" sz="1700" spc="-24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frameworks</a:t>
            </a:r>
            <a:endParaRPr sz="1700">
              <a:latin typeface="Lato"/>
              <a:cs typeface="Lato"/>
            </a:endParaRPr>
          </a:p>
          <a:p>
            <a:pPr marL="469900" indent="-359410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Lato"/>
                <a:cs typeface="Lato"/>
              </a:rPr>
              <a:t>Multi-GPU </a:t>
            </a:r>
            <a:r>
              <a:rPr dirty="0" sz="1700" spc="5">
                <a:latin typeface="Lato"/>
                <a:cs typeface="Lato"/>
              </a:rPr>
              <a:t>for </a:t>
            </a:r>
            <a:r>
              <a:rPr dirty="0" sz="1700">
                <a:latin typeface="Lato"/>
                <a:cs typeface="Lato"/>
              </a:rPr>
              <a:t>same</a:t>
            </a:r>
            <a:r>
              <a:rPr dirty="0" sz="1700" spc="-34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model</a:t>
            </a:r>
            <a:endParaRPr sz="1700">
              <a:latin typeface="Lato"/>
              <a:cs typeface="Lato"/>
            </a:endParaRPr>
          </a:p>
          <a:p>
            <a:pPr lvl="1" marL="926465" marR="640080" indent="-359410">
              <a:lnSpc>
                <a:spcPct val="1507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700" spc="10">
                <a:latin typeface="Lato"/>
                <a:cs typeface="Lato"/>
              </a:rPr>
              <a:t>Can </a:t>
            </a:r>
            <a:r>
              <a:rPr dirty="0" sz="1700" spc="20">
                <a:latin typeface="Lato"/>
                <a:cs typeface="Lato"/>
              </a:rPr>
              <a:t>run </a:t>
            </a:r>
            <a:r>
              <a:rPr dirty="0" sz="1700">
                <a:latin typeface="Lato"/>
                <a:cs typeface="Lato"/>
              </a:rPr>
              <a:t>instances </a:t>
            </a:r>
            <a:r>
              <a:rPr dirty="0" sz="1700" spc="-25">
                <a:latin typeface="Lato"/>
                <a:cs typeface="Lato"/>
              </a:rPr>
              <a:t>of </a:t>
            </a:r>
            <a:r>
              <a:rPr dirty="0" sz="1700">
                <a:latin typeface="Lato"/>
                <a:cs typeface="Lato"/>
              </a:rPr>
              <a:t>model</a:t>
            </a:r>
            <a:r>
              <a:rPr dirty="0" sz="1700" spc="-25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  </a:t>
            </a:r>
            <a:r>
              <a:rPr dirty="0" sz="1700" spc="10">
                <a:latin typeface="Lato"/>
                <a:cs typeface="Lato"/>
              </a:rPr>
              <a:t>multiple </a:t>
            </a:r>
            <a:r>
              <a:rPr dirty="0" sz="1700">
                <a:latin typeface="Lato"/>
                <a:cs typeface="Lato"/>
              </a:rPr>
              <a:t>GPUs </a:t>
            </a:r>
            <a:r>
              <a:rPr dirty="0" sz="1700" spc="5">
                <a:latin typeface="Lato"/>
                <a:cs typeface="Lato"/>
              </a:rPr>
              <a:t>for increased  </a:t>
            </a:r>
            <a:r>
              <a:rPr dirty="0" sz="1700">
                <a:latin typeface="Lato"/>
                <a:cs typeface="Lato"/>
              </a:rPr>
              <a:t>inference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performance.</a:t>
            </a:r>
            <a:endParaRPr sz="17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>
                <a:latin typeface="Lato"/>
                <a:cs typeface="Lato"/>
              </a:rPr>
              <a:t>Supports model</a:t>
            </a:r>
            <a:r>
              <a:rPr dirty="0" sz="1700" spc="-22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ensembles.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1313" y="106649"/>
            <a:ext cx="1562735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63500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500"/>
              </a:spcBef>
            </a:pPr>
            <a:r>
              <a:rPr dirty="0" sz="800">
                <a:latin typeface="Arial"/>
                <a:cs typeface="Arial"/>
              </a:rPr>
              <a:t>Client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10">
                <a:latin typeface="Arial"/>
                <a:cs typeface="Arial"/>
              </a:rPr>
              <a:t>Application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1313" y="421799"/>
            <a:ext cx="1562735" cy="20256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275"/>
              </a:spcBef>
            </a:pPr>
            <a:r>
              <a:rPr dirty="0" sz="800" spc="-5">
                <a:latin typeface="Arial"/>
                <a:cs typeface="Arial"/>
              </a:rPr>
              <a:t>Python/C++ Client</a:t>
            </a:r>
            <a:r>
              <a:rPr dirty="0" sz="800" spc="-30">
                <a:latin typeface="Arial"/>
                <a:cs typeface="Arial"/>
              </a:rPr>
              <a:t> </a:t>
            </a:r>
            <a:r>
              <a:rPr dirty="0" sz="800" spc="10">
                <a:latin typeface="Arial"/>
                <a:cs typeface="Arial"/>
              </a:rPr>
              <a:t>Library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1313" y="679648"/>
            <a:ext cx="63944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275"/>
              </a:spcBef>
            </a:pPr>
            <a:r>
              <a:rPr dirty="0" sz="800" spc="-55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4711" y="679648"/>
            <a:ext cx="63944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275"/>
              </a:spcBef>
            </a:pPr>
            <a:r>
              <a:rPr dirty="0" sz="800" spc="-40">
                <a:solidFill>
                  <a:srgbClr val="FFFFFF"/>
                </a:solidFill>
                <a:latin typeface="Arial"/>
                <a:cs typeface="Arial"/>
              </a:rPr>
              <a:t>gRPC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11788" y="620236"/>
            <a:ext cx="2586355" cy="3097530"/>
            <a:chOff x="5711788" y="620236"/>
            <a:chExt cx="2586355" cy="3097530"/>
          </a:xfrm>
        </p:grpSpPr>
        <p:sp>
          <p:nvSpPr>
            <p:cNvPr id="8" name="object 8"/>
            <p:cNvSpPr/>
            <p:nvPr/>
          </p:nvSpPr>
          <p:spPr>
            <a:xfrm>
              <a:off x="7568109" y="624998"/>
              <a:ext cx="389890" cy="259715"/>
            </a:xfrm>
            <a:custGeom>
              <a:avLst/>
              <a:gdLst/>
              <a:ahLst/>
              <a:cxnLst/>
              <a:rect l="l" t="t" r="r" b="b"/>
              <a:pathLst>
                <a:path w="389890" h="259715">
                  <a:moveTo>
                    <a:pt x="194774" y="259711"/>
                  </a:moveTo>
                  <a:lnTo>
                    <a:pt x="118957" y="256310"/>
                  </a:lnTo>
                  <a:lnTo>
                    <a:pt x="57046" y="247033"/>
                  </a:lnTo>
                  <a:lnTo>
                    <a:pt x="15305" y="233274"/>
                  </a:lnTo>
                  <a:lnTo>
                    <a:pt x="0" y="216424"/>
                  </a:lnTo>
                  <a:lnTo>
                    <a:pt x="0" y="43284"/>
                  </a:lnTo>
                  <a:lnTo>
                    <a:pt x="15305" y="26436"/>
                  </a:lnTo>
                  <a:lnTo>
                    <a:pt x="57046" y="12678"/>
                  </a:lnTo>
                  <a:lnTo>
                    <a:pt x="118957" y="3401"/>
                  </a:lnTo>
                  <a:lnTo>
                    <a:pt x="194774" y="0"/>
                  </a:lnTo>
                  <a:lnTo>
                    <a:pt x="270595" y="3401"/>
                  </a:lnTo>
                  <a:lnTo>
                    <a:pt x="332514" y="12678"/>
                  </a:lnTo>
                  <a:lnTo>
                    <a:pt x="374264" y="26436"/>
                  </a:lnTo>
                  <a:lnTo>
                    <a:pt x="389574" y="43284"/>
                  </a:lnTo>
                  <a:lnTo>
                    <a:pt x="389574" y="216424"/>
                  </a:lnTo>
                  <a:lnTo>
                    <a:pt x="374264" y="233274"/>
                  </a:lnTo>
                  <a:lnTo>
                    <a:pt x="332514" y="247033"/>
                  </a:lnTo>
                  <a:lnTo>
                    <a:pt x="270595" y="256310"/>
                  </a:lnTo>
                  <a:lnTo>
                    <a:pt x="194774" y="25971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68109" y="624998"/>
              <a:ext cx="389890" cy="259715"/>
            </a:xfrm>
            <a:custGeom>
              <a:avLst/>
              <a:gdLst/>
              <a:ahLst/>
              <a:cxnLst/>
              <a:rect l="l" t="t" r="r" b="b"/>
              <a:pathLst>
                <a:path w="389890" h="259715">
                  <a:moveTo>
                    <a:pt x="389574" y="43284"/>
                  </a:moveTo>
                  <a:lnTo>
                    <a:pt x="374264" y="60133"/>
                  </a:lnTo>
                  <a:lnTo>
                    <a:pt x="332514" y="73891"/>
                  </a:lnTo>
                  <a:lnTo>
                    <a:pt x="270595" y="83168"/>
                  </a:lnTo>
                  <a:lnTo>
                    <a:pt x="194774" y="86569"/>
                  </a:lnTo>
                  <a:lnTo>
                    <a:pt x="118957" y="83168"/>
                  </a:lnTo>
                  <a:lnTo>
                    <a:pt x="57046" y="73891"/>
                  </a:lnTo>
                  <a:lnTo>
                    <a:pt x="15305" y="60133"/>
                  </a:lnTo>
                  <a:lnTo>
                    <a:pt x="0" y="43284"/>
                  </a:lnTo>
                </a:path>
                <a:path w="389890" h="259715">
                  <a:moveTo>
                    <a:pt x="0" y="43284"/>
                  </a:moveTo>
                  <a:lnTo>
                    <a:pt x="15305" y="26436"/>
                  </a:lnTo>
                  <a:lnTo>
                    <a:pt x="57046" y="12678"/>
                  </a:lnTo>
                  <a:lnTo>
                    <a:pt x="118957" y="3401"/>
                  </a:lnTo>
                  <a:lnTo>
                    <a:pt x="194774" y="0"/>
                  </a:lnTo>
                  <a:lnTo>
                    <a:pt x="270595" y="3401"/>
                  </a:lnTo>
                  <a:lnTo>
                    <a:pt x="332514" y="12678"/>
                  </a:lnTo>
                  <a:lnTo>
                    <a:pt x="374264" y="26436"/>
                  </a:lnTo>
                  <a:lnTo>
                    <a:pt x="389574" y="43284"/>
                  </a:lnTo>
                  <a:lnTo>
                    <a:pt x="389574" y="216424"/>
                  </a:lnTo>
                  <a:lnTo>
                    <a:pt x="374264" y="233274"/>
                  </a:lnTo>
                  <a:lnTo>
                    <a:pt x="332514" y="247033"/>
                  </a:lnTo>
                  <a:lnTo>
                    <a:pt x="270595" y="256310"/>
                  </a:lnTo>
                  <a:lnTo>
                    <a:pt x="194774" y="259711"/>
                  </a:lnTo>
                  <a:lnTo>
                    <a:pt x="118957" y="256310"/>
                  </a:lnTo>
                  <a:lnTo>
                    <a:pt x="57046" y="247033"/>
                  </a:lnTo>
                  <a:lnTo>
                    <a:pt x="15305" y="233274"/>
                  </a:lnTo>
                  <a:lnTo>
                    <a:pt x="0" y="216424"/>
                  </a:lnTo>
                  <a:lnTo>
                    <a:pt x="0" y="4328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21313" y="1009547"/>
              <a:ext cx="2567305" cy="2698750"/>
            </a:xfrm>
            <a:custGeom>
              <a:avLst/>
              <a:gdLst/>
              <a:ahLst/>
              <a:cxnLst/>
              <a:rect l="l" t="t" r="r" b="b"/>
              <a:pathLst>
                <a:path w="2567304" h="2698750">
                  <a:moveTo>
                    <a:pt x="2566794" y="2698494"/>
                  </a:moveTo>
                  <a:lnTo>
                    <a:pt x="0" y="2698494"/>
                  </a:lnTo>
                  <a:lnTo>
                    <a:pt x="0" y="0"/>
                  </a:lnTo>
                  <a:lnTo>
                    <a:pt x="2566794" y="0"/>
                  </a:lnTo>
                  <a:lnTo>
                    <a:pt x="2566794" y="26984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21313" y="1009547"/>
              <a:ext cx="2567305" cy="2698750"/>
            </a:xfrm>
            <a:custGeom>
              <a:avLst/>
              <a:gdLst/>
              <a:ahLst/>
              <a:cxnLst/>
              <a:rect l="l" t="t" r="r" b="b"/>
              <a:pathLst>
                <a:path w="2567304" h="2698750">
                  <a:moveTo>
                    <a:pt x="0" y="0"/>
                  </a:moveTo>
                  <a:lnTo>
                    <a:pt x="2566794" y="0"/>
                  </a:lnTo>
                  <a:lnTo>
                    <a:pt x="2566794" y="2698494"/>
                  </a:lnTo>
                  <a:lnTo>
                    <a:pt x="0" y="269849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2DD42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822963" y="1560609"/>
            <a:ext cx="943610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83210" marR="222250" indent="-29845">
              <a:lnSpc>
                <a:spcPct val="101600"/>
              </a:lnSpc>
            </a:pPr>
            <a:r>
              <a:rPr dirty="0" sz="800" spc="5">
                <a:latin typeface="Arial"/>
                <a:cs typeface="Arial"/>
              </a:rPr>
              <a:t>Inference  </a:t>
            </a:r>
            <a:r>
              <a:rPr dirty="0" sz="800" spc="-5">
                <a:latin typeface="Arial"/>
                <a:cs typeface="Arial"/>
              </a:rPr>
              <a:t>Request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4485" y="1560611"/>
            <a:ext cx="943610" cy="26035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8285" marR="222250" indent="5715">
              <a:lnSpc>
                <a:spcPct val="101600"/>
              </a:lnSpc>
            </a:pPr>
            <a:r>
              <a:rPr dirty="0" sz="800" spc="5">
                <a:latin typeface="Arial"/>
                <a:cs typeface="Arial"/>
              </a:rPr>
              <a:t>Inference  </a:t>
            </a:r>
            <a:r>
              <a:rPr dirty="0" sz="800" spc="-15">
                <a:latin typeface="Arial"/>
                <a:cs typeface="Arial"/>
              </a:rPr>
              <a:t>Response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22963" y="1978408"/>
            <a:ext cx="943610" cy="31369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0029">
              <a:lnSpc>
                <a:spcPts val="700"/>
              </a:lnSpc>
            </a:pPr>
            <a:r>
              <a:rPr dirty="0" sz="800" spc="-20">
                <a:latin typeface="Arial"/>
                <a:cs typeface="Arial"/>
              </a:rPr>
              <a:t>Pre</a:t>
            </a:r>
            <a:r>
              <a:rPr dirty="0" sz="800" spc="-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model </a:t>
            </a:r>
            <a:endParaRPr sz="800">
              <a:latin typeface="Arial"/>
              <a:cs typeface="Arial"/>
            </a:endParaRPr>
          </a:p>
          <a:p>
            <a:pPr marL="302895" marR="213360" indent="-58419">
              <a:lnSpc>
                <a:spcPts val="969"/>
              </a:lnSpc>
              <a:spcBef>
                <a:spcPts val="35"/>
              </a:spcBef>
            </a:pPr>
            <a:r>
              <a:rPr dirty="0" sz="800" spc="5">
                <a:latin typeface="Arial"/>
                <a:cs typeface="Arial"/>
              </a:rPr>
              <a:t>scheduler  </a:t>
            </a:r>
            <a:r>
              <a:rPr dirty="0" sz="800">
                <a:latin typeface="Arial"/>
                <a:cs typeface="Arial"/>
              </a:rPr>
              <a:t>queues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14485" y="1978421"/>
            <a:ext cx="943610" cy="313690"/>
          </a:xfrm>
          <a:custGeom>
            <a:avLst/>
            <a:gdLst/>
            <a:ahLst/>
            <a:cxnLst/>
            <a:rect l="l" t="t" r="r" b="b"/>
            <a:pathLst>
              <a:path w="943609" h="313689">
                <a:moveTo>
                  <a:pt x="0" y="0"/>
                </a:moveTo>
                <a:lnTo>
                  <a:pt x="943198" y="0"/>
                </a:lnTo>
                <a:lnTo>
                  <a:pt x="943198" y="313499"/>
                </a:lnTo>
                <a:lnTo>
                  <a:pt x="0" y="31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16382" y="1994584"/>
            <a:ext cx="563880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8260" marR="5080" indent="-36195">
              <a:lnSpc>
                <a:spcPct val="101600"/>
              </a:lnSpc>
              <a:spcBef>
                <a:spcPts val="85"/>
              </a:spcBef>
            </a:pPr>
            <a:r>
              <a:rPr dirty="0" sz="800">
                <a:latin typeface="Arial"/>
                <a:cs typeface="Arial"/>
              </a:rPr>
              <a:t>Framework  </a:t>
            </a:r>
            <a:r>
              <a:rPr dirty="0" sz="800" spc="-5">
                <a:latin typeface="Arial"/>
                <a:cs typeface="Arial"/>
              </a:rPr>
              <a:t>Backends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4074" y="1815646"/>
            <a:ext cx="1232535" cy="167640"/>
            <a:chOff x="6274074" y="1815646"/>
            <a:chExt cx="1232535" cy="167640"/>
          </a:xfrm>
        </p:grpSpPr>
        <p:sp>
          <p:nvSpPr>
            <p:cNvPr id="18" name="object 18"/>
            <p:cNvSpPr/>
            <p:nvPr/>
          </p:nvSpPr>
          <p:spPr>
            <a:xfrm>
              <a:off x="6294562" y="1820408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w="0" h="100964">
                  <a:moveTo>
                    <a:pt x="0" y="0"/>
                  </a:moveTo>
                  <a:lnTo>
                    <a:pt x="0" y="1009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78837" y="192135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78837" y="192135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86084" y="1877471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w="0" h="100964">
                  <a:moveTo>
                    <a:pt x="0" y="100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70359" y="18342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70359" y="18342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807663" y="2398820"/>
            <a:ext cx="974090" cy="10001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Scheduler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94423" y="1291984"/>
            <a:ext cx="1221740" cy="2097405"/>
            <a:chOff x="6994423" y="1291984"/>
            <a:chExt cx="1221740" cy="2097405"/>
          </a:xfrm>
        </p:grpSpPr>
        <p:sp>
          <p:nvSpPr>
            <p:cNvPr id="26" name="object 26"/>
            <p:cNvSpPr/>
            <p:nvPr/>
          </p:nvSpPr>
          <p:spPr>
            <a:xfrm>
              <a:off x="6999185" y="2384545"/>
              <a:ext cx="974090" cy="1000125"/>
            </a:xfrm>
            <a:custGeom>
              <a:avLst/>
              <a:gdLst/>
              <a:ahLst/>
              <a:cxnLst/>
              <a:rect l="l" t="t" r="r" b="b"/>
              <a:pathLst>
                <a:path w="974090" h="1000125">
                  <a:moveTo>
                    <a:pt x="0" y="0"/>
                  </a:moveTo>
                  <a:lnTo>
                    <a:pt x="973798" y="0"/>
                  </a:lnTo>
                  <a:lnTo>
                    <a:pt x="973798" y="999897"/>
                  </a:lnTo>
                  <a:lnTo>
                    <a:pt x="0" y="9998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8221" y="1291984"/>
              <a:ext cx="204224" cy="204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57684" y="1394097"/>
              <a:ext cx="254000" cy="1490980"/>
            </a:xfrm>
            <a:custGeom>
              <a:avLst/>
              <a:gdLst/>
              <a:ahLst/>
              <a:cxnLst/>
              <a:rect l="l" t="t" r="r" b="b"/>
              <a:pathLst>
                <a:path w="254000" h="1490980">
                  <a:moveTo>
                    <a:pt x="0" y="0"/>
                  </a:moveTo>
                  <a:lnTo>
                    <a:pt x="253424" y="0"/>
                  </a:lnTo>
                  <a:lnTo>
                    <a:pt x="253424" y="1490396"/>
                  </a:lnTo>
                  <a:lnTo>
                    <a:pt x="72449" y="149039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86908" y="28687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49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986908" y="28687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49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62012" y="1185760"/>
            <a:ext cx="639445" cy="20256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95580">
              <a:lnSpc>
                <a:spcPct val="100000"/>
              </a:lnSpc>
              <a:spcBef>
                <a:spcPts val="275"/>
              </a:spcBef>
            </a:pPr>
            <a:r>
              <a:rPr dirty="0" sz="800" spc="-20">
                <a:latin typeface="Arial"/>
                <a:cs typeface="Arial"/>
              </a:rPr>
              <a:t>C</a:t>
            </a:r>
            <a:r>
              <a:rPr dirty="0" sz="800" spc="-4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API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72808" y="1100343"/>
            <a:ext cx="8274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0">
                <a:latin typeface="Arial"/>
                <a:cs typeface="Arial"/>
              </a:rPr>
              <a:t>Model</a:t>
            </a:r>
            <a:r>
              <a:rPr dirty="0" sz="700" spc="-60">
                <a:latin typeface="Arial"/>
                <a:cs typeface="Arial"/>
              </a:rPr>
              <a:t> </a:t>
            </a:r>
            <a:r>
              <a:rPr dirty="0" sz="700" spc="5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81885" y="1038432"/>
            <a:ext cx="586105" cy="394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37465">
              <a:lnSpc>
                <a:spcPct val="101600"/>
              </a:lnSpc>
              <a:spcBef>
                <a:spcPts val="85"/>
              </a:spcBef>
            </a:pPr>
            <a:r>
              <a:rPr dirty="0" sz="800" spc="-5">
                <a:latin typeface="Arial"/>
                <a:cs typeface="Arial"/>
              </a:rPr>
              <a:t>Client </a:t>
            </a:r>
            <a:r>
              <a:rPr dirty="0" sz="800" spc="5">
                <a:latin typeface="Arial"/>
                <a:cs typeface="Arial"/>
              </a:rPr>
              <a:t>app  </a:t>
            </a:r>
            <a:r>
              <a:rPr dirty="0" sz="800" spc="10">
                <a:latin typeface="Arial"/>
                <a:cs typeface="Arial"/>
              </a:rPr>
              <a:t>can </a:t>
            </a:r>
            <a:r>
              <a:rPr dirty="0" sz="800" spc="5">
                <a:latin typeface="Arial"/>
                <a:cs typeface="Arial"/>
              </a:rPr>
              <a:t>directly  link </a:t>
            </a:r>
            <a:r>
              <a:rPr dirty="0" sz="800" spc="-10">
                <a:latin typeface="Arial"/>
                <a:cs typeface="Arial"/>
              </a:rPr>
              <a:t>to </a:t>
            </a:r>
            <a:r>
              <a:rPr dirty="0" sz="800" spc="-20">
                <a:latin typeface="Arial"/>
                <a:cs typeface="Arial"/>
              </a:rPr>
              <a:t>C</a:t>
            </a:r>
            <a:r>
              <a:rPr dirty="0" sz="800" spc="-105">
                <a:latin typeface="Arial"/>
                <a:cs typeface="Arial"/>
              </a:rPr>
              <a:t> </a:t>
            </a:r>
            <a:r>
              <a:rPr dirty="0" sz="800" spc="-35">
                <a:latin typeface="Arial"/>
                <a:cs typeface="Arial"/>
              </a:rPr>
              <a:t>API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36166" y="3457157"/>
            <a:ext cx="12573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Arial"/>
                <a:cs typeface="Arial"/>
              </a:rPr>
              <a:t>Status </a:t>
            </a:r>
            <a:r>
              <a:rPr dirty="0" sz="800">
                <a:latin typeface="Arial"/>
                <a:cs typeface="Arial"/>
              </a:rPr>
              <a:t>health </a:t>
            </a:r>
            <a:r>
              <a:rPr dirty="0" sz="800" spc="10">
                <a:latin typeface="Arial"/>
                <a:cs typeface="Arial"/>
              </a:rPr>
              <a:t>report</a:t>
            </a:r>
            <a:r>
              <a:rPr dirty="0" sz="800" spc="-25">
                <a:latin typeface="Arial"/>
                <a:cs typeface="Arial"/>
              </a:rPr>
              <a:t> </a:t>
            </a:r>
            <a:r>
              <a:rPr dirty="0" sz="800" spc="25">
                <a:latin typeface="Arial"/>
                <a:cs typeface="Arial"/>
              </a:rPr>
              <a:t>export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00008" y="3384293"/>
            <a:ext cx="548005" cy="20256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275"/>
              </a:spcBef>
            </a:pPr>
            <a:r>
              <a:rPr dirty="0" sz="800" spc="-55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257485" y="2414260"/>
            <a:ext cx="1134110" cy="1092200"/>
            <a:chOff x="7257485" y="2414260"/>
            <a:chExt cx="1134110" cy="1092200"/>
          </a:xfrm>
        </p:grpSpPr>
        <p:sp>
          <p:nvSpPr>
            <p:cNvPr id="37" name="object 37"/>
            <p:cNvSpPr/>
            <p:nvPr/>
          </p:nvSpPr>
          <p:spPr>
            <a:xfrm>
              <a:off x="7775859" y="3485542"/>
              <a:ext cx="567690" cy="0"/>
            </a:xfrm>
            <a:custGeom>
              <a:avLst/>
              <a:gdLst/>
              <a:ahLst/>
              <a:cxnLst/>
              <a:rect l="l" t="t" r="r" b="b"/>
              <a:pathLst>
                <a:path w="567690" h="0">
                  <a:moveTo>
                    <a:pt x="0" y="0"/>
                  </a:moveTo>
                  <a:lnTo>
                    <a:pt x="5671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343008" y="34698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343008" y="34698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83785" y="2414260"/>
              <a:ext cx="204596" cy="1276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257485" y="2582083"/>
              <a:ext cx="457198" cy="1176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79335" y="2739869"/>
              <a:ext cx="171053" cy="1828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388510" y="2999493"/>
              <a:ext cx="152399" cy="152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083982" y="650359"/>
            <a:ext cx="520065" cy="271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102870">
              <a:lnSpc>
                <a:spcPct val="101600"/>
              </a:lnSpc>
              <a:spcBef>
                <a:spcPts val="85"/>
              </a:spcBef>
            </a:pPr>
            <a:r>
              <a:rPr dirty="0" sz="800" spc="10">
                <a:latin typeface="Arial"/>
                <a:cs typeface="Arial"/>
              </a:rPr>
              <a:t>Model  </a:t>
            </a:r>
            <a:r>
              <a:rPr dirty="0" sz="800" spc="-120">
                <a:latin typeface="Arial"/>
                <a:cs typeface="Arial"/>
              </a:rPr>
              <a:t>R</a:t>
            </a:r>
            <a:r>
              <a:rPr dirty="0" sz="800" spc="20">
                <a:latin typeface="Arial"/>
                <a:cs typeface="Arial"/>
              </a:rPr>
              <a:t>ep</a:t>
            </a:r>
            <a:r>
              <a:rPr dirty="0" sz="800" spc="15">
                <a:latin typeface="Arial"/>
                <a:cs typeface="Arial"/>
              </a:rPr>
              <a:t>o</a:t>
            </a:r>
            <a:r>
              <a:rPr dirty="0" sz="800" spc="-30">
                <a:latin typeface="Arial"/>
                <a:cs typeface="Arial"/>
              </a:rPr>
              <a:t>s</a:t>
            </a:r>
            <a:r>
              <a:rPr dirty="0" sz="800" spc="-5">
                <a:latin typeface="Arial"/>
                <a:cs typeface="Arial"/>
              </a:rPr>
              <a:t>i</a:t>
            </a:r>
            <a:r>
              <a:rPr dirty="0" sz="800" spc="50">
                <a:latin typeface="Arial"/>
                <a:cs typeface="Arial"/>
              </a:rPr>
              <a:t>t</a:t>
            </a:r>
            <a:r>
              <a:rPr dirty="0" sz="800" spc="20">
                <a:latin typeface="Arial"/>
                <a:cs typeface="Arial"/>
              </a:rPr>
              <a:t>o</a:t>
            </a:r>
            <a:r>
              <a:rPr dirty="0" sz="800" spc="45">
                <a:latin typeface="Arial"/>
                <a:cs typeface="Arial"/>
              </a:rPr>
              <a:t>r</a:t>
            </a:r>
            <a:r>
              <a:rPr dirty="0" sz="800" spc="10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92916" y="3191362"/>
            <a:ext cx="3873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C</a:t>
            </a:r>
            <a:r>
              <a:rPr dirty="0" sz="800" spc="-5">
                <a:latin typeface="Arial"/>
                <a:cs typeface="Arial"/>
              </a:rPr>
              <a:t>u</a:t>
            </a:r>
            <a:r>
              <a:rPr dirty="0" sz="800" spc="-30">
                <a:latin typeface="Arial"/>
                <a:cs typeface="Arial"/>
              </a:rPr>
              <a:t>s</a:t>
            </a:r>
            <a:r>
              <a:rPr dirty="0" sz="800" spc="50">
                <a:latin typeface="Arial"/>
                <a:cs typeface="Arial"/>
              </a:rPr>
              <a:t>t</a:t>
            </a:r>
            <a:r>
              <a:rPr dirty="0" sz="800" spc="20">
                <a:latin typeface="Arial"/>
                <a:cs typeface="Arial"/>
              </a:rPr>
              <a:t>o</a:t>
            </a:r>
            <a:r>
              <a:rPr dirty="0" sz="800" spc="3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020325" y="861285"/>
            <a:ext cx="1885950" cy="3240405"/>
            <a:chOff x="6020325" y="861285"/>
            <a:chExt cx="1885950" cy="3240405"/>
          </a:xfrm>
        </p:grpSpPr>
        <p:sp>
          <p:nvSpPr>
            <p:cNvPr id="47" name="object 47"/>
            <p:cNvSpPr/>
            <p:nvPr/>
          </p:nvSpPr>
          <p:spPr>
            <a:xfrm>
              <a:off x="7780884" y="867635"/>
              <a:ext cx="3810" cy="147320"/>
            </a:xfrm>
            <a:custGeom>
              <a:avLst/>
              <a:gdLst/>
              <a:ahLst/>
              <a:cxnLst/>
              <a:rect l="l" t="t" r="r" b="b"/>
              <a:pathLst>
                <a:path w="3809" h="147319">
                  <a:moveTo>
                    <a:pt x="0" y="0"/>
                  </a:moveTo>
                  <a:lnTo>
                    <a:pt x="3674" y="14686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768834" y="10141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6824" y="43604"/>
                  </a:moveTo>
                  <a:lnTo>
                    <a:pt x="0" y="787"/>
                  </a:lnTo>
                  <a:lnTo>
                    <a:pt x="31449" y="0"/>
                  </a:lnTo>
                  <a:lnTo>
                    <a:pt x="16824" y="436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768834" y="101410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787"/>
                  </a:moveTo>
                  <a:lnTo>
                    <a:pt x="16824" y="43604"/>
                  </a:lnTo>
                  <a:lnTo>
                    <a:pt x="31449" y="0"/>
                  </a:lnTo>
                  <a:lnTo>
                    <a:pt x="0" y="78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040813" y="94463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w="0" h="95250">
                  <a:moveTo>
                    <a:pt x="0" y="94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25088" y="90141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025088" y="90141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964211" y="861285"/>
              <a:ext cx="0" cy="95250"/>
            </a:xfrm>
            <a:custGeom>
              <a:avLst/>
              <a:gdLst/>
              <a:ahLst/>
              <a:cxnLst/>
              <a:rect l="l" t="t" r="r" b="b"/>
              <a:pathLst>
                <a:path w="0" h="95250">
                  <a:moveTo>
                    <a:pt x="0" y="94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948486" y="956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948486" y="956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776411" y="999460"/>
              <a:ext cx="3810" cy="129539"/>
            </a:xfrm>
            <a:custGeom>
              <a:avLst/>
              <a:gdLst/>
              <a:ahLst/>
              <a:cxnLst/>
              <a:rect l="l" t="t" r="r" b="b"/>
              <a:pathLst>
                <a:path w="3809" h="129540">
                  <a:moveTo>
                    <a:pt x="0" y="0"/>
                  </a:moveTo>
                  <a:lnTo>
                    <a:pt x="3524" y="12917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64211" y="11282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6924" y="43639"/>
                  </a:moveTo>
                  <a:lnTo>
                    <a:pt x="0" y="862"/>
                  </a:lnTo>
                  <a:lnTo>
                    <a:pt x="31474" y="0"/>
                  </a:lnTo>
                  <a:lnTo>
                    <a:pt x="16924" y="436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64211" y="11282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862"/>
                  </a:moveTo>
                  <a:lnTo>
                    <a:pt x="16924" y="43639"/>
                  </a:lnTo>
                  <a:lnTo>
                    <a:pt x="31474" y="0"/>
                  </a:lnTo>
                  <a:lnTo>
                    <a:pt x="0" y="8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781386" y="2478075"/>
              <a:ext cx="545465" cy="435609"/>
            </a:xfrm>
            <a:custGeom>
              <a:avLst/>
              <a:gdLst/>
              <a:ahLst/>
              <a:cxnLst/>
              <a:rect l="l" t="t" r="r" b="b"/>
              <a:pathLst>
                <a:path w="545465" h="435610">
                  <a:moveTo>
                    <a:pt x="0" y="434994"/>
                  </a:moveTo>
                  <a:lnTo>
                    <a:pt x="301199" y="434994"/>
                  </a:lnTo>
                  <a:lnTo>
                    <a:pt x="301199" y="0"/>
                  </a:lnTo>
                  <a:lnTo>
                    <a:pt x="5452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326635" y="2462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326635" y="24623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781461" y="2831444"/>
              <a:ext cx="541020" cy="81915"/>
            </a:xfrm>
            <a:custGeom>
              <a:avLst/>
              <a:gdLst/>
              <a:ahLst/>
              <a:cxnLst/>
              <a:rect l="l" t="t" r="r" b="b"/>
              <a:pathLst>
                <a:path w="541020" h="81914">
                  <a:moveTo>
                    <a:pt x="0" y="81599"/>
                  </a:moveTo>
                  <a:lnTo>
                    <a:pt x="298949" y="81599"/>
                  </a:lnTo>
                  <a:lnTo>
                    <a:pt x="298949" y="0"/>
                  </a:lnTo>
                  <a:lnTo>
                    <a:pt x="5407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322210" y="2815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322210" y="28157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864986" y="2916694"/>
              <a:ext cx="374015" cy="357505"/>
            </a:xfrm>
            <a:custGeom>
              <a:avLst/>
              <a:gdLst/>
              <a:ahLst/>
              <a:cxnLst/>
              <a:rect l="l" t="t" r="r" b="b"/>
              <a:pathLst>
                <a:path w="374015" h="357504">
                  <a:moveTo>
                    <a:pt x="0" y="0"/>
                  </a:moveTo>
                  <a:lnTo>
                    <a:pt x="215399" y="0"/>
                  </a:lnTo>
                  <a:lnTo>
                    <a:pt x="215399" y="356999"/>
                  </a:lnTo>
                  <a:lnTo>
                    <a:pt x="373649" y="35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238635" y="32579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49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238635" y="32579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49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781461" y="2913044"/>
              <a:ext cx="549910" cy="163195"/>
            </a:xfrm>
            <a:custGeom>
              <a:avLst/>
              <a:gdLst/>
              <a:ahLst/>
              <a:cxnLst/>
              <a:rect l="l" t="t" r="r" b="b"/>
              <a:pathLst>
                <a:path w="549909" h="163194">
                  <a:moveTo>
                    <a:pt x="0" y="0"/>
                  </a:moveTo>
                  <a:lnTo>
                    <a:pt x="303524" y="0"/>
                  </a:lnTo>
                  <a:lnTo>
                    <a:pt x="303524" y="162599"/>
                  </a:lnTo>
                  <a:lnTo>
                    <a:pt x="549748" y="1625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331210" y="3059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331210" y="3059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781461" y="2640944"/>
              <a:ext cx="419100" cy="272415"/>
            </a:xfrm>
            <a:custGeom>
              <a:avLst/>
              <a:gdLst/>
              <a:ahLst/>
              <a:cxnLst/>
              <a:rect l="l" t="t" r="r" b="b"/>
              <a:pathLst>
                <a:path w="419100" h="272414">
                  <a:moveTo>
                    <a:pt x="0" y="272099"/>
                  </a:moveTo>
                  <a:lnTo>
                    <a:pt x="237999" y="272099"/>
                  </a:lnTo>
                  <a:lnTo>
                    <a:pt x="237999" y="0"/>
                  </a:lnTo>
                  <a:lnTo>
                    <a:pt x="4189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00410" y="26252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200410" y="26252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274125" y="1282247"/>
              <a:ext cx="192649" cy="269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158035" y="1287012"/>
              <a:ext cx="328295" cy="273685"/>
            </a:xfrm>
            <a:custGeom>
              <a:avLst/>
              <a:gdLst/>
              <a:ahLst/>
              <a:cxnLst/>
              <a:rect l="l" t="t" r="r" b="b"/>
              <a:pathLst>
                <a:path w="328295" h="273684">
                  <a:moveTo>
                    <a:pt x="328049" y="273599"/>
                  </a:moveTo>
                  <a:lnTo>
                    <a:pt x="32804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14810" y="1271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7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114810" y="127127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7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040813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39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040813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39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152412" y="369564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445612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445612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559161" y="368324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850411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850411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963961" y="3697392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255210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255210" y="383544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374010" y="3696767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A1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670509" y="383289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2309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30999" y="0"/>
                  </a:lnTo>
                  <a:lnTo>
                    <a:pt x="230999" y="260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670509" y="3832892"/>
              <a:ext cx="231140" cy="261620"/>
            </a:xfrm>
            <a:custGeom>
              <a:avLst/>
              <a:gdLst/>
              <a:ahLst/>
              <a:cxnLst/>
              <a:rect l="l" t="t" r="r" b="b"/>
              <a:pathLst>
                <a:path w="231140" h="261620">
                  <a:moveTo>
                    <a:pt x="0" y="0"/>
                  </a:moveTo>
                  <a:lnTo>
                    <a:pt x="230999" y="0"/>
                  </a:lnTo>
                  <a:lnTo>
                    <a:pt x="2309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773559" y="3716167"/>
              <a:ext cx="4445" cy="140335"/>
            </a:xfrm>
            <a:custGeom>
              <a:avLst/>
              <a:gdLst/>
              <a:ahLst/>
              <a:cxnLst/>
              <a:rect l="l" t="t" r="r" b="b"/>
              <a:pathLst>
                <a:path w="4445" h="140335">
                  <a:moveTo>
                    <a:pt x="3899" y="1397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6039976" y="4162254"/>
            <a:ext cx="18592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  <a:tab pos="821690" algn="l"/>
                <a:tab pos="1226820" algn="l"/>
                <a:tab pos="1645920" algn="l"/>
              </a:tabLst>
            </a:pPr>
            <a:r>
              <a:rPr dirty="0" sz="800" spc="-35">
                <a:latin typeface="Arial"/>
                <a:cs typeface="Arial"/>
              </a:rPr>
              <a:t>GPU</a:t>
            </a:r>
            <a:r>
              <a:rPr dirty="0" sz="800" spc="-35">
                <a:latin typeface="Arial"/>
                <a:cs typeface="Arial"/>
              </a:rPr>
              <a:t>	</a:t>
            </a:r>
            <a:r>
              <a:rPr dirty="0" sz="800" spc="-35">
                <a:latin typeface="Arial"/>
                <a:cs typeface="Arial"/>
              </a:rPr>
              <a:t>GPU</a:t>
            </a:r>
            <a:r>
              <a:rPr dirty="0" sz="800" spc="-35">
                <a:latin typeface="Arial"/>
                <a:cs typeface="Arial"/>
              </a:rPr>
              <a:t>	</a:t>
            </a:r>
            <a:r>
              <a:rPr dirty="0" sz="800" spc="-35">
                <a:latin typeface="Arial"/>
                <a:cs typeface="Arial"/>
              </a:rPr>
              <a:t>GPU</a:t>
            </a:r>
            <a:r>
              <a:rPr dirty="0" sz="800" spc="-35">
                <a:latin typeface="Arial"/>
                <a:cs typeface="Arial"/>
              </a:rPr>
              <a:t>	</a:t>
            </a:r>
            <a:r>
              <a:rPr dirty="0" sz="800" spc="-35">
                <a:latin typeface="Arial"/>
                <a:cs typeface="Arial"/>
              </a:rPr>
              <a:t>GPU</a:t>
            </a:r>
            <a:r>
              <a:rPr dirty="0" sz="800" spc="-35">
                <a:latin typeface="Arial"/>
                <a:cs typeface="Arial"/>
              </a:rPr>
              <a:t>	</a:t>
            </a:r>
            <a:r>
              <a:rPr dirty="0" baseline="3472" sz="1200" spc="-60">
                <a:latin typeface="Arial"/>
                <a:cs typeface="Arial"/>
              </a:rPr>
              <a:t>CPU</a:t>
            </a:r>
            <a:endParaRPr baseline="3472"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0104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5702" y="3669597"/>
            <a:ext cx="62147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latin typeface="Lato"/>
                <a:cs typeface="Lato"/>
              </a:rPr>
              <a:t>Can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integrate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with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KubeFlow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pipelines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end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to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end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25">
                <a:latin typeface="Lato"/>
                <a:cs typeface="Lato"/>
              </a:rPr>
              <a:t>AI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workﬂow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8489" y="1571129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dirty="0" sz="1000" spc="-14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8489" y="1879648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dirty="0" sz="1000" spc="-14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8489" y="2213555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dirty="0" sz="1000" spc="-14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8489" y="2534769"/>
            <a:ext cx="1613535" cy="24892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335"/>
              </a:spcBef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Triton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Inference</a:t>
            </a:r>
            <a:r>
              <a:rPr dirty="0" sz="1000" spc="-14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Server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76447" y="1960393"/>
            <a:ext cx="770890" cy="477520"/>
            <a:chOff x="7376447" y="1960393"/>
            <a:chExt cx="770890" cy="477520"/>
          </a:xfrm>
        </p:grpSpPr>
        <p:sp>
          <p:nvSpPr>
            <p:cNvPr id="8" name="object 8"/>
            <p:cNvSpPr/>
            <p:nvPr/>
          </p:nvSpPr>
          <p:spPr>
            <a:xfrm>
              <a:off x="7381209" y="1965156"/>
              <a:ext cx="761365" cy="467995"/>
            </a:xfrm>
            <a:custGeom>
              <a:avLst/>
              <a:gdLst/>
              <a:ahLst/>
              <a:cxnLst/>
              <a:rect l="l" t="t" r="r" b="b"/>
              <a:pathLst>
                <a:path w="761365" h="467994">
                  <a:moveTo>
                    <a:pt x="380449" y="467479"/>
                  </a:moveTo>
                  <a:lnTo>
                    <a:pt x="303780" y="465896"/>
                  </a:lnTo>
                  <a:lnTo>
                    <a:pt x="232368" y="461355"/>
                  </a:lnTo>
                  <a:lnTo>
                    <a:pt x="167743" y="454172"/>
                  </a:lnTo>
                  <a:lnTo>
                    <a:pt x="111437" y="444657"/>
                  </a:lnTo>
                  <a:lnTo>
                    <a:pt x="64979" y="433126"/>
                  </a:lnTo>
                  <a:lnTo>
                    <a:pt x="7730" y="405266"/>
                  </a:lnTo>
                  <a:lnTo>
                    <a:pt x="0" y="389564"/>
                  </a:lnTo>
                  <a:lnTo>
                    <a:pt x="0" y="77914"/>
                  </a:lnTo>
                  <a:lnTo>
                    <a:pt x="29899" y="47587"/>
                  </a:lnTo>
                  <a:lnTo>
                    <a:pt x="111437" y="22821"/>
                  </a:lnTo>
                  <a:lnTo>
                    <a:pt x="167743" y="13306"/>
                  </a:lnTo>
                  <a:lnTo>
                    <a:pt x="232368" y="6123"/>
                  </a:lnTo>
                  <a:lnTo>
                    <a:pt x="303780" y="1583"/>
                  </a:lnTo>
                  <a:lnTo>
                    <a:pt x="380449" y="0"/>
                  </a:lnTo>
                  <a:lnTo>
                    <a:pt x="457118" y="1583"/>
                  </a:lnTo>
                  <a:lnTo>
                    <a:pt x="528530" y="6123"/>
                  </a:lnTo>
                  <a:lnTo>
                    <a:pt x="593154" y="13306"/>
                  </a:lnTo>
                  <a:lnTo>
                    <a:pt x="649461" y="22821"/>
                  </a:lnTo>
                  <a:lnTo>
                    <a:pt x="695919" y="34352"/>
                  </a:lnTo>
                  <a:lnTo>
                    <a:pt x="753168" y="62212"/>
                  </a:lnTo>
                  <a:lnTo>
                    <a:pt x="760898" y="77914"/>
                  </a:lnTo>
                  <a:lnTo>
                    <a:pt x="760898" y="389564"/>
                  </a:lnTo>
                  <a:lnTo>
                    <a:pt x="730998" y="419891"/>
                  </a:lnTo>
                  <a:lnTo>
                    <a:pt x="649461" y="444657"/>
                  </a:lnTo>
                  <a:lnTo>
                    <a:pt x="593154" y="454172"/>
                  </a:lnTo>
                  <a:lnTo>
                    <a:pt x="528530" y="461355"/>
                  </a:lnTo>
                  <a:lnTo>
                    <a:pt x="457118" y="465896"/>
                  </a:lnTo>
                  <a:lnTo>
                    <a:pt x="380449" y="46747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81209" y="1965156"/>
              <a:ext cx="761365" cy="467995"/>
            </a:xfrm>
            <a:custGeom>
              <a:avLst/>
              <a:gdLst/>
              <a:ahLst/>
              <a:cxnLst/>
              <a:rect l="l" t="t" r="r" b="b"/>
              <a:pathLst>
                <a:path w="761365" h="467994">
                  <a:moveTo>
                    <a:pt x="760898" y="77914"/>
                  </a:moveTo>
                  <a:lnTo>
                    <a:pt x="753168" y="93616"/>
                  </a:lnTo>
                  <a:lnTo>
                    <a:pt x="730998" y="108241"/>
                  </a:lnTo>
                  <a:lnTo>
                    <a:pt x="649461" y="133007"/>
                  </a:lnTo>
                  <a:lnTo>
                    <a:pt x="593154" y="142521"/>
                  </a:lnTo>
                  <a:lnTo>
                    <a:pt x="528530" y="149704"/>
                  </a:lnTo>
                  <a:lnTo>
                    <a:pt x="457118" y="154244"/>
                  </a:lnTo>
                  <a:lnTo>
                    <a:pt x="380449" y="155827"/>
                  </a:lnTo>
                  <a:lnTo>
                    <a:pt x="303780" y="154244"/>
                  </a:lnTo>
                  <a:lnTo>
                    <a:pt x="232368" y="149704"/>
                  </a:lnTo>
                  <a:lnTo>
                    <a:pt x="167743" y="142521"/>
                  </a:lnTo>
                  <a:lnTo>
                    <a:pt x="111437" y="133007"/>
                  </a:lnTo>
                  <a:lnTo>
                    <a:pt x="64979" y="121476"/>
                  </a:lnTo>
                  <a:lnTo>
                    <a:pt x="7730" y="93616"/>
                  </a:lnTo>
                  <a:lnTo>
                    <a:pt x="0" y="77914"/>
                  </a:lnTo>
                </a:path>
                <a:path w="761365" h="467994">
                  <a:moveTo>
                    <a:pt x="0" y="77914"/>
                  </a:moveTo>
                  <a:lnTo>
                    <a:pt x="7730" y="62212"/>
                  </a:lnTo>
                  <a:lnTo>
                    <a:pt x="29899" y="47587"/>
                  </a:lnTo>
                  <a:lnTo>
                    <a:pt x="111437" y="22821"/>
                  </a:lnTo>
                  <a:lnTo>
                    <a:pt x="167743" y="13306"/>
                  </a:lnTo>
                  <a:lnTo>
                    <a:pt x="232368" y="6123"/>
                  </a:lnTo>
                  <a:lnTo>
                    <a:pt x="303780" y="1583"/>
                  </a:lnTo>
                  <a:lnTo>
                    <a:pt x="380449" y="0"/>
                  </a:lnTo>
                  <a:lnTo>
                    <a:pt x="457118" y="1583"/>
                  </a:lnTo>
                  <a:lnTo>
                    <a:pt x="528530" y="6123"/>
                  </a:lnTo>
                  <a:lnTo>
                    <a:pt x="593154" y="13306"/>
                  </a:lnTo>
                  <a:lnTo>
                    <a:pt x="649461" y="22821"/>
                  </a:lnTo>
                  <a:lnTo>
                    <a:pt x="695919" y="34352"/>
                  </a:lnTo>
                  <a:lnTo>
                    <a:pt x="753168" y="62212"/>
                  </a:lnTo>
                  <a:lnTo>
                    <a:pt x="760898" y="77914"/>
                  </a:lnTo>
                  <a:lnTo>
                    <a:pt x="760898" y="389564"/>
                  </a:lnTo>
                  <a:lnTo>
                    <a:pt x="730998" y="419891"/>
                  </a:lnTo>
                  <a:lnTo>
                    <a:pt x="649461" y="444657"/>
                  </a:lnTo>
                  <a:lnTo>
                    <a:pt x="593154" y="454172"/>
                  </a:lnTo>
                  <a:lnTo>
                    <a:pt x="528530" y="461355"/>
                  </a:lnTo>
                  <a:lnTo>
                    <a:pt x="457118" y="465896"/>
                  </a:lnTo>
                  <a:lnTo>
                    <a:pt x="380449" y="467479"/>
                  </a:lnTo>
                  <a:lnTo>
                    <a:pt x="303780" y="465896"/>
                  </a:lnTo>
                  <a:lnTo>
                    <a:pt x="232368" y="461355"/>
                  </a:lnTo>
                  <a:lnTo>
                    <a:pt x="167743" y="454172"/>
                  </a:lnTo>
                  <a:lnTo>
                    <a:pt x="111437" y="444657"/>
                  </a:lnTo>
                  <a:lnTo>
                    <a:pt x="64979" y="433126"/>
                  </a:lnTo>
                  <a:lnTo>
                    <a:pt x="7730" y="405266"/>
                  </a:lnTo>
                  <a:lnTo>
                    <a:pt x="0" y="389564"/>
                  </a:lnTo>
                  <a:lnTo>
                    <a:pt x="0" y="7791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83167" y="1636774"/>
            <a:ext cx="1004569" cy="39751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235585" marR="107314" indent="-120650">
              <a:lnSpc>
                <a:spcPct val="100000"/>
              </a:lnSpc>
              <a:spcBef>
                <a:spcPts val="320"/>
              </a:spcBef>
            </a:pPr>
            <a:r>
              <a:rPr dirty="0" sz="1000" spc="-10">
                <a:solidFill>
                  <a:srgbClr val="FFFFFF"/>
                </a:solidFill>
                <a:latin typeface="Lato"/>
                <a:cs typeface="Lato"/>
              </a:rPr>
              <a:t>Load</a:t>
            </a:r>
            <a:r>
              <a:rPr dirty="0" sz="1000" spc="-12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Lato"/>
                <a:cs typeface="Lato"/>
              </a:rPr>
              <a:t>balancer  (optional)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71904" y="2106635"/>
            <a:ext cx="1227455" cy="360680"/>
            <a:chOff x="3671904" y="2106635"/>
            <a:chExt cx="1227455" cy="360680"/>
          </a:xfrm>
        </p:grpSpPr>
        <p:sp>
          <p:nvSpPr>
            <p:cNvPr id="12" name="object 12"/>
            <p:cNvSpPr/>
            <p:nvPr/>
          </p:nvSpPr>
          <p:spPr>
            <a:xfrm>
              <a:off x="3676667" y="2111398"/>
              <a:ext cx="1217930" cy="351155"/>
            </a:xfrm>
            <a:custGeom>
              <a:avLst/>
              <a:gdLst/>
              <a:ahLst/>
              <a:cxnLst/>
              <a:rect l="l" t="t" r="r" b="b"/>
              <a:pathLst>
                <a:path w="1217929" h="351155">
                  <a:moveTo>
                    <a:pt x="1042122" y="350566"/>
                  </a:moveTo>
                  <a:lnTo>
                    <a:pt x="1042122" y="262924"/>
                  </a:lnTo>
                  <a:lnTo>
                    <a:pt x="175274" y="262924"/>
                  </a:lnTo>
                  <a:lnTo>
                    <a:pt x="175274" y="350566"/>
                  </a:lnTo>
                  <a:lnTo>
                    <a:pt x="0" y="175282"/>
                  </a:lnTo>
                  <a:lnTo>
                    <a:pt x="175274" y="0"/>
                  </a:lnTo>
                  <a:lnTo>
                    <a:pt x="175274" y="87642"/>
                  </a:lnTo>
                  <a:lnTo>
                    <a:pt x="1042122" y="87642"/>
                  </a:lnTo>
                  <a:lnTo>
                    <a:pt x="1042122" y="0"/>
                  </a:lnTo>
                  <a:lnTo>
                    <a:pt x="1217397" y="175282"/>
                  </a:lnTo>
                  <a:lnTo>
                    <a:pt x="1042122" y="350566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76667" y="2111398"/>
              <a:ext cx="1217930" cy="351155"/>
            </a:xfrm>
            <a:custGeom>
              <a:avLst/>
              <a:gdLst/>
              <a:ahLst/>
              <a:cxnLst/>
              <a:rect l="l" t="t" r="r" b="b"/>
              <a:pathLst>
                <a:path w="1217929" h="351155">
                  <a:moveTo>
                    <a:pt x="0" y="175282"/>
                  </a:moveTo>
                  <a:lnTo>
                    <a:pt x="175274" y="0"/>
                  </a:lnTo>
                  <a:lnTo>
                    <a:pt x="175274" y="87642"/>
                  </a:lnTo>
                  <a:lnTo>
                    <a:pt x="1042122" y="87642"/>
                  </a:lnTo>
                  <a:lnTo>
                    <a:pt x="1042122" y="0"/>
                  </a:lnTo>
                  <a:lnTo>
                    <a:pt x="1217397" y="175282"/>
                  </a:lnTo>
                  <a:lnTo>
                    <a:pt x="1042122" y="350566"/>
                  </a:lnTo>
                  <a:lnTo>
                    <a:pt x="1042122" y="262924"/>
                  </a:lnTo>
                  <a:lnTo>
                    <a:pt x="175274" y="262924"/>
                  </a:lnTo>
                  <a:lnTo>
                    <a:pt x="175274" y="350566"/>
                  </a:lnTo>
                  <a:lnTo>
                    <a:pt x="0" y="17528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91346" y="1659709"/>
            <a:ext cx="1613535" cy="46799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460375" marR="344170" indent="-10922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Front</a:t>
            </a:r>
            <a:r>
              <a:rPr dirty="0" sz="10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End</a:t>
            </a:r>
            <a:r>
              <a:rPr dirty="0" sz="1000" spc="-10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Lato"/>
                <a:cs typeface="Lato"/>
              </a:rPr>
              <a:t>Client 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Applications</a:t>
            </a:r>
            <a:endParaRPr sz="10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1346" y="2204745"/>
            <a:ext cx="1613535" cy="39814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460375" marR="344170" indent="-109220">
              <a:lnSpc>
                <a:spcPct val="100000"/>
              </a:lnSpc>
              <a:spcBef>
                <a:spcPts val="325"/>
              </a:spcBef>
            </a:pP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Front</a:t>
            </a:r>
            <a:r>
              <a:rPr dirty="0" sz="10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End</a:t>
            </a:r>
            <a:r>
              <a:rPr dirty="0" sz="1000" spc="-10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Lato"/>
                <a:cs typeface="Lato"/>
              </a:rPr>
              <a:t>Client  </a:t>
            </a:r>
            <a:r>
              <a:rPr dirty="0" sz="1000">
                <a:solidFill>
                  <a:srgbClr val="FFFFFF"/>
                </a:solidFill>
                <a:latin typeface="Lato"/>
                <a:cs typeface="Lato"/>
              </a:rPr>
              <a:t>Applications</a:t>
            </a:r>
            <a:endParaRPr sz="10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7664" y="2075487"/>
            <a:ext cx="314697" cy="20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7664" y="2395057"/>
            <a:ext cx="314697" cy="204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7664" y="1720834"/>
            <a:ext cx="314697" cy="204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43658" y="2587493"/>
            <a:ext cx="636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0"/>
              </a:spcBef>
            </a:pPr>
            <a:r>
              <a:rPr dirty="0" sz="1000" spc="15">
                <a:latin typeface="Lato"/>
                <a:cs typeface="Lato"/>
              </a:rPr>
              <a:t>AI </a:t>
            </a:r>
            <a:r>
              <a:rPr dirty="0" sz="1000" spc="-5">
                <a:latin typeface="Lato"/>
                <a:cs typeface="Lato"/>
              </a:rPr>
              <a:t>Model  </a:t>
            </a:r>
            <a:r>
              <a:rPr dirty="0" sz="1000" spc="5">
                <a:latin typeface="Lato"/>
                <a:cs typeface="Lato"/>
              </a:rPr>
              <a:t>Repository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889498" y="2106635"/>
            <a:ext cx="424180" cy="221615"/>
            <a:chOff x="6889498" y="2106635"/>
            <a:chExt cx="424180" cy="221615"/>
          </a:xfrm>
        </p:grpSpPr>
        <p:sp>
          <p:nvSpPr>
            <p:cNvPr id="21" name="object 21"/>
            <p:cNvSpPr/>
            <p:nvPr/>
          </p:nvSpPr>
          <p:spPr>
            <a:xfrm>
              <a:off x="6894261" y="2111398"/>
              <a:ext cx="414655" cy="212090"/>
            </a:xfrm>
            <a:custGeom>
              <a:avLst/>
              <a:gdLst/>
              <a:ahLst/>
              <a:cxnLst/>
              <a:rect l="l" t="t" r="r" b="b"/>
              <a:pathLst>
                <a:path w="414654" h="212089">
                  <a:moveTo>
                    <a:pt x="105849" y="211679"/>
                  </a:moveTo>
                  <a:lnTo>
                    <a:pt x="0" y="105839"/>
                  </a:lnTo>
                  <a:lnTo>
                    <a:pt x="105849" y="0"/>
                  </a:lnTo>
                  <a:lnTo>
                    <a:pt x="105849" y="52919"/>
                  </a:lnTo>
                  <a:lnTo>
                    <a:pt x="414299" y="52919"/>
                  </a:lnTo>
                  <a:lnTo>
                    <a:pt x="414299" y="158759"/>
                  </a:lnTo>
                  <a:lnTo>
                    <a:pt x="105849" y="158759"/>
                  </a:lnTo>
                  <a:lnTo>
                    <a:pt x="105849" y="211679"/>
                  </a:lnTo>
                  <a:close/>
                </a:path>
              </a:pathLst>
            </a:custGeom>
            <a:solidFill>
              <a:srgbClr val="4FA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94261" y="2111398"/>
              <a:ext cx="414655" cy="212090"/>
            </a:xfrm>
            <a:custGeom>
              <a:avLst/>
              <a:gdLst/>
              <a:ahLst/>
              <a:cxnLst/>
              <a:rect l="l" t="t" r="r" b="b"/>
              <a:pathLst>
                <a:path w="414654" h="212089">
                  <a:moveTo>
                    <a:pt x="0" y="105839"/>
                  </a:moveTo>
                  <a:lnTo>
                    <a:pt x="105849" y="0"/>
                  </a:lnTo>
                  <a:lnTo>
                    <a:pt x="105849" y="52919"/>
                  </a:lnTo>
                  <a:lnTo>
                    <a:pt x="414299" y="52919"/>
                  </a:lnTo>
                  <a:lnTo>
                    <a:pt x="414299" y="158759"/>
                  </a:lnTo>
                  <a:lnTo>
                    <a:pt x="105849" y="158759"/>
                  </a:lnTo>
                  <a:lnTo>
                    <a:pt x="105849" y="211679"/>
                  </a:lnTo>
                  <a:lnTo>
                    <a:pt x="0" y="105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442397" y="1810626"/>
            <a:ext cx="440055" cy="94615"/>
            <a:chOff x="1442397" y="1810626"/>
            <a:chExt cx="440055" cy="94615"/>
          </a:xfrm>
        </p:grpSpPr>
        <p:sp>
          <p:nvSpPr>
            <p:cNvPr id="24" name="object 24"/>
            <p:cNvSpPr/>
            <p:nvPr/>
          </p:nvSpPr>
          <p:spPr>
            <a:xfrm>
              <a:off x="1489869" y="1830936"/>
              <a:ext cx="345440" cy="53975"/>
            </a:xfrm>
            <a:custGeom>
              <a:avLst/>
              <a:gdLst/>
              <a:ahLst/>
              <a:cxnLst/>
              <a:rect l="l" t="t" r="r" b="b"/>
              <a:pathLst>
                <a:path w="345439" h="53975">
                  <a:moveTo>
                    <a:pt x="0" y="0"/>
                  </a:moveTo>
                  <a:lnTo>
                    <a:pt x="344859" y="5369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47159" y="181538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289" y="31092"/>
                  </a:moveTo>
                  <a:lnTo>
                    <a:pt x="0" y="8897"/>
                  </a:lnTo>
                  <a:lnTo>
                    <a:pt x="45129" y="0"/>
                  </a:lnTo>
                  <a:lnTo>
                    <a:pt x="40289" y="3109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47159" y="181538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29" y="0"/>
                  </a:moveTo>
                  <a:lnTo>
                    <a:pt x="0" y="8897"/>
                  </a:lnTo>
                  <a:lnTo>
                    <a:pt x="40289" y="31092"/>
                  </a:lnTo>
                  <a:lnTo>
                    <a:pt x="4512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32308" y="186908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0" y="31089"/>
                  </a:moveTo>
                  <a:lnTo>
                    <a:pt x="4839" y="0"/>
                  </a:lnTo>
                  <a:lnTo>
                    <a:pt x="45132" y="22194"/>
                  </a:lnTo>
                  <a:lnTo>
                    <a:pt x="0" y="310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832308" y="186908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0" y="31089"/>
                  </a:moveTo>
                  <a:lnTo>
                    <a:pt x="45132" y="22194"/>
                  </a:lnTo>
                  <a:lnTo>
                    <a:pt x="4839" y="0"/>
                  </a:lnTo>
                  <a:lnTo>
                    <a:pt x="0" y="310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441112" y="2178220"/>
            <a:ext cx="442595" cy="327025"/>
            <a:chOff x="1441112" y="2178220"/>
            <a:chExt cx="442595" cy="327025"/>
          </a:xfrm>
        </p:grpSpPr>
        <p:sp>
          <p:nvSpPr>
            <p:cNvPr id="30" name="object 30"/>
            <p:cNvSpPr/>
            <p:nvPr/>
          </p:nvSpPr>
          <p:spPr>
            <a:xfrm>
              <a:off x="1484599" y="2202185"/>
              <a:ext cx="355600" cy="176530"/>
            </a:xfrm>
            <a:custGeom>
              <a:avLst/>
              <a:gdLst/>
              <a:ahLst/>
              <a:cxnLst/>
              <a:rect l="l" t="t" r="r" b="b"/>
              <a:pathLst>
                <a:path w="355600" h="176530">
                  <a:moveTo>
                    <a:pt x="0" y="0"/>
                  </a:moveTo>
                  <a:lnTo>
                    <a:pt x="355399" y="17623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5874" y="218298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31737" y="33297"/>
                  </a:moveTo>
                  <a:lnTo>
                    <a:pt x="0" y="0"/>
                  </a:lnTo>
                  <a:lnTo>
                    <a:pt x="45714" y="5107"/>
                  </a:lnTo>
                  <a:lnTo>
                    <a:pt x="31737" y="332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45874" y="2182983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45714" y="5107"/>
                  </a:moveTo>
                  <a:lnTo>
                    <a:pt x="0" y="0"/>
                  </a:lnTo>
                  <a:lnTo>
                    <a:pt x="31737" y="33297"/>
                  </a:lnTo>
                  <a:lnTo>
                    <a:pt x="45714" y="51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33008" y="2364327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45714" y="33297"/>
                  </a:moveTo>
                  <a:lnTo>
                    <a:pt x="0" y="28189"/>
                  </a:lnTo>
                  <a:lnTo>
                    <a:pt x="13979" y="0"/>
                  </a:lnTo>
                  <a:lnTo>
                    <a:pt x="45714" y="332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33008" y="2364327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19" h="33655">
                  <a:moveTo>
                    <a:pt x="0" y="28189"/>
                  </a:moveTo>
                  <a:lnTo>
                    <a:pt x="45714" y="33297"/>
                  </a:lnTo>
                  <a:lnTo>
                    <a:pt x="13979" y="0"/>
                  </a:lnTo>
                  <a:lnTo>
                    <a:pt x="0" y="28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89414" y="2415042"/>
              <a:ext cx="346075" cy="70485"/>
            </a:xfrm>
            <a:custGeom>
              <a:avLst/>
              <a:gdLst/>
              <a:ahLst/>
              <a:cxnLst/>
              <a:rect l="l" t="t" r="r" b="b"/>
              <a:pathLst>
                <a:path w="346075" h="70485">
                  <a:moveTo>
                    <a:pt x="0" y="69987"/>
                  </a:moveTo>
                  <a:lnTo>
                    <a:pt x="34577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47047" y="246960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487" y="30834"/>
                  </a:moveTo>
                  <a:lnTo>
                    <a:pt x="0" y="23994"/>
                  </a:lnTo>
                  <a:lnTo>
                    <a:pt x="39244" y="0"/>
                  </a:lnTo>
                  <a:lnTo>
                    <a:pt x="45487" y="3083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47047" y="246960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244" y="0"/>
                  </a:moveTo>
                  <a:lnTo>
                    <a:pt x="0" y="23994"/>
                  </a:lnTo>
                  <a:lnTo>
                    <a:pt x="45487" y="30834"/>
                  </a:lnTo>
                  <a:lnTo>
                    <a:pt x="3924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832063" y="239962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242" y="30839"/>
                  </a:moveTo>
                  <a:lnTo>
                    <a:pt x="0" y="0"/>
                  </a:lnTo>
                  <a:lnTo>
                    <a:pt x="45487" y="6842"/>
                  </a:lnTo>
                  <a:lnTo>
                    <a:pt x="6242" y="308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832063" y="239962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242" y="30839"/>
                  </a:moveTo>
                  <a:lnTo>
                    <a:pt x="45487" y="6842"/>
                  </a:lnTo>
                  <a:lnTo>
                    <a:pt x="0" y="0"/>
                  </a:lnTo>
                  <a:lnTo>
                    <a:pt x="6242" y="30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3908067" y="1320344"/>
            <a:ext cx="228980" cy="147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63766" y="1301660"/>
            <a:ext cx="212024" cy="185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587206" y="1109444"/>
            <a:ext cx="2999740" cy="449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0"/>
              </a:lnSpc>
              <a:spcBef>
                <a:spcPts val="100"/>
              </a:spcBef>
            </a:pPr>
            <a:r>
              <a:rPr dirty="0" sz="1000" spc="5">
                <a:latin typeface="Lato"/>
                <a:cs typeface="Lato"/>
              </a:rPr>
              <a:t>Data</a:t>
            </a:r>
            <a:r>
              <a:rPr dirty="0" sz="1000" spc="-70">
                <a:latin typeface="Lato"/>
                <a:cs typeface="Lato"/>
              </a:rPr>
              <a:t> </a:t>
            </a:r>
            <a:r>
              <a:rPr dirty="0" sz="1000" spc="10">
                <a:latin typeface="Lato"/>
                <a:cs typeface="Lato"/>
              </a:rPr>
              <a:t>Center</a:t>
            </a:r>
            <a:r>
              <a:rPr dirty="0" sz="1000" spc="-65">
                <a:latin typeface="Lato"/>
                <a:cs typeface="Lato"/>
              </a:rPr>
              <a:t> </a:t>
            </a:r>
            <a:r>
              <a:rPr dirty="0" sz="1000" spc="45">
                <a:latin typeface="Lato"/>
                <a:cs typeface="Lato"/>
              </a:rPr>
              <a:t>|</a:t>
            </a:r>
            <a:r>
              <a:rPr dirty="0" sz="1000" spc="-65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Cloud</a:t>
            </a:r>
            <a:r>
              <a:rPr dirty="0" sz="1000" spc="-65">
                <a:latin typeface="Lato"/>
                <a:cs typeface="Lato"/>
              </a:rPr>
              <a:t> </a:t>
            </a:r>
            <a:r>
              <a:rPr dirty="0" sz="1000" spc="45">
                <a:latin typeface="Lato"/>
                <a:cs typeface="Lato"/>
              </a:rPr>
              <a:t>|</a:t>
            </a:r>
            <a:r>
              <a:rPr dirty="0" sz="1000" spc="-65">
                <a:latin typeface="Lato"/>
                <a:cs typeface="Lato"/>
              </a:rPr>
              <a:t> </a:t>
            </a:r>
            <a:r>
              <a:rPr dirty="0" sz="1000" spc="-5">
                <a:latin typeface="Lato"/>
                <a:cs typeface="Lato"/>
              </a:rPr>
              <a:t>Edge</a:t>
            </a:r>
            <a:endParaRPr sz="1000">
              <a:latin typeface="Lato"/>
              <a:cs typeface="Lato"/>
            </a:endParaRPr>
          </a:p>
          <a:p>
            <a:pPr algn="ctr" marL="1856105">
              <a:lnSpc>
                <a:spcPts val="1070"/>
              </a:lnSpc>
            </a:pPr>
            <a:r>
              <a:rPr dirty="0" sz="1000" spc="15">
                <a:latin typeface="Lato"/>
                <a:cs typeface="Lato"/>
              </a:rPr>
              <a:t>AI </a:t>
            </a:r>
            <a:r>
              <a:rPr dirty="0" sz="1000">
                <a:latin typeface="Lato"/>
                <a:cs typeface="Lato"/>
              </a:rPr>
              <a:t>Inference</a:t>
            </a:r>
            <a:r>
              <a:rPr dirty="0" sz="1000" spc="-195">
                <a:latin typeface="Lato"/>
                <a:cs typeface="Lato"/>
              </a:rPr>
              <a:t> </a:t>
            </a:r>
            <a:r>
              <a:rPr dirty="0" sz="1000" spc="10">
                <a:latin typeface="Lato"/>
                <a:cs typeface="Lato"/>
              </a:rPr>
              <a:t>Cluster</a:t>
            </a:r>
            <a:endParaRPr sz="1000">
              <a:latin typeface="Lato"/>
              <a:cs typeface="Lato"/>
            </a:endParaRPr>
          </a:p>
          <a:p>
            <a:pPr algn="ctr" marL="1856105">
              <a:lnSpc>
                <a:spcPct val="100000"/>
              </a:lnSpc>
            </a:pPr>
            <a:r>
              <a:rPr dirty="0" sz="1000" spc="5">
                <a:latin typeface="Lato"/>
                <a:cs typeface="Lato"/>
              </a:rPr>
              <a:t>CPU </a:t>
            </a:r>
            <a:r>
              <a:rPr dirty="0" sz="1000" spc="45">
                <a:latin typeface="Lato"/>
                <a:cs typeface="Lato"/>
              </a:rPr>
              <a:t>|</a:t>
            </a:r>
            <a:r>
              <a:rPr dirty="0" sz="1000" spc="-150">
                <a:latin typeface="Lato"/>
                <a:cs typeface="Lato"/>
              </a:rPr>
              <a:t> </a:t>
            </a:r>
            <a:r>
              <a:rPr dirty="0" sz="1000">
                <a:latin typeface="Lato"/>
                <a:cs typeface="Lato"/>
              </a:rPr>
              <a:t>GPU</a:t>
            </a:r>
            <a:endParaRPr sz="1000">
              <a:latin typeface="Lato"/>
              <a:cs typeface="Lato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6804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Designed </a:t>
            </a:r>
            <a:r>
              <a:rPr dirty="0" sz="2800" spc="10"/>
              <a:t>for</a:t>
            </a:r>
            <a:r>
              <a:rPr dirty="0" sz="2800" spc="-430"/>
              <a:t> </a:t>
            </a:r>
            <a:r>
              <a:rPr dirty="0" sz="2800" spc="20"/>
              <a:t>Scalability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28" y="949399"/>
            <a:ext cx="471297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latin typeface="Lato"/>
                <a:cs typeface="Lato"/>
              </a:rPr>
              <a:t>Model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serving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framework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PyTorch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models.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5">
                <a:latin typeface="Lato"/>
                <a:cs typeface="Lato"/>
              </a:rPr>
              <a:t>Initiative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from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40">
                <a:latin typeface="Lato"/>
                <a:cs typeface="Lato"/>
              </a:rPr>
              <a:t>AWS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and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Facebook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365" y="2722262"/>
            <a:ext cx="181610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480695" marR="5080" indent="-46863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Batch and</a:t>
            </a:r>
            <a:r>
              <a:rPr dirty="0" sz="1600" spc="-254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DF6666"/>
                </a:solidFill>
                <a:latin typeface="Lato"/>
                <a:cs typeface="Lato"/>
              </a:rPr>
              <a:t>Real-time  </a:t>
            </a:r>
            <a:r>
              <a:rPr dirty="0" sz="1600">
                <a:solidFill>
                  <a:srgbClr val="DF6666"/>
                </a:solidFill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3750" y="2681066"/>
            <a:ext cx="2283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69A84F"/>
                </a:solidFill>
                <a:latin typeface="Lato"/>
                <a:cs typeface="Lato"/>
              </a:rPr>
              <a:t>Supports REST</a:t>
            </a:r>
            <a:r>
              <a:rPr dirty="0" sz="1600" spc="-254">
                <a:solidFill>
                  <a:srgbClr val="69A84F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69A84F"/>
                </a:solidFill>
                <a:latin typeface="Lato"/>
                <a:cs typeface="Lato"/>
              </a:rPr>
              <a:t>Endpoints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2761" y="2562794"/>
            <a:ext cx="2875280" cy="10121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 indent="-635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solidFill>
                  <a:srgbClr val="FF9900"/>
                </a:solidFill>
                <a:latin typeface="Lato"/>
                <a:cs typeface="Lato"/>
              </a:rPr>
              <a:t>Default </a:t>
            </a:r>
            <a:r>
              <a:rPr dirty="0" sz="1600" spc="10">
                <a:solidFill>
                  <a:srgbClr val="FF9900"/>
                </a:solidFill>
                <a:latin typeface="Lato"/>
                <a:cs typeface="Lato"/>
              </a:rPr>
              <a:t>handlers </a:t>
            </a:r>
            <a:r>
              <a:rPr dirty="0" sz="1600" spc="5">
                <a:solidFill>
                  <a:srgbClr val="FF9900"/>
                </a:solidFill>
                <a:latin typeface="Lato"/>
                <a:cs typeface="Lato"/>
              </a:rPr>
              <a:t>for Image  Classiﬁcation, </a:t>
            </a:r>
            <a:r>
              <a:rPr dirty="0" sz="1600">
                <a:solidFill>
                  <a:srgbClr val="FF9900"/>
                </a:solidFill>
                <a:latin typeface="Lato"/>
                <a:cs typeface="Lato"/>
              </a:rPr>
              <a:t>Object</a:t>
            </a:r>
            <a:r>
              <a:rPr dirty="0" sz="1600" spc="-229">
                <a:solidFill>
                  <a:srgbClr val="FF9900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9900"/>
                </a:solidFill>
                <a:latin typeface="Lato"/>
                <a:cs typeface="Lato"/>
              </a:rPr>
              <a:t>Detection,  </a:t>
            </a:r>
            <a:r>
              <a:rPr dirty="0" sz="1600" spc="5">
                <a:solidFill>
                  <a:srgbClr val="FF9900"/>
                </a:solidFill>
                <a:latin typeface="Lato"/>
                <a:cs typeface="Lato"/>
              </a:rPr>
              <a:t>Image </a:t>
            </a:r>
            <a:r>
              <a:rPr dirty="0" sz="1600" spc="-5">
                <a:solidFill>
                  <a:srgbClr val="FF9900"/>
                </a:solidFill>
                <a:latin typeface="Lato"/>
                <a:cs typeface="Lato"/>
              </a:rPr>
              <a:t>Segmentation, </a:t>
            </a:r>
            <a:r>
              <a:rPr dirty="0" sz="1600" spc="-50">
                <a:solidFill>
                  <a:srgbClr val="FF9900"/>
                </a:solidFill>
                <a:latin typeface="Lato"/>
                <a:cs typeface="Lato"/>
              </a:rPr>
              <a:t>Text  </a:t>
            </a:r>
            <a:r>
              <a:rPr dirty="0" sz="1600" spc="5">
                <a:solidFill>
                  <a:srgbClr val="FF9900"/>
                </a:solidFill>
                <a:latin typeface="Lato"/>
                <a:cs typeface="Lato"/>
              </a:rPr>
              <a:t>Classiﬁcation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528" y="3704192"/>
            <a:ext cx="1856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154CC"/>
                </a:solidFill>
                <a:latin typeface="Lato"/>
                <a:cs typeface="Lato"/>
              </a:rPr>
              <a:t>Multi-Model</a:t>
            </a:r>
            <a:r>
              <a:rPr dirty="0" sz="1600" spc="-165">
                <a:solidFill>
                  <a:srgbClr val="1154CC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1154CC"/>
                </a:solidFill>
                <a:latin typeface="Lato"/>
                <a:cs typeface="Lato"/>
              </a:rPr>
              <a:t>Serving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0820" y="3629364"/>
            <a:ext cx="215646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84150" marR="5080" indent="-172085">
              <a:lnSpc>
                <a:spcPct val="101600"/>
              </a:lnSpc>
              <a:spcBef>
                <a:spcPts val="70"/>
              </a:spcBef>
            </a:pPr>
            <a:r>
              <a:rPr dirty="0" sz="1600" spc="5">
                <a:solidFill>
                  <a:srgbClr val="26BCC8"/>
                </a:solidFill>
                <a:latin typeface="Lato"/>
                <a:cs typeface="Lato"/>
              </a:rPr>
              <a:t>Monitor</a:t>
            </a:r>
            <a:r>
              <a:rPr dirty="0" sz="1600" spc="-12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26BCC8"/>
                </a:solidFill>
                <a:latin typeface="Lato"/>
                <a:cs typeface="Lato"/>
              </a:rPr>
              <a:t>Detail</a:t>
            </a:r>
            <a:r>
              <a:rPr dirty="0" sz="1600" spc="-12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dirty="0" sz="1600" spc="-15">
                <a:solidFill>
                  <a:srgbClr val="26BCC8"/>
                </a:solidFill>
                <a:latin typeface="Lato"/>
                <a:cs typeface="Lato"/>
              </a:rPr>
              <a:t>Logs</a:t>
            </a:r>
            <a:r>
              <a:rPr dirty="0" sz="1600" spc="-12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26BCC8"/>
                </a:solidFill>
                <a:latin typeface="Lato"/>
                <a:cs typeface="Lato"/>
              </a:rPr>
              <a:t>and  </a:t>
            </a:r>
            <a:r>
              <a:rPr dirty="0" sz="1600" spc="5">
                <a:solidFill>
                  <a:srgbClr val="26BCC8"/>
                </a:solidFill>
                <a:latin typeface="Lato"/>
                <a:cs typeface="Lato"/>
              </a:rPr>
              <a:t>Customized</a:t>
            </a:r>
            <a:r>
              <a:rPr dirty="0" sz="1600" spc="-120">
                <a:solidFill>
                  <a:srgbClr val="26BCC8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26BCC8"/>
                </a:solidFill>
                <a:latin typeface="Lato"/>
                <a:cs typeface="Lato"/>
              </a:rPr>
              <a:t>Metrics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6115" y="3867536"/>
            <a:ext cx="10483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DF6666"/>
                </a:solidFill>
                <a:latin typeface="Lato"/>
                <a:cs typeface="Lato"/>
              </a:rPr>
              <a:t>A/B</a:t>
            </a:r>
            <a:r>
              <a:rPr dirty="0" sz="1600" spc="-150">
                <a:solidFill>
                  <a:srgbClr val="DF6666"/>
                </a:solidFill>
                <a:latin typeface="Lato"/>
                <a:cs typeface="Lato"/>
              </a:rPr>
              <a:t> </a:t>
            </a:r>
            <a:r>
              <a:rPr dirty="0" sz="1600" spc="-25">
                <a:solidFill>
                  <a:srgbClr val="DF6666"/>
                </a:solidFill>
                <a:latin typeface="Lato"/>
                <a:cs typeface="Lato"/>
              </a:rPr>
              <a:t>Testing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0927" y="1722243"/>
            <a:ext cx="10579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Arial"/>
                <a:cs typeface="Arial"/>
              </a:rPr>
              <a:t>TorchServe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3794" y="903235"/>
            <a:ext cx="1099363" cy="724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1853564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/>
              <a:t>Torch</a:t>
            </a:r>
            <a:r>
              <a:rPr dirty="0" sz="2800" spc="-245"/>
              <a:t> </a:t>
            </a:r>
            <a:r>
              <a:rPr dirty="0" sz="2800"/>
              <a:t>Serve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2966" y="674435"/>
            <a:ext cx="6727868" cy="3779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38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TorchServe</a:t>
            </a:r>
            <a:r>
              <a:rPr dirty="0" sz="2800" spc="-210"/>
              <a:t> </a:t>
            </a: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2966" y="674435"/>
            <a:ext cx="6728459" cy="3780154"/>
            <a:chOff x="1302966" y="674435"/>
            <a:chExt cx="6728459" cy="3780154"/>
          </a:xfrm>
        </p:grpSpPr>
        <p:sp>
          <p:nvSpPr>
            <p:cNvPr id="3" name="object 3"/>
            <p:cNvSpPr/>
            <p:nvPr/>
          </p:nvSpPr>
          <p:spPr>
            <a:xfrm>
              <a:off x="1302966" y="674435"/>
              <a:ext cx="6727868" cy="37799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12018" y="1571146"/>
              <a:ext cx="2054225" cy="2656840"/>
            </a:xfrm>
            <a:custGeom>
              <a:avLst/>
              <a:gdLst/>
              <a:ahLst/>
              <a:cxnLst/>
              <a:rect l="l" t="t" r="r" b="b"/>
              <a:pathLst>
                <a:path w="2054225" h="2656840">
                  <a:moveTo>
                    <a:pt x="0" y="0"/>
                  </a:moveTo>
                  <a:lnTo>
                    <a:pt x="2054095" y="0"/>
                  </a:lnTo>
                  <a:lnTo>
                    <a:pt x="2054095" y="2656494"/>
                  </a:lnTo>
                  <a:lnTo>
                    <a:pt x="0" y="265649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38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TorchServe</a:t>
            </a:r>
            <a:r>
              <a:rPr dirty="0" sz="2800" spc="-210"/>
              <a:t> </a:t>
            </a: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2966" y="674435"/>
            <a:ext cx="6839584" cy="3780154"/>
            <a:chOff x="1302966" y="674435"/>
            <a:chExt cx="6839584" cy="3780154"/>
          </a:xfrm>
        </p:grpSpPr>
        <p:sp>
          <p:nvSpPr>
            <p:cNvPr id="3" name="object 3"/>
            <p:cNvSpPr/>
            <p:nvPr/>
          </p:nvSpPr>
          <p:spPr>
            <a:xfrm>
              <a:off x="1302966" y="674435"/>
              <a:ext cx="6727868" cy="37799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67888" y="756348"/>
              <a:ext cx="2555240" cy="3455035"/>
            </a:xfrm>
            <a:custGeom>
              <a:avLst/>
              <a:gdLst/>
              <a:ahLst/>
              <a:cxnLst/>
              <a:rect l="l" t="t" r="r" b="b"/>
              <a:pathLst>
                <a:path w="2555240" h="3455035">
                  <a:moveTo>
                    <a:pt x="0" y="0"/>
                  </a:moveTo>
                  <a:lnTo>
                    <a:pt x="2555094" y="0"/>
                  </a:lnTo>
                  <a:lnTo>
                    <a:pt x="2555094" y="3454493"/>
                  </a:lnTo>
                  <a:lnTo>
                    <a:pt x="0" y="345449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38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TorchServe</a:t>
            </a:r>
            <a:r>
              <a:rPr dirty="0" sz="2800" spc="-210"/>
              <a:t> </a:t>
            </a: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2966" y="674435"/>
            <a:ext cx="6728459" cy="3780154"/>
            <a:chOff x="1302966" y="674435"/>
            <a:chExt cx="6728459" cy="3780154"/>
          </a:xfrm>
        </p:grpSpPr>
        <p:sp>
          <p:nvSpPr>
            <p:cNvPr id="3" name="object 3"/>
            <p:cNvSpPr/>
            <p:nvPr/>
          </p:nvSpPr>
          <p:spPr>
            <a:xfrm>
              <a:off x="1302966" y="674435"/>
              <a:ext cx="6727868" cy="37799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63088" y="1299547"/>
              <a:ext cx="848994" cy="2689860"/>
            </a:xfrm>
            <a:custGeom>
              <a:avLst/>
              <a:gdLst/>
              <a:ahLst/>
              <a:cxnLst/>
              <a:rect l="l" t="t" r="r" b="b"/>
              <a:pathLst>
                <a:path w="848995" h="2689860">
                  <a:moveTo>
                    <a:pt x="0" y="0"/>
                  </a:moveTo>
                  <a:lnTo>
                    <a:pt x="848698" y="0"/>
                  </a:lnTo>
                  <a:lnTo>
                    <a:pt x="848698" y="585598"/>
                  </a:lnTo>
                  <a:lnTo>
                    <a:pt x="0" y="585598"/>
                  </a:lnTo>
                  <a:lnTo>
                    <a:pt x="0" y="0"/>
                  </a:lnTo>
                  <a:close/>
                </a:path>
                <a:path w="848995" h="2689860">
                  <a:moveTo>
                    <a:pt x="0" y="1052072"/>
                  </a:moveTo>
                  <a:lnTo>
                    <a:pt x="848698" y="1052072"/>
                  </a:lnTo>
                  <a:lnTo>
                    <a:pt x="848698" y="1637671"/>
                  </a:lnTo>
                  <a:lnTo>
                    <a:pt x="0" y="1637671"/>
                  </a:lnTo>
                  <a:lnTo>
                    <a:pt x="0" y="1052072"/>
                  </a:lnTo>
                  <a:close/>
                </a:path>
                <a:path w="848995" h="2689860">
                  <a:moveTo>
                    <a:pt x="0" y="2104145"/>
                  </a:moveTo>
                  <a:lnTo>
                    <a:pt x="848698" y="2104145"/>
                  </a:lnTo>
                  <a:lnTo>
                    <a:pt x="848698" y="2689744"/>
                  </a:lnTo>
                  <a:lnTo>
                    <a:pt x="0" y="2689744"/>
                  </a:lnTo>
                  <a:lnTo>
                    <a:pt x="0" y="2104145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38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TorchServe</a:t>
            </a:r>
            <a:r>
              <a:rPr dirty="0" sz="2800" spc="-210"/>
              <a:t> </a:t>
            </a: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797" y="643923"/>
            <a:ext cx="6921500" cy="3810635"/>
            <a:chOff x="1109797" y="643923"/>
            <a:chExt cx="6921500" cy="3810635"/>
          </a:xfrm>
        </p:grpSpPr>
        <p:sp>
          <p:nvSpPr>
            <p:cNvPr id="3" name="object 3"/>
            <p:cNvSpPr/>
            <p:nvPr/>
          </p:nvSpPr>
          <p:spPr>
            <a:xfrm>
              <a:off x="1302966" y="674435"/>
              <a:ext cx="6727868" cy="37799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28847" y="662973"/>
              <a:ext cx="2215515" cy="3735070"/>
            </a:xfrm>
            <a:custGeom>
              <a:avLst/>
              <a:gdLst/>
              <a:ahLst/>
              <a:cxnLst/>
              <a:rect l="l" t="t" r="r" b="b"/>
              <a:pathLst>
                <a:path w="2215515" h="3735070">
                  <a:moveTo>
                    <a:pt x="0" y="0"/>
                  </a:moveTo>
                  <a:lnTo>
                    <a:pt x="2215195" y="0"/>
                  </a:lnTo>
                  <a:lnTo>
                    <a:pt x="2215195" y="3734692"/>
                  </a:lnTo>
                  <a:lnTo>
                    <a:pt x="0" y="373469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3838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/>
              <a:t>TorchServe</a:t>
            </a:r>
            <a:r>
              <a:rPr dirty="0" sz="2800" spc="-210"/>
              <a:t> </a:t>
            </a:r>
            <a:r>
              <a:rPr dirty="0" sz="2800" spc="20"/>
              <a:t>Architecture</a:t>
            </a:r>
            <a:endParaRPr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1639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/>
              <a:t>KFServing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635528" y="1365659"/>
            <a:ext cx="4164965" cy="2932430"/>
            <a:chOff x="4635528" y="1365659"/>
            <a:chExt cx="4164965" cy="2932430"/>
          </a:xfrm>
        </p:grpSpPr>
        <p:sp>
          <p:nvSpPr>
            <p:cNvPr id="4" name="object 4"/>
            <p:cNvSpPr/>
            <p:nvPr/>
          </p:nvSpPr>
          <p:spPr>
            <a:xfrm>
              <a:off x="4943515" y="3828867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40290" y="3525642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40290" y="3525642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29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0290" y="3525642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43515" y="3364743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40290" y="3061518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40290" y="3061518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29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40290" y="3061518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43515" y="2897894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4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40290" y="2594669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4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40290" y="2594669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30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40290" y="2594669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4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4"/>
                  </a:lnTo>
                  <a:close/>
                </a:path>
                <a:path w="4155440" h="767714">
                  <a:moveTo>
                    <a:pt x="4155291" y="303224"/>
                  </a:moveTo>
                  <a:lnTo>
                    <a:pt x="303224" y="303224"/>
                  </a:lnTo>
                  <a:lnTo>
                    <a:pt x="0" y="0"/>
                  </a:lnTo>
                </a:path>
                <a:path w="4155440" h="767714">
                  <a:moveTo>
                    <a:pt x="303224" y="303224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43515" y="2431042"/>
              <a:ext cx="3852545" cy="464184"/>
            </a:xfrm>
            <a:custGeom>
              <a:avLst/>
              <a:gdLst/>
              <a:ahLst/>
              <a:cxnLst/>
              <a:rect l="l" t="t" r="r" b="b"/>
              <a:pathLst>
                <a:path w="3852545" h="464185">
                  <a:moveTo>
                    <a:pt x="3852067" y="464176"/>
                  </a:moveTo>
                  <a:lnTo>
                    <a:pt x="0" y="464176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3852067" y="46417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40290" y="2127820"/>
              <a:ext cx="303530" cy="767715"/>
            </a:xfrm>
            <a:custGeom>
              <a:avLst/>
              <a:gdLst/>
              <a:ahLst/>
              <a:cxnLst/>
              <a:rect l="l" t="t" r="r" b="b"/>
              <a:pathLst>
                <a:path w="303529" h="767714">
                  <a:moveTo>
                    <a:pt x="303224" y="767398"/>
                  </a:moveTo>
                  <a:lnTo>
                    <a:pt x="0" y="464174"/>
                  </a:lnTo>
                  <a:lnTo>
                    <a:pt x="0" y="0"/>
                  </a:lnTo>
                  <a:lnTo>
                    <a:pt x="303224" y="303221"/>
                  </a:lnTo>
                  <a:lnTo>
                    <a:pt x="303224" y="76739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40290" y="2127820"/>
              <a:ext cx="4155440" cy="303530"/>
            </a:xfrm>
            <a:custGeom>
              <a:avLst/>
              <a:gdLst/>
              <a:ahLst/>
              <a:cxnLst/>
              <a:rect l="l" t="t" r="r" b="b"/>
              <a:pathLst>
                <a:path w="4155440" h="303530">
                  <a:moveTo>
                    <a:pt x="4155291" y="303221"/>
                  </a:moveTo>
                  <a:lnTo>
                    <a:pt x="303224" y="303221"/>
                  </a:lnTo>
                  <a:lnTo>
                    <a:pt x="0" y="0"/>
                  </a:lnTo>
                  <a:lnTo>
                    <a:pt x="3852067" y="0"/>
                  </a:lnTo>
                  <a:lnTo>
                    <a:pt x="4155291" y="30322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40290" y="2127820"/>
              <a:ext cx="4155440" cy="767715"/>
            </a:xfrm>
            <a:custGeom>
              <a:avLst/>
              <a:gdLst/>
              <a:ahLst/>
              <a:cxnLst/>
              <a:rect l="l" t="t" r="r" b="b"/>
              <a:pathLst>
                <a:path w="4155440" h="767714">
                  <a:moveTo>
                    <a:pt x="4155291" y="303221"/>
                  </a:moveTo>
                  <a:lnTo>
                    <a:pt x="3852067" y="0"/>
                  </a:lnTo>
                  <a:lnTo>
                    <a:pt x="0" y="0"/>
                  </a:lnTo>
                  <a:lnTo>
                    <a:pt x="0" y="464174"/>
                  </a:lnTo>
                  <a:lnTo>
                    <a:pt x="303224" y="767398"/>
                  </a:lnTo>
                  <a:lnTo>
                    <a:pt x="4155291" y="767398"/>
                  </a:lnTo>
                  <a:lnTo>
                    <a:pt x="4155291" y="303221"/>
                  </a:lnTo>
                  <a:close/>
                </a:path>
                <a:path w="4155440" h="767714">
                  <a:moveTo>
                    <a:pt x="4155291" y="303221"/>
                  </a:moveTo>
                  <a:lnTo>
                    <a:pt x="303224" y="303221"/>
                  </a:lnTo>
                  <a:lnTo>
                    <a:pt x="0" y="0"/>
                  </a:lnTo>
                </a:path>
                <a:path w="4155440" h="767714">
                  <a:moveTo>
                    <a:pt x="303224" y="303221"/>
                  </a:moveTo>
                  <a:lnTo>
                    <a:pt x="303224" y="767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44740" y="1674861"/>
              <a:ext cx="3851275" cy="756920"/>
            </a:xfrm>
            <a:custGeom>
              <a:avLst/>
              <a:gdLst/>
              <a:ahLst/>
              <a:cxnLst/>
              <a:rect l="l" t="t" r="r" b="b"/>
              <a:pathLst>
                <a:path w="3851275" h="756919">
                  <a:moveTo>
                    <a:pt x="3850842" y="756358"/>
                  </a:moveTo>
                  <a:lnTo>
                    <a:pt x="0" y="756358"/>
                  </a:lnTo>
                  <a:lnTo>
                    <a:pt x="0" y="0"/>
                  </a:lnTo>
                  <a:lnTo>
                    <a:pt x="3850842" y="0"/>
                  </a:lnTo>
                  <a:lnTo>
                    <a:pt x="3850842" y="75635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40290" y="1370422"/>
              <a:ext cx="304800" cy="1061085"/>
            </a:xfrm>
            <a:custGeom>
              <a:avLst/>
              <a:gdLst/>
              <a:ahLst/>
              <a:cxnLst/>
              <a:rect l="l" t="t" r="r" b="b"/>
              <a:pathLst>
                <a:path w="304800" h="1061085">
                  <a:moveTo>
                    <a:pt x="304449" y="1060797"/>
                  </a:moveTo>
                  <a:lnTo>
                    <a:pt x="0" y="756358"/>
                  </a:lnTo>
                  <a:lnTo>
                    <a:pt x="0" y="0"/>
                  </a:lnTo>
                  <a:lnTo>
                    <a:pt x="304449" y="304439"/>
                  </a:lnTo>
                  <a:lnTo>
                    <a:pt x="304449" y="106079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0290" y="1370422"/>
              <a:ext cx="4155440" cy="304800"/>
            </a:xfrm>
            <a:custGeom>
              <a:avLst/>
              <a:gdLst/>
              <a:ahLst/>
              <a:cxnLst/>
              <a:rect l="l" t="t" r="r" b="b"/>
              <a:pathLst>
                <a:path w="4155440" h="304800">
                  <a:moveTo>
                    <a:pt x="4155291" y="304439"/>
                  </a:moveTo>
                  <a:lnTo>
                    <a:pt x="304449" y="304439"/>
                  </a:lnTo>
                  <a:lnTo>
                    <a:pt x="0" y="0"/>
                  </a:lnTo>
                  <a:lnTo>
                    <a:pt x="3850842" y="0"/>
                  </a:lnTo>
                  <a:lnTo>
                    <a:pt x="4155291" y="30443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40290" y="1370422"/>
              <a:ext cx="4155440" cy="1061085"/>
            </a:xfrm>
            <a:custGeom>
              <a:avLst/>
              <a:gdLst/>
              <a:ahLst/>
              <a:cxnLst/>
              <a:rect l="l" t="t" r="r" b="b"/>
              <a:pathLst>
                <a:path w="4155440" h="1061085">
                  <a:moveTo>
                    <a:pt x="4155291" y="304439"/>
                  </a:moveTo>
                  <a:lnTo>
                    <a:pt x="3850842" y="0"/>
                  </a:lnTo>
                  <a:lnTo>
                    <a:pt x="0" y="0"/>
                  </a:lnTo>
                  <a:lnTo>
                    <a:pt x="0" y="756358"/>
                  </a:lnTo>
                  <a:lnTo>
                    <a:pt x="304449" y="1060797"/>
                  </a:lnTo>
                  <a:lnTo>
                    <a:pt x="4155291" y="1060797"/>
                  </a:lnTo>
                  <a:lnTo>
                    <a:pt x="4155291" y="304439"/>
                  </a:lnTo>
                  <a:close/>
                </a:path>
                <a:path w="4155440" h="1061085">
                  <a:moveTo>
                    <a:pt x="4155291" y="304439"/>
                  </a:moveTo>
                  <a:lnTo>
                    <a:pt x="304449" y="304439"/>
                  </a:lnTo>
                  <a:lnTo>
                    <a:pt x="0" y="0"/>
                  </a:lnTo>
                </a:path>
                <a:path w="4155440" h="1061085">
                  <a:moveTo>
                    <a:pt x="304449" y="304439"/>
                  </a:moveTo>
                  <a:lnTo>
                    <a:pt x="304449" y="106079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94965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39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94965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5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94965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5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5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5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054427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1524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20"/>
              </a:spcBef>
            </a:pPr>
            <a:r>
              <a:rPr dirty="0" sz="700" spc="10">
                <a:latin typeface="Arial"/>
                <a:cs typeface="Arial"/>
              </a:rPr>
              <a:t>pre-process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36225" y="1365659"/>
            <a:ext cx="848360" cy="306705"/>
            <a:chOff x="5836225" y="1365659"/>
            <a:chExt cx="848360" cy="306705"/>
          </a:xfrm>
        </p:grpSpPr>
        <p:sp>
          <p:nvSpPr>
            <p:cNvPr id="29" name="object 29"/>
            <p:cNvSpPr/>
            <p:nvPr/>
          </p:nvSpPr>
          <p:spPr>
            <a:xfrm>
              <a:off x="5840988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39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840988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840988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000450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15240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120"/>
              </a:spcBef>
            </a:pPr>
            <a:r>
              <a:rPr dirty="0" sz="700" spc="20">
                <a:latin typeface="Arial"/>
                <a:cs typeface="Arial"/>
              </a:rPr>
              <a:t>predict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782224" y="1365659"/>
            <a:ext cx="848360" cy="306705"/>
            <a:chOff x="6782224" y="1365659"/>
            <a:chExt cx="848360" cy="306705"/>
          </a:xfrm>
        </p:grpSpPr>
        <p:sp>
          <p:nvSpPr>
            <p:cNvPr id="34" name="object 34"/>
            <p:cNvSpPr/>
            <p:nvPr/>
          </p:nvSpPr>
          <p:spPr>
            <a:xfrm>
              <a:off x="6786986" y="1370422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40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6986" y="1370422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823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86986" y="1370422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823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946448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0320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160"/>
              </a:spcBef>
            </a:pPr>
            <a:r>
              <a:rPr dirty="0" sz="600" spc="15">
                <a:latin typeface="Arial"/>
                <a:cs typeface="Arial"/>
              </a:rPr>
              <a:t>post-process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680621" y="1365647"/>
            <a:ext cx="848360" cy="306705"/>
            <a:chOff x="7680621" y="1365647"/>
            <a:chExt cx="848360" cy="306705"/>
          </a:xfrm>
        </p:grpSpPr>
        <p:sp>
          <p:nvSpPr>
            <p:cNvPr id="39" name="object 39"/>
            <p:cNvSpPr/>
            <p:nvPr/>
          </p:nvSpPr>
          <p:spPr>
            <a:xfrm>
              <a:off x="7685384" y="1370409"/>
              <a:ext cx="154940" cy="297180"/>
            </a:xfrm>
            <a:custGeom>
              <a:avLst/>
              <a:gdLst/>
              <a:ahLst/>
              <a:cxnLst/>
              <a:rect l="l" t="t" r="r" b="b"/>
              <a:pathLst>
                <a:path w="154940" h="297180">
                  <a:moveTo>
                    <a:pt x="154699" y="296999"/>
                  </a:moveTo>
                  <a:lnTo>
                    <a:pt x="0" y="142302"/>
                  </a:lnTo>
                  <a:lnTo>
                    <a:pt x="0" y="0"/>
                  </a:lnTo>
                  <a:lnTo>
                    <a:pt x="154699" y="154697"/>
                  </a:lnTo>
                  <a:lnTo>
                    <a:pt x="154699" y="29699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85384" y="1370409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  <a:lnTo>
                    <a:pt x="683798" y="0"/>
                  </a:lnTo>
                  <a:lnTo>
                    <a:pt x="838498" y="15469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685384" y="1370409"/>
              <a:ext cx="838835" cy="297180"/>
            </a:xfrm>
            <a:custGeom>
              <a:avLst/>
              <a:gdLst/>
              <a:ahLst/>
              <a:cxnLst/>
              <a:rect l="l" t="t" r="r" b="b"/>
              <a:pathLst>
                <a:path w="838834" h="297180">
                  <a:moveTo>
                    <a:pt x="838498" y="154697"/>
                  </a:moveTo>
                  <a:lnTo>
                    <a:pt x="683798" y="0"/>
                  </a:lnTo>
                  <a:lnTo>
                    <a:pt x="0" y="0"/>
                  </a:lnTo>
                  <a:lnTo>
                    <a:pt x="0" y="142302"/>
                  </a:lnTo>
                  <a:lnTo>
                    <a:pt x="154699" y="296999"/>
                  </a:lnTo>
                  <a:lnTo>
                    <a:pt x="838498" y="296999"/>
                  </a:lnTo>
                  <a:lnTo>
                    <a:pt x="838498" y="154697"/>
                  </a:lnTo>
                  <a:close/>
                </a:path>
                <a:path w="838834" h="297180">
                  <a:moveTo>
                    <a:pt x="838498" y="154697"/>
                  </a:moveTo>
                  <a:lnTo>
                    <a:pt x="154699" y="154697"/>
                  </a:lnTo>
                  <a:lnTo>
                    <a:pt x="0" y="0"/>
                  </a:lnTo>
                </a:path>
                <a:path w="838834" h="297180">
                  <a:moveTo>
                    <a:pt x="154699" y="154697"/>
                  </a:moveTo>
                  <a:lnTo>
                    <a:pt x="154699" y="296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844846" y="1525113"/>
            <a:ext cx="679450" cy="14287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15240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120"/>
              </a:spcBef>
            </a:pPr>
            <a:r>
              <a:rPr dirty="0" sz="700" spc="-5">
                <a:latin typeface="Arial"/>
                <a:cs typeface="Arial"/>
              </a:rPr>
              <a:t>explain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73465" y="1658046"/>
            <a:ext cx="3796029" cy="716280"/>
            <a:chOff x="4973465" y="1658046"/>
            <a:chExt cx="3796029" cy="716280"/>
          </a:xfrm>
        </p:grpSpPr>
        <p:sp>
          <p:nvSpPr>
            <p:cNvPr id="44" name="object 44"/>
            <p:cNvSpPr/>
            <p:nvPr/>
          </p:nvSpPr>
          <p:spPr>
            <a:xfrm>
              <a:off x="4973465" y="1719259"/>
              <a:ext cx="353641" cy="356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266489" y="1806171"/>
              <a:ext cx="914398" cy="182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181512" y="1742458"/>
              <a:ext cx="500623" cy="310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98436" y="1722259"/>
              <a:ext cx="621791" cy="2392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475409" y="1658046"/>
              <a:ext cx="589398" cy="3676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037783" y="1773332"/>
              <a:ext cx="731518" cy="1881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180887" y="2052758"/>
              <a:ext cx="324171" cy="3211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625957" y="2082284"/>
            <a:ext cx="901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00FF"/>
                </a:solidFill>
                <a:latin typeface="Arial"/>
                <a:cs typeface="Arial"/>
              </a:rPr>
              <a:t>KFServing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142937" y="2437595"/>
            <a:ext cx="400050" cy="1337945"/>
            <a:chOff x="6142937" y="2437595"/>
            <a:chExt cx="400050" cy="1337945"/>
          </a:xfrm>
        </p:grpSpPr>
        <p:sp>
          <p:nvSpPr>
            <p:cNvPr id="53" name="object 53"/>
            <p:cNvSpPr/>
            <p:nvPr/>
          </p:nvSpPr>
          <p:spPr>
            <a:xfrm>
              <a:off x="6142937" y="2437595"/>
              <a:ext cx="400049" cy="4000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195612" y="3489373"/>
              <a:ext cx="294704" cy="2859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6690184" y="2607498"/>
            <a:ext cx="525145" cy="638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K</a:t>
            </a:r>
            <a:r>
              <a:rPr dirty="0" sz="1200" spc="-30">
                <a:latin typeface="Arial"/>
                <a:cs typeface="Arial"/>
              </a:rPr>
              <a:t>n</a:t>
            </a:r>
            <a:r>
              <a:rPr dirty="0" sz="1200" spc="-50">
                <a:latin typeface="Arial"/>
                <a:cs typeface="Arial"/>
              </a:rPr>
              <a:t>a</a:t>
            </a:r>
            <a:r>
              <a:rPr dirty="0" sz="1200" spc="110">
                <a:latin typeface="Arial"/>
                <a:cs typeface="Arial"/>
              </a:rPr>
              <a:t>t</a:t>
            </a:r>
            <a:r>
              <a:rPr dirty="0" sz="1200" spc="5">
                <a:latin typeface="Arial"/>
                <a:cs typeface="Arial"/>
              </a:rPr>
              <a:t>i</a:t>
            </a:r>
            <a:r>
              <a:rPr dirty="0" sz="1200" spc="-10">
                <a:latin typeface="Arial"/>
                <a:cs typeface="Arial"/>
              </a:rPr>
              <a:t>v</a:t>
            </a:r>
            <a:r>
              <a:rPr dirty="0" sz="1200" spc="5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200" spc="10">
                <a:latin typeface="Arial"/>
                <a:cs typeface="Arial"/>
              </a:rPr>
              <a:t>Istio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08723" y="3503370"/>
            <a:ext cx="2220595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9785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"/>
                <a:cs typeface="Arial"/>
              </a:rPr>
              <a:t>Kubernetes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200" spc="25">
                <a:latin typeface="Arial"/>
                <a:cs typeface="Arial"/>
              </a:rPr>
              <a:t>Compute </a:t>
            </a:r>
            <a:r>
              <a:rPr dirty="0" sz="1200" spc="-10">
                <a:latin typeface="Arial"/>
                <a:cs typeface="Arial"/>
              </a:rPr>
              <a:t>Cluster,</a:t>
            </a:r>
            <a:r>
              <a:rPr dirty="0" sz="1200" spc="-235">
                <a:latin typeface="Arial"/>
                <a:cs typeface="Arial"/>
              </a:rPr>
              <a:t> </a:t>
            </a:r>
            <a:r>
              <a:rPr dirty="0" sz="1200" spc="-70">
                <a:latin typeface="Arial"/>
                <a:cs typeface="Arial"/>
              </a:rPr>
              <a:t>CPU </a:t>
            </a:r>
            <a:r>
              <a:rPr dirty="0" sz="1200" spc="-55">
                <a:latin typeface="Arial"/>
                <a:cs typeface="Arial"/>
              </a:rPr>
              <a:t>GPU, </a:t>
            </a:r>
            <a:r>
              <a:rPr dirty="0" sz="1200" spc="-95">
                <a:latin typeface="Arial"/>
                <a:cs typeface="Arial"/>
              </a:rPr>
              <a:t>TPU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3279" y="1309131"/>
            <a:ext cx="3512820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marR="5080" indent="-359410">
              <a:lnSpc>
                <a:spcPct val="113999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latin typeface="Lato"/>
                <a:cs typeface="Lato"/>
              </a:rPr>
              <a:t>Enables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serverless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inferencing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  </a:t>
            </a:r>
            <a:r>
              <a:rPr dirty="0" sz="1700" spc="5">
                <a:latin typeface="Lato"/>
                <a:cs typeface="Lato"/>
              </a:rPr>
              <a:t>Kubernetes.</a:t>
            </a:r>
            <a:endParaRPr sz="1700">
              <a:latin typeface="Lato"/>
              <a:cs typeface="Lato"/>
            </a:endParaRPr>
          </a:p>
          <a:p>
            <a:pPr marL="371475" marR="443865" indent="-359410">
              <a:lnSpc>
                <a:spcPct val="113999"/>
              </a:lnSpc>
              <a:spcBef>
                <a:spcPts val="104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latin typeface="Lato"/>
                <a:cs typeface="Lato"/>
              </a:rPr>
              <a:t>Provides </a:t>
            </a:r>
            <a:r>
              <a:rPr dirty="0" sz="1700">
                <a:latin typeface="Lato"/>
                <a:cs typeface="Lato"/>
              </a:rPr>
              <a:t>high </a:t>
            </a:r>
            <a:r>
              <a:rPr dirty="0" sz="1700" spc="5">
                <a:latin typeface="Lato"/>
                <a:cs typeface="Lato"/>
              </a:rPr>
              <a:t>abstraction  interfaces for </a:t>
            </a:r>
            <a:r>
              <a:rPr dirty="0" sz="1700" spc="-15">
                <a:latin typeface="Lato"/>
                <a:cs typeface="Lato"/>
              </a:rPr>
              <a:t>common </a:t>
            </a:r>
            <a:r>
              <a:rPr dirty="0" sz="1700" spc="-10">
                <a:latin typeface="Lato"/>
                <a:cs typeface="Lato"/>
              </a:rPr>
              <a:t>ML  </a:t>
            </a:r>
            <a:r>
              <a:rPr dirty="0" sz="1700" spc="5">
                <a:latin typeface="Lato"/>
                <a:cs typeface="Lato"/>
              </a:rPr>
              <a:t>frameworks like</a:t>
            </a:r>
            <a:r>
              <a:rPr dirty="0" sz="1700" spc="-270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TensorFlow,  PyTorch, </a:t>
            </a:r>
            <a:r>
              <a:rPr dirty="0" sz="1700" spc="10">
                <a:latin typeface="Lato"/>
                <a:cs typeface="Lato"/>
              </a:rPr>
              <a:t>scikit-learn</a:t>
            </a:r>
            <a:r>
              <a:rPr dirty="0" sz="1700" spc="-20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etc.</a:t>
            </a:r>
            <a:endParaRPr sz="1700">
              <a:latin typeface="Lato"/>
              <a:cs typeface="La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5559" y="985357"/>
            <a:ext cx="9950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10">
                <a:latin typeface="Arial"/>
                <a:cs typeface="Arial"/>
              </a:rPr>
              <a:t>KF</a:t>
            </a:r>
            <a:r>
              <a:rPr dirty="0" sz="1600" spc="-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93111" y="61337"/>
            <a:ext cx="859123" cy="85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148" y="708723"/>
            <a:ext cx="8087995" cy="1855470"/>
          </a:xfrm>
          <a:custGeom>
            <a:avLst/>
            <a:gdLst/>
            <a:ahLst/>
            <a:cxnLst/>
            <a:rect l="l" t="t" r="r" b="b"/>
            <a:pathLst>
              <a:path w="8087995" h="1855470">
                <a:moveTo>
                  <a:pt x="0" y="0"/>
                </a:moveTo>
                <a:lnTo>
                  <a:pt x="8087683" y="0"/>
                </a:lnTo>
                <a:lnTo>
                  <a:pt x="8087683" y="1855196"/>
                </a:lnTo>
                <a:lnTo>
                  <a:pt x="0" y="1855196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8016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ML</a:t>
            </a:r>
            <a:r>
              <a:rPr dirty="0" sz="2800" spc="-245"/>
              <a:t> </a:t>
            </a:r>
            <a:r>
              <a:rPr dirty="0" sz="2800" spc="25"/>
              <a:t>Infrastructure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902267" y="678160"/>
            <a:ext cx="543941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126490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your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0">
                <a:solidFill>
                  <a:srgbClr val="1F2121"/>
                </a:solidFill>
                <a:latin typeface="Lato"/>
                <a:cs typeface="Lato"/>
              </a:rPr>
              <a:t>own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  infrastructure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Manually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procure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GPUs,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CPUs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Proﬁtable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for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large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companies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running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projects  for longer</a:t>
            </a:r>
            <a:r>
              <a:rPr dirty="0" sz="1800" spc="-24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208547" y="1200272"/>
            <a:ext cx="1115695" cy="734060"/>
            <a:chOff x="1208547" y="1200272"/>
            <a:chExt cx="1115695" cy="734060"/>
          </a:xfrm>
        </p:grpSpPr>
        <p:sp>
          <p:nvSpPr>
            <p:cNvPr id="7" name="object 7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12408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946367" y="2741691"/>
            <a:ext cx="5494655" cy="140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60045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choosing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from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several 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service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providers</a:t>
            </a:r>
            <a:endParaRPr sz="1800">
              <a:latin typeface="Lato"/>
              <a:cs typeface="Lato"/>
            </a:endParaRPr>
          </a:p>
          <a:p>
            <a:pPr lvl="1" marL="836294" marR="5080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Amazon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Web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Services,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Google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Platform, 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Microsoft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Azure,</a:t>
            </a:r>
            <a:r>
              <a:rPr dirty="0" sz="1800" spc="-23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0320" y="820345"/>
            <a:ext cx="8324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45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86" y="2628764"/>
            <a:ext cx="8801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5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5592" y="1285488"/>
            <a:ext cx="36290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latin typeface="Lato"/>
                <a:cs typeface="Lato"/>
              </a:rPr>
              <a:t>Scaling</a:t>
            </a:r>
            <a:r>
              <a:rPr dirty="0" sz="3000" spc="-235">
                <a:latin typeface="Lato"/>
                <a:cs typeface="Lato"/>
              </a:rPr>
              <a:t> </a:t>
            </a:r>
            <a:r>
              <a:rPr dirty="0" sz="3000" spc="25">
                <a:latin typeface="Lato"/>
                <a:cs typeface="Lato"/>
              </a:rPr>
              <a:t>Infrastructure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6064" y="3346570"/>
            <a:ext cx="5657215" cy="11264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414780" marR="5080" indent="-1402715">
              <a:lnSpc>
                <a:spcPct val="100699"/>
              </a:lnSpc>
              <a:spcBef>
                <a:spcPts val="70"/>
              </a:spcBef>
            </a:pPr>
            <a:r>
              <a:rPr dirty="0" sz="3600" spc="-5">
                <a:latin typeface="Lato"/>
                <a:cs typeface="Lato"/>
              </a:rPr>
              <a:t>Model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10">
                <a:latin typeface="Lato"/>
                <a:cs typeface="Lato"/>
              </a:rPr>
              <a:t>Serving: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25">
                <a:latin typeface="Lato"/>
                <a:cs typeface="Lato"/>
              </a:rPr>
              <a:t>Patterns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5">
                <a:latin typeface="Lato"/>
                <a:cs typeface="Lato"/>
              </a:rPr>
              <a:t>and  </a:t>
            </a:r>
            <a:r>
              <a:rPr dirty="0" sz="3600" spc="30">
                <a:latin typeface="Lato"/>
                <a:cs typeface="Lato"/>
              </a:rPr>
              <a:t>Infrastructure</a:t>
            </a:r>
            <a:endParaRPr sz="3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9431" y="1206735"/>
            <a:ext cx="391160" cy="406400"/>
            <a:chOff x="2749431" y="1206735"/>
            <a:chExt cx="391160" cy="406400"/>
          </a:xfrm>
        </p:grpSpPr>
        <p:sp>
          <p:nvSpPr>
            <p:cNvPr id="3" name="object 3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749431" y="1696734"/>
            <a:ext cx="391160" cy="406400"/>
            <a:chOff x="2749431" y="1696734"/>
            <a:chExt cx="391160" cy="406400"/>
          </a:xfrm>
        </p:grpSpPr>
        <p:sp>
          <p:nvSpPr>
            <p:cNvPr id="6" name="object 6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749431" y="2186733"/>
            <a:ext cx="391160" cy="406400"/>
            <a:chOff x="2749431" y="2186733"/>
            <a:chExt cx="391160" cy="406400"/>
          </a:xfrm>
        </p:grpSpPr>
        <p:sp>
          <p:nvSpPr>
            <p:cNvPr id="9" name="object 9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49431" y="2676732"/>
            <a:ext cx="391160" cy="406400"/>
            <a:chOff x="2749431" y="2676732"/>
            <a:chExt cx="391160" cy="406400"/>
          </a:xfrm>
        </p:grpSpPr>
        <p:sp>
          <p:nvSpPr>
            <p:cNvPr id="12" name="object 12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749431" y="3166731"/>
            <a:ext cx="391160" cy="406400"/>
            <a:chOff x="2749431" y="3166731"/>
            <a:chExt cx="391160" cy="406400"/>
          </a:xfrm>
        </p:grpSpPr>
        <p:sp>
          <p:nvSpPr>
            <p:cNvPr id="15" name="object 15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338603" y="1442584"/>
            <a:ext cx="391160" cy="406400"/>
            <a:chOff x="4338603" y="1442584"/>
            <a:chExt cx="391160" cy="406400"/>
          </a:xfrm>
        </p:grpSpPr>
        <p:sp>
          <p:nvSpPr>
            <p:cNvPr id="18" name="object 18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338603" y="1938683"/>
            <a:ext cx="391160" cy="406400"/>
            <a:chOff x="4338603" y="1938683"/>
            <a:chExt cx="391160" cy="406400"/>
          </a:xfrm>
        </p:grpSpPr>
        <p:sp>
          <p:nvSpPr>
            <p:cNvPr id="21" name="object 21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338603" y="2434782"/>
            <a:ext cx="391160" cy="406400"/>
            <a:chOff x="4338603" y="2434782"/>
            <a:chExt cx="391160" cy="406400"/>
          </a:xfrm>
        </p:grpSpPr>
        <p:sp>
          <p:nvSpPr>
            <p:cNvPr id="24" name="object 24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338603" y="2930881"/>
            <a:ext cx="391160" cy="406400"/>
            <a:chOff x="4338603" y="2930881"/>
            <a:chExt cx="391160" cy="406400"/>
          </a:xfrm>
        </p:grpSpPr>
        <p:sp>
          <p:nvSpPr>
            <p:cNvPr id="27" name="object 27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85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1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96101" y="1792358"/>
            <a:ext cx="391160" cy="406400"/>
            <a:chOff x="5596101" y="1792358"/>
            <a:chExt cx="391160" cy="406400"/>
          </a:xfrm>
        </p:grpSpPr>
        <p:sp>
          <p:nvSpPr>
            <p:cNvPr id="30" name="object 30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596101" y="2434782"/>
            <a:ext cx="391160" cy="406400"/>
            <a:chOff x="5596101" y="2434782"/>
            <a:chExt cx="391160" cy="406400"/>
          </a:xfrm>
        </p:grpSpPr>
        <p:sp>
          <p:nvSpPr>
            <p:cNvPr id="33" name="object 33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35793" y="1409647"/>
            <a:ext cx="1207770" cy="1960245"/>
          </a:xfrm>
          <a:custGeom>
            <a:avLst/>
            <a:gdLst/>
            <a:ahLst/>
            <a:cxnLst/>
            <a:rect l="l" t="t" r="r" b="b"/>
            <a:pathLst>
              <a:path w="1207770" h="1960245">
                <a:moveTo>
                  <a:pt x="0" y="0"/>
                </a:moveTo>
                <a:lnTo>
                  <a:pt x="1207497" y="235799"/>
                </a:lnTo>
              </a:path>
              <a:path w="1207770" h="1960245">
                <a:moveTo>
                  <a:pt x="0" y="489999"/>
                </a:moveTo>
                <a:lnTo>
                  <a:pt x="1207497" y="235899"/>
                </a:lnTo>
              </a:path>
              <a:path w="1207770" h="1960245">
                <a:moveTo>
                  <a:pt x="0" y="979998"/>
                </a:moveTo>
                <a:lnTo>
                  <a:pt x="1207497" y="235999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959996"/>
                </a:moveTo>
                <a:lnTo>
                  <a:pt x="1207497" y="235899"/>
                </a:lnTo>
              </a:path>
              <a:path w="1207770" h="1960245">
                <a:moveTo>
                  <a:pt x="0" y="0"/>
                </a:moveTo>
                <a:lnTo>
                  <a:pt x="1207497" y="731998"/>
                </a:lnTo>
              </a:path>
              <a:path w="1207770" h="1960245">
                <a:moveTo>
                  <a:pt x="0" y="0"/>
                </a:moveTo>
                <a:lnTo>
                  <a:pt x="1207497" y="1228197"/>
                </a:lnTo>
              </a:path>
              <a:path w="1207770" h="1960245">
                <a:moveTo>
                  <a:pt x="0" y="0"/>
                </a:moveTo>
                <a:lnTo>
                  <a:pt x="1207497" y="1724096"/>
                </a:lnTo>
              </a:path>
              <a:path w="1207770" h="1960245">
                <a:moveTo>
                  <a:pt x="0" y="489999"/>
                </a:moveTo>
                <a:lnTo>
                  <a:pt x="1207497" y="732098"/>
                </a:lnTo>
              </a:path>
              <a:path w="1207770" h="1960245">
                <a:moveTo>
                  <a:pt x="0" y="489999"/>
                </a:moveTo>
                <a:lnTo>
                  <a:pt x="1207497" y="1227997"/>
                </a:lnTo>
              </a:path>
              <a:path w="1207770" h="1960245">
                <a:moveTo>
                  <a:pt x="0" y="489999"/>
                </a:moveTo>
                <a:lnTo>
                  <a:pt x="1207497" y="1724196"/>
                </a:lnTo>
              </a:path>
              <a:path w="1207770" h="1960245">
                <a:moveTo>
                  <a:pt x="0" y="979998"/>
                </a:moveTo>
                <a:lnTo>
                  <a:pt x="1207497" y="731898"/>
                </a:lnTo>
              </a:path>
              <a:path w="1207770" h="1960245">
                <a:moveTo>
                  <a:pt x="0" y="979998"/>
                </a:moveTo>
                <a:lnTo>
                  <a:pt x="1207497" y="1228097"/>
                </a:lnTo>
              </a:path>
              <a:path w="1207770" h="1960245">
                <a:moveTo>
                  <a:pt x="0" y="979998"/>
                </a:moveTo>
                <a:lnTo>
                  <a:pt x="1207497" y="1724296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469997"/>
                </a:moveTo>
                <a:lnTo>
                  <a:pt x="1207497" y="731998"/>
                </a:lnTo>
              </a:path>
              <a:path w="1207770" h="1960245">
                <a:moveTo>
                  <a:pt x="0" y="1469997"/>
                </a:moveTo>
                <a:lnTo>
                  <a:pt x="1207497" y="1228197"/>
                </a:lnTo>
              </a:path>
              <a:path w="1207770" h="1960245">
                <a:moveTo>
                  <a:pt x="0" y="1469997"/>
                </a:moveTo>
                <a:lnTo>
                  <a:pt x="1207497" y="1724096"/>
                </a:lnTo>
              </a:path>
              <a:path w="1207770" h="1960245">
                <a:moveTo>
                  <a:pt x="0" y="1959996"/>
                </a:moveTo>
                <a:lnTo>
                  <a:pt x="1207497" y="731798"/>
                </a:lnTo>
              </a:path>
              <a:path w="1207770" h="1960245">
                <a:moveTo>
                  <a:pt x="0" y="1959996"/>
                </a:moveTo>
                <a:lnTo>
                  <a:pt x="1207497" y="1227997"/>
                </a:lnTo>
              </a:path>
              <a:path w="1207770" h="1960245">
                <a:moveTo>
                  <a:pt x="0" y="1959996"/>
                </a:moveTo>
                <a:lnTo>
                  <a:pt x="1207497" y="17241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24990" y="1645496"/>
            <a:ext cx="876300" cy="1488440"/>
          </a:xfrm>
          <a:custGeom>
            <a:avLst/>
            <a:gdLst/>
            <a:ahLst/>
            <a:cxnLst/>
            <a:rect l="l" t="t" r="r" b="b"/>
            <a:pathLst>
              <a:path w="876300" h="1488439">
                <a:moveTo>
                  <a:pt x="0" y="0"/>
                </a:moveTo>
                <a:lnTo>
                  <a:pt x="875973" y="349799"/>
                </a:lnTo>
              </a:path>
              <a:path w="876300" h="1488439">
                <a:moveTo>
                  <a:pt x="0" y="0"/>
                </a:moveTo>
                <a:lnTo>
                  <a:pt x="875973" y="992098"/>
                </a:lnTo>
              </a:path>
              <a:path w="876300" h="1488439">
                <a:moveTo>
                  <a:pt x="0" y="496099"/>
                </a:moveTo>
                <a:lnTo>
                  <a:pt x="875973" y="349699"/>
                </a:lnTo>
              </a:path>
              <a:path w="876300" h="1488439">
                <a:moveTo>
                  <a:pt x="0" y="496099"/>
                </a:moveTo>
                <a:lnTo>
                  <a:pt x="875973" y="992298"/>
                </a:lnTo>
              </a:path>
              <a:path w="876300" h="1488439">
                <a:moveTo>
                  <a:pt x="0" y="992198"/>
                </a:moveTo>
                <a:lnTo>
                  <a:pt x="875973" y="349899"/>
                </a:lnTo>
              </a:path>
              <a:path w="876300" h="1488439">
                <a:moveTo>
                  <a:pt x="0" y="992198"/>
                </a:moveTo>
                <a:lnTo>
                  <a:pt x="875973" y="992198"/>
                </a:lnTo>
              </a:path>
              <a:path w="876300" h="1488439">
                <a:moveTo>
                  <a:pt x="0" y="1488297"/>
                </a:moveTo>
                <a:lnTo>
                  <a:pt x="875973" y="349799"/>
                </a:lnTo>
              </a:path>
              <a:path w="876300" h="1488439">
                <a:moveTo>
                  <a:pt x="0" y="1488297"/>
                </a:moveTo>
                <a:lnTo>
                  <a:pt x="875973" y="99209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5977700" y="1981198"/>
            <a:ext cx="649605" cy="31115"/>
            <a:chOff x="5977700" y="1981198"/>
            <a:chExt cx="649605" cy="31115"/>
          </a:xfrm>
        </p:grpSpPr>
        <p:sp>
          <p:nvSpPr>
            <p:cNvPr id="38" name="object 38"/>
            <p:cNvSpPr/>
            <p:nvPr/>
          </p:nvSpPr>
          <p:spPr>
            <a:xfrm>
              <a:off x="5982463" y="1995270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977925" y="2622882"/>
            <a:ext cx="649605" cy="31115"/>
            <a:chOff x="5977925" y="2622882"/>
            <a:chExt cx="649605" cy="31115"/>
          </a:xfrm>
        </p:grpSpPr>
        <p:sp>
          <p:nvSpPr>
            <p:cNvPr id="42" name="object 42"/>
            <p:cNvSpPr/>
            <p:nvPr/>
          </p:nvSpPr>
          <p:spPr>
            <a:xfrm>
              <a:off x="5982687" y="263694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2095433" y="1394824"/>
            <a:ext cx="649605" cy="31115"/>
            <a:chOff x="2095433" y="1394824"/>
            <a:chExt cx="649605" cy="31115"/>
          </a:xfrm>
        </p:grpSpPr>
        <p:sp>
          <p:nvSpPr>
            <p:cNvPr id="46" name="object 46"/>
            <p:cNvSpPr/>
            <p:nvPr/>
          </p:nvSpPr>
          <p:spPr>
            <a:xfrm>
              <a:off x="2100195" y="1408897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095333" y="1884823"/>
            <a:ext cx="649605" cy="31115"/>
            <a:chOff x="2095333" y="1884823"/>
            <a:chExt cx="649605" cy="31115"/>
          </a:xfrm>
        </p:grpSpPr>
        <p:sp>
          <p:nvSpPr>
            <p:cNvPr id="50" name="object 50"/>
            <p:cNvSpPr/>
            <p:nvPr/>
          </p:nvSpPr>
          <p:spPr>
            <a:xfrm>
              <a:off x="2100095" y="1898896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2095333" y="2374822"/>
            <a:ext cx="649605" cy="31115"/>
            <a:chOff x="2095333" y="2374822"/>
            <a:chExt cx="649605" cy="31115"/>
          </a:xfrm>
        </p:grpSpPr>
        <p:sp>
          <p:nvSpPr>
            <p:cNvPr id="54" name="object 54"/>
            <p:cNvSpPr/>
            <p:nvPr/>
          </p:nvSpPr>
          <p:spPr>
            <a:xfrm>
              <a:off x="2100095" y="2388895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2095333" y="2864831"/>
            <a:ext cx="649605" cy="31115"/>
            <a:chOff x="2095333" y="2864831"/>
            <a:chExt cx="649605" cy="31115"/>
          </a:xfrm>
        </p:grpSpPr>
        <p:sp>
          <p:nvSpPr>
            <p:cNvPr id="58" name="object 58"/>
            <p:cNvSpPr/>
            <p:nvPr/>
          </p:nvSpPr>
          <p:spPr>
            <a:xfrm>
              <a:off x="2100095" y="287889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2095433" y="3354830"/>
            <a:ext cx="649605" cy="31115"/>
            <a:chOff x="2095433" y="3354830"/>
            <a:chExt cx="649605" cy="31115"/>
          </a:xfrm>
        </p:grpSpPr>
        <p:sp>
          <p:nvSpPr>
            <p:cNvPr id="62" name="object 62"/>
            <p:cNvSpPr/>
            <p:nvPr/>
          </p:nvSpPr>
          <p:spPr>
            <a:xfrm>
              <a:off x="2100195" y="3368893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4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6328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 </a:t>
            </a:r>
            <a:r>
              <a:rPr dirty="0" spc="25"/>
              <a:t>is</a:t>
            </a:r>
            <a:r>
              <a:rPr dirty="0" spc="-490"/>
              <a:t> </a:t>
            </a:r>
            <a:r>
              <a:rPr dirty="0" spc="10"/>
              <a:t>Scaling </a:t>
            </a:r>
            <a:r>
              <a:rPr dirty="0" spc="15"/>
              <a:t>Important?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9431" y="1206735"/>
            <a:ext cx="391160" cy="406400"/>
            <a:chOff x="2749431" y="1206735"/>
            <a:chExt cx="391160" cy="406400"/>
          </a:xfrm>
        </p:grpSpPr>
        <p:sp>
          <p:nvSpPr>
            <p:cNvPr id="3" name="object 3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749431" y="1696734"/>
            <a:ext cx="391160" cy="406400"/>
            <a:chOff x="2749431" y="1696734"/>
            <a:chExt cx="391160" cy="406400"/>
          </a:xfrm>
        </p:grpSpPr>
        <p:sp>
          <p:nvSpPr>
            <p:cNvPr id="6" name="object 6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749431" y="2186733"/>
            <a:ext cx="391160" cy="406400"/>
            <a:chOff x="2749431" y="2186733"/>
            <a:chExt cx="391160" cy="406400"/>
          </a:xfrm>
        </p:grpSpPr>
        <p:sp>
          <p:nvSpPr>
            <p:cNvPr id="9" name="object 9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49431" y="2676732"/>
            <a:ext cx="391160" cy="406400"/>
            <a:chOff x="2749431" y="2676732"/>
            <a:chExt cx="391160" cy="406400"/>
          </a:xfrm>
        </p:grpSpPr>
        <p:sp>
          <p:nvSpPr>
            <p:cNvPr id="12" name="object 12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749431" y="3166731"/>
            <a:ext cx="391160" cy="406400"/>
            <a:chOff x="2749431" y="3166731"/>
            <a:chExt cx="391160" cy="406400"/>
          </a:xfrm>
        </p:grpSpPr>
        <p:sp>
          <p:nvSpPr>
            <p:cNvPr id="15" name="object 15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338603" y="1442584"/>
            <a:ext cx="391160" cy="406400"/>
            <a:chOff x="4338603" y="1442584"/>
            <a:chExt cx="391160" cy="406400"/>
          </a:xfrm>
        </p:grpSpPr>
        <p:sp>
          <p:nvSpPr>
            <p:cNvPr id="18" name="object 18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338603" y="1938683"/>
            <a:ext cx="391160" cy="406400"/>
            <a:chOff x="4338603" y="1938683"/>
            <a:chExt cx="391160" cy="406400"/>
          </a:xfrm>
        </p:grpSpPr>
        <p:sp>
          <p:nvSpPr>
            <p:cNvPr id="21" name="object 21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338603" y="2434782"/>
            <a:ext cx="391160" cy="406400"/>
            <a:chOff x="4338603" y="2434782"/>
            <a:chExt cx="391160" cy="406400"/>
          </a:xfrm>
        </p:grpSpPr>
        <p:sp>
          <p:nvSpPr>
            <p:cNvPr id="24" name="object 24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338603" y="2930881"/>
            <a:ext cx="391160" cy="406400"/>
            <a:chOff x="4338603" y="2930881"/>
            <a:chExt cx="391160" cy="406400"/>
          </a:xfrm>
        </p:grpSpPr>
        <p:sp>
          <p:nvSpPr>
            <p:cNvPr id="27" name="object 27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85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1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96101" y="1792358"/>
            <a:ext cx="391160" cy="406400"/>
            <a:chOff x="5596101" y="1792358"/>
            <a:chExt cx="391160" cy="406400"/>
          </a:xfrm>
        </p:grpSpPr>
        <p:sp>
          <p:nvSpPr>
            <p:cNvPr id="30" name="object 30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596101" y="2434782"/>
            <a:ext cx="391160" cy="406400"/>
            <a:chOff x="5596101" y="2434782"/>
            <a:chExt cx="391160" cy="406400"/>
          </a:xfrm>
        </p:grpSpPr>
        <p:sp>
          <p:nvSpPr>
            <p:cNvPr id="33" name="object 33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35793" y="1409647"/>
            <a:ext cx="1207770" cy="1960245"/>
          </a:xfrm>
          <a:custGeom>
            <a:avLst/>
            <a:gdLst/>
            <a:ahLst/>
            <a:cxnLst/>
            <a:rect l="l" t="t" r="r" b="b"/>
            <a:pathLst>
              <a:path w="1207770" h="1960245">
                <a:moveTo>
                  <a:pt x="0" y="0"/>
                </a:moveTo>
                <a:lnTo>
                  <a:pt x="1207497" y="235799"/>
                </a:lnTo>
              </a:path>
              <a:path w="1207770" h="1960245">
                <a:moveTo>
                  <a:pt x="0" y="489999"/>
                </a:moveTo>
                <a:lnTo>
                  <a:pt x="1207497" y="235899"/>
                </a:lnTo>
              </a:path>
              <a:path w="1207770" h="1960245">
                <a:moveTo>
                  <a:pt x="0" y="979998"/>
                </a:moveTo>
                <a:lnTo>
                  <a:pt x="1207497" y="235999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959996"/>
                </a:moveTo>
                <a:lnTo>
                  <a:pt x="1207497" y="235899"/>
                </a:lnTo>
              </a:path>
              <a:path w="1207770" h="1960245">
                <a:moveTo>
                  <a:pt x="0" y="0"/>
                </a:moveTo>
                <a:lnTo>
                  <a:pt x="1207497" y="731998"/>
                </a:lnTo>
              </a:path>
              <a:path w="1207770" h="1960245">
                <a:moveTo>
                  <a:pt x="0" y="0"/>
                </a:moveTo>
                <a:lnTo>
                  <a:pt x="1207497" y="1228197"/>
                </a:lnTo>
              </a:path>
              <a:path w="1207770" h="1960245">
                <a:moveTo>
                  <a:pt x="0" y="0"/>
                </a:moveTo>
                <a:lnTo>
                  <a:pt x="1207497" y="1724096"/>
                </a:lnTo>
              </a:path>
              <a:path w="1207770" h="1960245">
                <a:moveTo>
                  <a:pt x="0" y="489999"/>
                </a:moveTo>
                <a:lnTo>
                  <a:pt x="1207497" y="732098"/>
                </a:lnTo>
              </a:path>
              <a:path w="1207770" h="1960245">
                <a:moveTo>
                  <a:pt x="0" y="489999"/>
                </a:moveTo>
                <a:lnTo>
                  <a:pt x="1207497" y="1227997"/>
                </a:lnTo>
              </a:path>
              <a:path w="1207770" h="1960245">
                <a:moveTo>
                  <a:pt x="0" y="489999"/>
                </a:moveTo>
                <a:lnTo>
                  <a:pt x="1207497" y="1724196"/>
                </a:lnTo>
              </a:path>
              <a:path w="1207770" h="1960245">
                <a:moveTo>
                  <a:pt x="0" y="979998"/>
                </a:moveTo>
                <a:lnTo>
                  <a:pt x="1207497" y="731898"/>
                </a:lnTo>
              </a:path>
              <a:path w="1207770" h="1960245">
                <a:moveTo>
                  <a:pt x="0" y="979998"/>
                </a:moveTo>
                <a:lnTo>
                  <a:pt x="1207497" y="1228097"/>
                </a:lnTo>
              </a:path>
              <a:path w="1207770" h="1960245">
                <a:moveTo>
                  <a:pt x="0" y="979998"/>
                </a:moveTo>
                <a:lnTo>
                  <a:pt x="1207497" y="1724296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469997"/>
                </a:moveTo>
                <a:lnTo>
                  <a:pt x="1207497" y="731998"/>
                </a:lnTo>
              </a:path>
              <a:path w="1207770" h="1960245">
                <a:moveTo>
                  <a:pt x="0" y="1469997"/>
                </a:moveTo>
                <a:lnTo>
                  <a:pt x="1207497" y="1228197"/>
                </a:lnTo>
              </a:path>
              <a:path w="1207770" h="1960245">
                <a:moveTo>
                  <a:pt x="0" y="1469997"/>
                </a:moveTo>
                <a:lnTo>
                  <a:pt x="1207497" y="1724096"/>
                </a:lnTo>
              </a:path>
              <a:path w="1207770" h="1960245">
                <a:moveTo>
                  <a:pt x="0" y="1959996"/>
                </a:moveTo>
                <a:lnTo>
                  <a:pt x="1207497" y="731798"/>
                </a:lnTo>
              </a:path>
              <a:path w="1207770" h="1960245">
                <a:moveTo>
                  <a:pt x="0" y="1959996"/>
                </a:moveTo>
                <a:lnTo>
                  <a:pt x="1207497" y="1227997"/>
                </a:lnTo>
              </a:path>
              <a:path w="1207770" h="1960245">
                <a:moveTo>
                  <a:pt x="0" y="1959996"/>
                </a:moveTo>
                <a:lnTo>
                  <a:pt x="1207497" y="17241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24990" y="1645496"/>
            <a:ext cx="876300" cy="1488440"/>
          </a:xfrm>
          <a:custGeom>
            <a:avLst/>
            <a:gdLst/>
            <a:ahLst/>
            <a:cxnLst/>
            <a:rect l="l" t="t" r="r" b="b"/>
            <a:pathLst>
              <a:path w="876300" h="1488439">
                <a:moveTo>
                  <a:pt x="0" y="0"/>
                </a:moveTo>
                <a:lnTo>
                  <a:pt x="875973" y="349799"/>
                </a:lnTo>
              </a:path>
              <a:path w="876300" h="1488439">
                <a:moveTo>
                  <a:pt x="0" y="0"/>
                </a:moveTo>
                <a:lnTo>
                  <a:pt x="875973" y="992098"/>
                </a:lnTo>
              </a:path>
              <a:path w="876300" h="1488439">
                <a:moveTo>
                  <a:pt x="0" y="496099"/>
                </a:moveTo>
                <a:lnTo>
                  <a:pt x="875973" y="349699"/>
                </a:lnTo>
              </a:path>
              <a:path w="876300" h="1488439">
                <a:moveTo>
                  <a:pt x="0" y="496099"/>
                </a:moveTo>
                <a:lnTo>
                  <a:pt x="875973" y="992298"/>
                </a:lnTo>
              </a:path>
              <a:path w="876300" h="1488439">
                <a:moveTo>
                  <a:pt x="0" y="992198"/>
                </a:moveTo>
                <a:lnTo>
                  <a:pt x="875973" y="349899"/>
                </a:lnTo>
              </a:path>
              <a:path w="876300" h="1488439">
                <a:moveTo>
                  <a:pt x="0" y="992198"/>
                </a:moveTo>
                <a:lnTo>
                  <a:pt x="875973" y="992198"/>
                </a:lnTo>
              </a:path>
              <a:path w="876300" h="1488439">
                <a:moveTo>
                  <a:pt x="0" y="1488297"/>
                </a:moveTo>
                <a:lnTo>
                  <a:pt x="875973" y="349799"/>
                </a:lnTo>
              </a:path>
              <a:path w="876300" h="1488439">
                <a:moveTo>
                  <a:pt x="0" y="1488297"/>
                </a:moveTo>
                <a:lnTo>
                  <a:pt x="875973" y="99209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5977700" y="1981198"/>
            <a:ext cx="649605" cy="31115"/>
            <a:chOff x="5977700" y="1981198"/>
            <a:chExt cx="649605" cy="31115"/>
          </a:xfrm>
        </p:grpSpPr>
        <p:sp>
          <p:nvSpPr>
            <p:cNvPr id="38" name="object 38"/>
            <p:cNvSpPr/>
            <p:nvPr/>
          </p:nvSpPr>
          <p:spPr>
            <a:xfrm>
              <a:off x="5982463" y="1995270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977925" y="2622882"/>
            <a:ext cx="649605" cy="31115"/>
            <a:chOff x="5977925" y="2622882"/>
            <a:chExt cx="649605" cy="31115"/>
          </a:xfrm>
        </p:grpSpPr>
        <p:sp>
          <p:nvSpPr>
            <p:cNvPr id="42" name="object 42"/>
            <p:cNvSpPr/>
            <p:nvPr/>
          </p:nvSpPr>
          <p:spPr>
            <a:xfrm>
              <a:off x="5982687" y="263694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2095433" y="1394824"/>
            <a:ext cx="649605" cy="31115"/>
            <a:chOff x="2095433" y="1394824"/>
            <a:chExt cx="649605" cy="31115"/>
          </a:xfrm>
        </p:grpSpPr>
        <p:sp>
          <p:nvSpPr>
            <p:cNvPr id="46" name="object 46"/>
            <p:cNvSpPr/>
            <p:nvPr/>
          </p:nvSpPr>
          <p:spPr>
            <a:xfrm>
              <a:off x="2100195" y="1408897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095333" y="1884823"/>
            <a:ext cx="649605" cy="31115"/>
            <a:chOff x="2095333" y="1884823"/>
            <a:chExt cx="649605" cy="31115"/>
          </a:xfrm>
        </p:grpSpPr>
        <p:sp>
          <p:nvSpPr>
            <p:cNvPr id="50" name="object 50"/>
            <p:cNvSpPr/>
            <p:nvPr/>
          </p:nvSpPr>
          <p:spPr>
            <a:xfrm>
              <a:off x="2100095" y="1898896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2095333" y="2374822"/>
            <a:ext cx="649605" cy="31115"/>
            <a:chOff x="2095333" y="2374822"/>
            <a:chExt cx="649605" cy="31115"/>
          </a:xfrm>
        </p:grpSpPr>
        <p:sp>
          <p:nvSpPr>
            <p:cNvPr id="54" name="object 54"/>
            <p:cNvSpPr/>
            <p:nvPr/>
          </p:nvSpPr>
          <p:spPr>
            <a:xfrm>
              <a:off x="2100095" y="2388895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2095333" y="2864831"/>
            <a:ext cx="649605" cy="31115"/>
            <a:chOff x="2095333" y="2864831"/>
            <a:chExt cx="649605" cy="31115"/>
          </a:xfrm>
        </p:grpSpPr>
        <p:sp>
          <p:nvSpPr>
            <p:cNvPr id="58" name="object 58"/>
            <p:cNvSpPr/>
            <p:nvPr/>
          </p:nvSpPr>
          <p:spPr>
            <a:xfrm>
              <a:off x="2100095" y="287889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2095433" y="3354830"/>
            <a:ext cx="649605" cy="31115"/>
            <a:chOff x="2095433" y="3354830"/>
            <a:chExt cx="649605" cy="31115"/>
          </a:xfrm>
        </p:grpSpPr>
        <p:sp>
          <p:nvSpPr>
            <p:cNvPr id="62" name="object 62"/>
            <p:cNvSpPr/>
            <p:nvPr/>
          </p:nvSpPr>
          <p:spPr>
            <a:xfrm>
              <a:off x="2100195" y="3368893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4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704661" y="717798"/>
            <a:ext cx="1260012" cy="3514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6328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 </a:t>
            </a:r>
            <a:r>
              <a:rPr dirty="0" spc="25"/>
              <a:t>is</a:t>
            </a:r>
            <a:r>
              <a:rPr dirty="0" spc="-490"/>
              <a:t> </a:t>
            </a:r>
            <a:r>
              <a:rPr dirty="0" spc="10"/>
              <a:t>Scaling </a:t>
            </a:r>
            <a:r>
              <a:rPr dirty="0" spc="15"/>
              <a:t>Important?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9431" y="1206735"/>
            <a:ext cx="391160" cy="406400"/>
            <a:chOff x="2749431" y="1206735"/>
            <a:chExt cx="391160" cy="406400"/>
          </a:xfrm>
        </p:grpSpPr>
        <p:sp>
          <p:nvSpPr>
            <p:cNvPr id="3" name="object 3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54194" y="121149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749431" y="1696734"/>
            <a:ext cx="391160" cy="406400"/>
            <a:chOff x="2749431" y="1696734"/>
            <a:chExt cx="391160" cy="406400"/>
          </a:xfrm>
        </p:grpSpPr>
        <p:sp>
          <p:nvSpPr>
            <p:cNvPr id="6" name="object 6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4194" y="170149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749431" y="2186733"/>
            <a:ext cx="391160" cy="406400"/>
            <a:chOff x="2749431" y="2186733"/>
            <a:chExt cx="391160" cy="406400"/>
          </a:xfrm>
        </p:grpSpPr>
        <p:sp>
          <p:nvSpPr>
            <p:cNvPr id="9" name="object 9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54194" y="219149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49431" y="2676732"/>
            <a:ext cx="391160" cy="406400"/>
            <a:chOff x="2749431" y="2676732"/>
            <a:chExt cx="391160" cy="406400"/>
          </a:xfrm>
        </p:grpSpPr>
        <p:sp>
          <p:nvSpPr>
            <p:cNvPr id="12" name="object 12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54194" y="268149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749431" y="3166731"/>
            <a:ext cx="391160" cy="406400"/>
            <a:chOff x="2749431" y="3166731"/>
            <a:chExt cx="391160" cy="406400"/>
          </a:xfrm>
        </p:grpSpPr>
        <p:sp>
          <p:nvSpPr>
            <p:cNvPr id="15" name="object 15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85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54194" y="3171493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1"/>
                  </a:lnTo>
                  <a:lnTo>
                    <a:pt x="325724" y="58024"/>
                  </a:lnTo>
                  <a:lnTo>
                    <a:pt x="349547" y="88212"/>
                  </a:lnTo>
                  <a:lnTo>
                    <a:pt x="367077" y="122321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338603" y="1442584"/>
            <a:ext cx="391160" cy="406400"/>
            <a:chOff x="4338603" y="1442584"/>
            <a:chExt cx="391160" cy="406400"/>
          </a:xfrm>
        </p:grpSpPr>
        <p:sp>
          <p:nvSpPr>
            <p:cNvPr id="18" name="object 18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43366" y="1447347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338603" y="1938683"/>
            <a:ext cx="391160" cy="406400"/>
            <a:chOff x="4338603" y="1938683"/>
            <a:chExt cx="391160" cy="406400"/>
          </a:xfrm>
        </p:grpSpPr>
        <p:sp>
          <p:nvSpPr>
            <p:cNvPr id="21" name="object 21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43366" y="1943446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6"/>
                  </a:lnTo>
                  <a:lnTo>
                    <a:pt x="367089" y="122321"/>
                  </a:lnTo>
                  <a:lnTo>
                    <a:pt x="377920" y="159312"/>
                  </a:lnTo>
                  <a:lnTo>
                    <a:pt x="381624" y="198149"/>
                  </a:lnTo>
                  <a:lnTo>
                    <a:pt x="376584" y="243583"/>
                  </a:lnTo>
                  <a:lnTo>
                    <a:pt x="362230" y="285290"/>
                  </a:lnTo>
                  <a:lnTo>
                    <a:pt x="339705" y="322081"/>
                  </a:lnTo>
                  <a:lnTo>
                    <a:pt x="310154" y="352767"/>
                  </a:lnTo>
                  <a:lnTo>
                    <a:pt x="274723" y="376159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338603" y="2434782"/>
            <a:ext cx="391160" cy="406400"/>
            <a:chOff x="4338603" y="2434782"/>
            <a:chExt cx="391160" cy="406400"/>
          </a:xfrm>
        </p:grpSpPr>
        <p:sp>
          <p:nvSpPr>
            <p:cNvPr id="24" name="object 24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92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43366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3"/>
                  </a:lnTo>
                  <a:lnTo>
                    <a:pt x="325724" y="58037"/>
                  </a:lnTo>
                  <a:lnTo>
                    <a:pt x="349551" y="88217"/>
                  </a:lnTo>
                  <a:lnTo>
                    <a:pt x="367089" y="122323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338603" y="2930881"/>
            <a:ext cx="391160" cy="406400"/>
            <a:chOff x="4338603" y="2930881"/>
            <a:chExt cx="391160" cy="406400"/>
          </a:xfrm>
        </p:grpSpPr>
        <p:sp>
          <p:nvSpPr>
            <p:cNvPr id="27" name="object 27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208" y="3842"/>
                  </a:lnTo>
                  <a:lnTo>
                    <a:pt x="296668" y="33285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3366" y="2935644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30" y="15081"/>
                  </a:lnTo>
                  <a:lnTo>
                    <a:pt x="325724" y="58024"/>
                  </a:lnTo>
                  <a:lnTo>
                    <a:pt x="349551" y="88212"/>
                  </a:lnTo>
                  <a:lnTo>
                    <a:pt x="367089" y="122321"/>
                  </a:lnTo>
                  <a:lnTo>
                    <a:pt x="377920" y="159313"/>
                  </a:lnTo>
                  <a:lnTo>
                    <a:pt x="381624" y="198149"/>
                  </a:lnTo>
                  <a:lnTo>
                    <a:pt x="376584" y="243580"/>
                  </a:lnTo>
                  <a:lnTo>
                    <a:pt x="362230" y="285286"/>
                  </a:lnTo>
                  <a:lnTo>
                    <a:pt x="339705" y="322077"/>
                  </a:lnTo>
                  <a:lnTo>
                    <a:pt x="310154" y="352764"/>
                  </a:lnTo>
                  <a:lnTo>
                    <a:pt x="274723" y="376157"/>
                  </a:lnTo>
                  <a:lnTo>
                    <a:pt x="23455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96101" y="1792358"/>
            <a:ext cx="391160" cy="406400"/>
            <a:chOff x="5596101" y="1792358"/>
            <a:chExt cx="391160" cy="406400"/>
          </a:xfrm>
        </p:grpSpPr>
        <p:sp>
          <p:nvSpPr>
            <p:cNvPr id="30" name="object 30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0863" y="1797121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5"/>
                  </a:lnTo>
                  <a:lnTo>
                    <a:pt x="19393" y="111008"/>
                  </a:lnTo>
                  <a:lnTo>
                    <a:pt x="41916" y="74217"/>
                  </a:lnTo>
                  <a:lnTo>
                    <a:pt x="71464" y="43531"/>
                  </a:lnTo>
                  <a:lnTo>
                    <a:pt x="106891" y="20140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6"/>
                  </a:lnTo>
                  <a:lnTo>
                    <a:pt x="367077" y="122321"/>
                  </a:lnTo>
                  <a:lnTo>
                    <a:pt x="377899" y="159312"/>
                  </a:lnTo>
                  <a:lnTo>
                    <a:pt x="381599" y="198149"/>
                  </a:lnTo>
                  <a:lnTo>
                    <a:pt x="376560" y="243583"/>
                  </a:lnTo>
                  <a:lnTo>
                    <a:pt x="362205" y="285290"/>
                  </a:lnTo>
                  <a:lnTo>
                    <a:pt x="339682" y="322081"/>
                  </a:lnTo>
                  <a:lnTo>
                    <a:pt x="310134" y="352767"/>
                  </a:lnTo>
                  <a:lnTo>
                    <a:pt x="274708" y="376159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9"/>
                  </a:lnTo>
                  <a:lnTo>
                    <a:pt x="71464" y="352767"/>
                  </a:lnTo>
                  <a:lnTo>
                    <a:pt x="41916" y="322081"/>
                  </a:lnTo>
                  <a:lnTo>
                    <a:pt x="19393" y="285290"/>
                  </a:lnTo>
                  <a:lnTo>
                    <a:pt x="5039" y="243583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596101" y="2434782"/>
            <a:ext cx="391160" cy="406400"/>
            <a:chOff x="5596101" y="2434782"/>
            <a:chExt cx="391160" cy="406400"/>
          </a:xfrm>
        </p:grpSpPr>
        <p:sp>
          <p:nvSpPr>
            <p:cNvPr id="33" name="object 33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190799" y="396299"/>
                  </a:move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28194" y="3842"/>
                  </a:lnTo>
                  <a:lnTo>
                    <a:pt x="296654" y="33292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00863" y="2439545"/>
              <a:ext cx="381635" cy="396875"/>
            </a:xfrm>
            <a:custGeom>
              <a:avLst/>
              <a:gdLst/>
              <a:ahLst/>
              <a:cxnLst/>
              <a:rect l="l" t="t" r="r" b="b"/>
              <a:pathLst>
                <a:path w="381635" h="396875">
                  <a:moveTo>
                    <a:pt x="0" y="198149"/>
                  </a:moveTo>
                  <a:lnTo>
                    <a:pt x="5039" y="152718"/>
                  </a:lnTo>
                  <a:lnTo>
                    <a:pt x="19393" y="111012"/>
                  </a:lnTo>
                  <a:lnTo>
                    <a:pt x="41916" y="74221"/>
                  </a:lnTo>
                  <a:lnTo>
                    <a:pt x="71464" y="43534"/>
                  </a:lnTo>
                  <a:lnTo>
                    <a:pt x="106891" y="20141"/>
                  </a:lnTo>
                  <a:lnTo>
                    <a:pt x="147051" y="5233"/>
                  </a:lnTo>
                  <a:lnTo>
                    <a:pt x="190799" y="0"/>
                  </a:lnTo>
                  <a:lnTo>
                    <a:pt x="263811" y="15083"/>
                  </a:lnTo>
                  <a:lnTo>
                    <a:pt x="325724" y="58037"/>
                  </a:lnTo>
                  <a:lnTo>
                    <a:pt x="349547" y="88217"/>
                  </a:lnTo>
                  <a:lnTo>
                    <a:pt x="367077" y="122323"/>
                  </a:lnTo>
                  <a:lnTo>
                    <a:pt x="377899" y="159313"/>
                  </a:lnTo>
                  <a:lnTo>
                    <a:pt x="381599" y="198149"/>
                  </a:lnTo>
                  <a:lnTo>
                    <a:pt x="376560" y="243580"/>
                  </a:lnTo>
                  <a:lnTo>
                    <a:pt x="362205" y="285286"/>
                  </a:lnTo>
                  <a:lnTo>
                    <a:pt x="339682" y="322077"/>
                  </a:lnTo>
                  <a:lnTo>
                    <a:pt x="310134" y="352764"/>
                  </a:lnTo>
                  <a:lnTo>
                    <a:pt x="274708" y="376157"/>
                  </a:lnTo>
                  <a:lnTo>
                    <a:pt x="234547" y="391065"/>
                  </a:lnTo>
                  <a:lnTo>
                    <a:pt x="190799" y="396299"/>
                  </a:lnTo>
                  <a:lnTo>
                    <a:pt x="147051" y="391065"/>
                  </a:lnTo>
                  <a:lnTo>
                    <a:pt x="106891" y="376157"/>
                  </a:lnTo>
                  <a:lnTo>
                    <a:pt x="71464" y="352764"/>
                  </a:lnTo>
                  <a:lnTo>
                    <a:pt x="41916" y="322077"/>
                  </a:lnTo>
                  <a:lnTo>
                    <a:pt x="19393" y="285286"/>
                  </a:lnTo>
                  <a:lnTo>
                    <a:pt x="5039" y="243580"/>
                  </a:lnTo>
                  <a:lnTo>
                    <a:pt x="0" y="198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35793" y="1409647"/>
            <a:ext cx="1207770" cy="1960245"/>
          </a:xfrm>
          <a:custGeom>
            <a:avLst/>
            <a:gdLst/>
            <a:ahLst/>
            <a:cxnLst/>
            <a:rect l="l" t="t" r="r" b="b"/>
            <a:pathLst>
              <a:path w="1207770" h="1960245">
                <a:moveTo>
                  <a:pt x="0" y="0"/>
                </a:moveTo>
                <a:lnTo>
                  <a:pt x="1207497" y="235799"/>
                </a:lnTo>
              </a:path>
              <a:path w="1207770" h="1960245">
                <a:moveTo>
                  <a:pt x="0" y="489999"/>
                </a:moveTo>
                <a:lnTo>
                  <a:pt x="1207497" y="235899"/>
                </a:lnTo>
              </a:path>
              <a:path w="1207770" h="1960245">
                <a:moveTo>
                  <a:pt x="0" y="979998"/>
                </a:moveTo>
                <a:lnTo>
                  <a:pt x="1207497" y="235999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959996"/>
                </a:moveTo>
                <a:lnTo>
                  <a:pt x="1207497" y="235899"/>
                </a:lnTo>
              </a:path>
              <a:path w="1207770" h="1960245">
                <a:moveTo>
                  <a:pt x="0" y="0"/>
                </a:moveTo>
                <a:lnTo>
                  <a:pt x="1207497" y="731998"/>
                </a:lnTo>
              </a:path>
              <a:path w="1207770" h="1960245">
                <a:moveTo>
                  <a:pt x="0" y="0"/>
                </a:moveTo>
                <a:lnTo>
                  <a:pt x="1207497" y="1228197"/>
                </a:lnTo>
              </a:path>
              <a:path w="1207770" h="1960245">
                <a:moveTo>
                  <a:pt x="0" y="0"/>
                </a:moveTo>
                <a:lnTo>
                  <a:pt x="1207497" y="1724096"/>
                </a:lnTo>
              </a:path>
              <a:path w="1207770" h="1960245">
                <a:moveTo>
                  <a:pt x="0" y="489999"/>
                </a:moveTo>
                <a:lnTo>
                  <a:pt x="1207497" y="732098"/>
                </a:lnTo>
              </a:path>
              <a:path w="1207770" h="1960245">
                <a:moveTo>
                  <a:pt x="0" y="489999"/>
                </a:moveTo>
                <a:lnTo>
                  <a:pt x="1207497" y="1227997"/>
                </a:lnTo>
              </a:path>
              <a:path w="1207770" h="1960245">
                <a:moveTo>
                  <a:pt x="0" y="489999"/>
                </a:moveTo>
                <a:lnTo>
                  <a:pt x="1207497" y="1724196"/>
                </a:lnTo>
              </a:path>
              <a:path w="1207770" h="1960245">
                <a:moveTo>
                  <a:pt x="0" y="979998"/>
                </a:moveTo>
                <a:lnTo>
                  <a:pt x="1207497" y="731898"/>
                </a:lnTo>
              </a:path>
              <a:path w="1207770" h="1960245">
                <a:moveTo>
                  <a:pt x="0" y="979998"/>
                </a:moveTo>
                <a:lnTo>
                  <a:pt x="1207497" y="1228097"/>
                </a:lnTo>
              </a:path>
              <a:path w="1207770" h="1960245">
                <a:moveTo>
                  <a:pt x="0" y="979998"/>
                </a:moveTo>
                <a:lnTo>
                  <a:pt x="1207497" y="1724296"/>
                </a:lnTo>
              </a:path>
              <a:path w="1207770" h="1960245">
                <a:moveTo>
                  <a:pt x="0" y="1469997"/>
                </a:moveTo>
                <a:lnTo>
                  <a:pt x="1207497" y="235799"/>
                </a:lnTo>
              </a:path>
              <a:path w="1207770" h="1960245">
                <a:moveTo>
                  <a:pt x="0" y="1469997"/>
                </a:moveTo>
                <a:lnTo>
                  <a:pt x="1207497" y="731998"/>
                </a:lnTo>
              </a:path>
              <a:path w="1207770" h="1960245">
                <a:moveTo>
                  <a:pt x="0" y="1469997"/>
                </a:moveTo>
                <a:lnTo>
                  <a:pt x="1207497" y="1228197"/>
                </a:lnTo>
              </a:path>
              <a:path w="1207770" h="1960245">
                <a:moveTo>
                  <a:pt x="0" y="1469997"/>
                </a:moveTo>
                <a:lnTo>
                  <a:pt x="1207497" y="1724096"/>
                </a:lnTo>
              </a:path>
              <a:path w="1207770" h="1960245">
                <a:moveTo>
                  <a:pt x="0" y="1959996"/>
                </a:moveTo>
                <a:lnTo>
                  <a:pt x="1207497" y="731798"/>
                </a:lnTo>
              </a:path>
              <a:path w="1207770" h="1960245">
                <a:moveTo>
                  <a:pt x="0" y="1959996"/>
                </a:moveTo>
                <a:lnTo>
                  <a:pt x="1207497" y="1227997"/>
                </a:lnTo>
              </a:path>
              <a:path w="1207770" h="1960245">
                <a:moveTo>
                  <a:pt x="0" y="1959996"/>
                </a:moveTo>
                <a:lnTo>
                  <a:pt x="1207497" y="17241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24990" y="1645496"/>
            <a:ext cx="876300" cy="1488440"/>
          </a:xfrm>
          <a:custGeom>
            <a:avLst/>
            <a:gdLst/>
            <a:ahLst/>
            <a:cxnLst/>
            <a:rect l="l" t="t" r="r" b="b"/>
            <a:pathLst>
              <a:path w="876300" h="1488439">
                <a:moveTo>
                  <a:pt x="0" y="0"/>
                </a:moveTo>
                <a:lnTo>
                  <a:pt x="875973" y="349799"/>
                </a:lnTo>
              </a:path>
              <a:path w="876300" h="1488439">
                <a:moveTo>
                  <a:pt x="0" y="0"/>
                </a:moveTo>
                <a:lnTo>
                  <a:pt x="875973" y="992098"/>
                </a:lnTo>
              </a:path>
              <a:path w="876300" h="1488439">
                <a:moveTo>
                  <a:pt x="0" y="496099"/>
                </a:moveTo>
                <a:lnTo>
                  <a:pt x="875973" y="349699"/>
                </a:lnTo>
              </a:path>
              <a:path w="876300" h="1488439">
                <a:moveTo>
                  <a:pt x="0" y="496099"/>
                </a:moveTo>
                <a:lnTo>
                  <a:pt x="875973" y="992298"/>
                </a:lnTo>
              </a:path>
              <a:path w="876300" h="1488439">
                <a:moveTo>
                  <a:pt x="0" y="992198"/>
                </a:moveTo>
                <a:lnTo>
                  <a:pt x="875973" y="349899"/>
                </a:lnTo>
              </a:path>
              <a:path w="876300" h="1488439">
                <a:moveTo>
                  <a:pt x="0" y="992198"/>
                </a:moveTo>
                <a:lnTo>
                  <a:pt x="875973" y="992198"/>
                </a:lnTo>
              </a:path>
              <a:path w="876300" h="1488439">
                <a:moveTo>
                  <a:pt x="0" y="1488297"/>
                </a:moveTo>
                <a:lnTo>
                  <a:pt x="875973" y="349799"/>
                </a:lnTo>
              </a:path>
              <a:path w="876300" h="1488439">
                <a:moveTo>
                  <a:pt x="0" y="1488297"/>
                </a:moveTo>
                <a:lnTo>
                  <a:pt x="875973" y="99209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5977700" y="1981198"/>
            <a:ext cx="649605" cy="31115"/>
            <a:chOff x="5977700" y="1981198"/>
            <a:chExt cx="649605" cy="31115"/>
          </a:xfrm>
        </p:grpSpPr>
        <p:sp>
          <p:nvSpPr>
            <p:cNvPr id="38" name="object 38"/>
            <p:cNvSpPr/>
            <p:nvPr/>
          </p:nvSpPr>
          <p:spPr>
            <a:xfrm>
              <a:off x="5982463" y="1995270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593086" y="19859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977925" y="2622882"/>
            <a:ext cx="649605" cy="31115"/>
            <a:chOff x="5977925" y="2622882"/>
            <a:chExt cx="649605" cy="31115"/>
          </a:xfrm>
        </p:grpSpPr>
        <p:sp>
          <p:nvSpPr>
            <p:cNvPr id="42" name="object 42"/>
            <p:cNvSpPr/>
            <p:nvPr/>
          </p:nvSpPr>
          <p:spPr>
            <a:xfrm>
              <a:off x="5982687" y="263694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5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93311" y="2627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2095433" y="1394824"/>
            <a:ext cx="649605" cy="31115"/>
            <a:chOff x="2095433" y="1394824"/>
            <a:chExt cx="649605" cy="31115"/>
          </a:xfrm>
        </p:grpSpPr>
        <p:sp>
          <p:nvSpPr>
            <p:cNvPr id="46" name="object 46"/>
            <p:cNvSpPr/>
            <p:nvPr/>
          </p:nvSpPr>
          <p:spPr>
            <a:xfrm>
              <a:off x="2100195" y="1408897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710819" y="13995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095333" y="1884823"/>
            <a:ext cx="649605" cy="31115"/>
            <a:chOff x="2095333" y="1884823"/>
            <a:chExt cx="649605" cy="31115"/>
          </a:xfrm>
        </p:grpSpPr>
        <p:sp>
          <p:nvSpPr>
            <p:cNvPr id="50" name="object 50"/>
            <p:cNvSpPr/>
            <p:nvPr/>
          </p:nvSpPr>
          <p:spPr>
            <a:xfrm>
              <a:off x="2100095" y="1898896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0719" y="18895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2095333" y="2374822"/>
            <a:ext cx="649605" cy="31115"/>
            <a:chOff x="2095333" y="2374822"/>
            <a:chExt cx="649605" cy="31115"/>
          </a:xfrm>
        </p:grpSpPr>
        <p:sp>
          <p:nvSpPr>
            <p:cNvPr id="54" name="object 54"/>
            <p:cNvSpPr/>
            <p:nvPr/>
          </p:nvSpPr>
          <p:spPr>
            <a:xfrm>
              <a:off x="2100095" y="2388895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4" y="10734"/>
                  </a:lnTo>
                  <a:lnTo>
                    <a:pt x="49" y="0"/>
                  </a:lnTo>
                  <a:lnTo>
                    <a:pt x="29449" y="1077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710719" y="23795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34"/>
                  </a:moveTo>
                  <a:lnTo>
                    <a:pt x="0" y="21422"/>
                  </a:lnTo>
                  <a:lnTo>
                    <a:pt x="29449" y="10777"/>
                  </a:lnTo>
                  <a:lnTo>
                    <a:pt x="49" y="0"/>
                  </a:lnTo>
                  <a:lnTo>
                    <a:pt x="10724" y="107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2095333" y="2864831"/>
            <a:ext cx="649605" cy="31115"/>
            <a:chOff x="2095333" y="2864831"/>
            <a:chExt cx="649605" cy="31115"/>
          </a:xfrm>
        </p:grpSpPr>
        <p:sp>
          <p:nvSpPr>
            <p:cNvPr id="58" name="object 58"/>
            <p:cNvSpPr/>
            <p:nvPr/>
          </p:nvSpPr>
          <p:spPr>
            <a:xfrm>
              <a:off x="2100095" y="2878894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5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710719" y="28695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2095433" y="3354830"/>
            <a:ext cx="649605" cy="31115"/>
            <a:chOff x="2095433" y="3354830"/>
            <a:chExt cx="649605" cy="31115"/>
          </a:xfrm>
        </p:grpSpPr>
        <p:sp>
          <p:nvSpPr>
            <p:cNvPr id="62" name="object 62"/>
            <p:cNvSpPr/>
            <p:nvPr/>
          </p:nvSpPr>
          <p:spPr>
            <a:xfrm>
              <a:off x="2100195" y="3368893"/>
              <a:ext cx="621665" cy="1905"/>
            </a:xfrm>
            <a:custGeom>
              <a:avLst/>
              <a:gdLst/>
              <a:ahLst/>
              <a:cxnLst/>
              <a:rect l="l" t="t" r="r" b="b"/>
              <a:pathLst>
                <a:path w="621664" h="1904">
                  <a:moveTo>
                    <a:pt x="0" y="0"/>
                  </a:moveTo>
                  <a:lnTo>
                    <a:pt x="621348" y="14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399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710819" y="33595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4" y="10724"/>
                  </a:moveTo>
                  <a:lnTo>
                    <a:pt x="0" y="21399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704661" y="717798"/>
            <a:ext cx="1260012" cy="3514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649269" y="1124047"/>
            <a:ext cx="544830" cy="528955"/>
          </a:xfrm>
          <a:custGeom>
            <a:avLst/>
            <a:gdLst/>
            <a:ahLst/>
            <a:cxnLst/>
            <a:rect l="l" t="t" r="r" b="b"/>
            <a:pathLst>
              <a:path w="544830" h="528955">
                <a:moveTo>
                  <a:pt x="0" y="0"/>
                </a:moveTo>
                <a:lnTo>
                  <a:pt x="544798" y="0"/>
                </a:lnTo>
                <a:lnTo>
                  <a:pt x="544798" y="528898"/>
                </a:lnTo>
                <a:lnTo>
                  <a:pt x="0" y="5288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6328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 </a:t>
            </a:r>
            <a:r>
              <a:rPr dirty="0" spc="25"/>
              <a:t>is</a:t>
            </a:r>
            <a:r>
              <a:rPr dirty="0" spc="-490"/>
              <a:t> </a:t>
            </a:r>
            <a:r>
              <a:rPr dirty="0" spc="10"/>
              <a:t>Scaling </a:t>
            </a:r>
            <a:r>
              <a:rPr dirty="0" spc="15"/>
              <a:t>Important?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28" y="944260"/>
            <a:ext cx="2189480" cy="3312160"/>
            <a:chOff x="4508528" y="944260"/>
            <a:chExt cx="2189480" cy="3312160"/>
          </a:xfrm>
        </p:grpSpPr>
        <p:sp>
          <p:nvSpPr>
            <p:cNvPr id="3" name="object 3"/>
            <p:cNvSpPr/>
            <p:nvPr/>
          </p:nvSpPr>
          <p:spPr>
            <a:xfrm>
              <a:off x="4513290" y="949023"/>
              <a:ext cx="2179955" cy="3302635"/>
            </a:xfrm>
            <a:custGeom>
              <a:avLst/>
              <a:gdLst/>
              <a:ahLst/>
              <a:cxnLst/>
              <a:rect l="l" t="t" r="r" b="b"/>
              <a:pathLst>
                <a:path w="2179954" h="3302635">
                  <a:moveTo>
                    <a:pt x="2179495" y="3302393"/>
                  </a:moveTo>
                  <a:lnTo>
                    <a:pt x="0" y="3302393"/>
                  </a:lnTo>
                  <a:lnTo>
                    <a:pt x="0" y="0"/>
                  </a:lnTo>
                  <a:lnTo>
                    <a:pt x="2179495" y="0"/>
                  </a:lnTo>
                  <a:lnTo>
                    <a:pt x="2179495" y="33023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13290" y="949023"/>
              <a:ext cx="2179955" cy="3302635"/>
            </a:xfrm>
            <a:custGeom>
              <a:avLst/>
              <a:gdLst/>
              <a:ahLst/>
              <a:cxnLst/>
              <a:rect l="l" t="t" r="r" b="b"/>
              <a:pathLst>
                <a:path w="2179954" h="3302635">
                  <a:moveTo>
                    <a:pt x="0" y="0"/>
                  </a:moveTo>
                  <a:lnTo>
                    <a:pt x="2179495" y="0"/>
                  </a:lnTo>
                  <a:lnTo>
                    <a:pt x="2179495" y="3302393"/>
                  </a:lnTo>
                  <a:lnTo>
                    <a:pt x="0" y="33023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86313" y="2685179"/>
            <a:ext cx="53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Ser</a:t>
            </a:r>
            <a:r>
              <a:rPr dirty="0" sz="1400" spc="-15">
                <a:latin typeface="Lato"/>
                <a:cs typeface="Lato"/>
              </a:rPr>
              <a:t>v</a:t>
            </a:r>
            <a:r>
              <a:rPr dirty="0" sz="1400" spc="20">
                <a:latin typeface="Lato"/>
                <a:cs typeface="Lato"/>
              </a:rPr>
              <a:t>er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21022" y="985470"/>
            <a:ext cx="4919345" cy="3289935"/>
            <a:chOff x="1221022" y="985470"/>
            <a:chExt cx="4919345" cy="3289935"/>
          </a:xfrm>
        </p:grpSpPr>
        <p:sp>
          <p:nvSpPr>
            <p:cNvPr id="7" name="object 7"/>
            <p:cNvSpPr/>
            <p:nvPr/>
          </p:nvSpPr>
          <p:spPr>
            <a:xfrm>
              <a:off x="4758052" y="1571284"/>
              <a:ext cx="1381722" cy="934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08818" y="1411552"/>
              <a:ext cx="1700530" cy="607695"/>
            </a:xfrm>
            <a:custGeom>
              <a:avLst/>
              <a:gdLst/>
              <a:ahLst/>
              <a:cxnLst/>
              <a:rect l="l" t="t" r="r" b="b"/>
              <a:pathLst>
                <a:path w="1700529" h="607694">
                  <a:moveTo>
                    <a:pt x="0" y="0"/>
                  </a:moveTo>
                  <a:lnTo>
                    <a:pt x="1700146" y="60744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70320" y="985470"/>
              <a:ext cx="484673" cy="813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68119" y="139673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399" y="29632"/>
                  </a:moveTo>
                  <a:lnTo>
                    <a:pt x="0" y="272"/>
                  </a:lnTo>
                  <a:lnTo>
                    <a:pt x="45974" y="0"/>
                  </a:lnTo>
                  <a:lnTo>
                    <a:pt x="35399" y="296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68119" y="139673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74" y="0"/>
                  </a:moveTo>
                  <a:lnTo>
                    <a:pt x="0" y="272"/>
                  </a:lnTo>
                  <a:lnTo>
                    <a:pt x="35399" y="29632"/>
                  </a:lnTo>
                  <a:lnTo>
                    <a:pt x="459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03690" y="200417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0" y="29629"/>
                  </a:moveTo>
                  <a:lnTo>
                    <a:pt x="10574" y="0"/>
                  </a:lnTo>
                  <a:lnTo>
                    <a:pt x="45974" y="29357"/>
                  </a:lnTo>
                  <a:lnTo>
                    <a:pt x="0" y="2962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03690" y="200417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0" y="29629"/>
                  </a:moveTo>
                  <a:lnTo>
                    <a:pt x="45974" y="29357"/>
                  </a:lnTo>
                  <a:lnTo>
                    <a:pt x="10574" y="0"/>
                  </a:lnTo>
                  <a:lnTo>
                    <a:pt x="0" y="2962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62811" y="2040220"/>
              <a:ext cx="2943225" cy="104775"/>
            </a:xfrm>
            <a:custGeom>
              <a:avLst/>
              <a:gdLst/>
              <a:ahLst/>
              <a:cxnLst/>
              <a:rect l="l" t="t" r="r" b="b"/>
              <a:pathLst>
                <a:path w="2943225" h="104775">
                  <a:moveTo>
                    <a:pt x="0" y="104252"/>
                  </a:moveTo>
                  <a:lnTo>
                    <a:pt x="294275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1022" y="1739644"/>
              <a:ext cx="484674" cy="813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19611" y="21287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754" y="31444"/>
                  </a:moveTo>
                  <a:lnTo>
                    <a:pt x="0" y="17252"/>
                  </a:lnTo>
                  <a:lnTo>
                    <a:pt x="42642" y="0"/>
                  </a:lnTo>
                  <a:lnTo>
                    <a:pt x="43754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19611" y="21287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642" y="0"/>
                  </a:moveTo>
                  <a:lnTo>
                    <a:pt x="0" y="17252"/>
                  </a:lnTo>
                  <a:lnTo>
                    <a:pt x="43754" y="31444"/>
                  </a:lnTo>
                  <a:lnTo>
                    <a:pt x="4264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05015" y="20244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24" y="31444"/>
                  </a:moveTo>
                  <a:lnTo>
                    <a:pt x="0" y="0"/>
                  </a:lnTo>
                  <a:lnTo>
                    <a:pt x="43749" y="14189"/>
                  </a:lnTo>
                  <a:lnTo>
                    <a:pt x="1124" y="314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05015" y="20244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24" y="31444"/>
                  </a:moveTo>
                  <a:lnTo>
                    <a:pt x="43749" y="14189"/>
                  </a:lnTo>
                  <a:lnTo>
                    <a:pt x="0" y="0"/>
                  </a:lnTo>
                  <a:lnTo>
                    <a:pt x="1124" y="314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61497" y="2647919"/>
              <a:ext cx="484674" cy="813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99928" y="2057768"/>
              <a:ext cx="2709545" cy="977900"/>
            </a:xfrm>
            <a:custGeom>
              <a:avLst/>
              <a:gdLst/>
              <a:ahLst/>
              <a:cxnLst/>
              <a:rect l="l" t="t" r="r" b="b"/>
              <a:pathLst>
                <a:path w="2709545" h="977900">
                  <a:moveTo>
                    <a:pt x="0" y="977600"/>
                  </a:moveTo>
                  <a:lnTo>
                    <a:pt x="270918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59268" y="302056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9" y="29599"/>
                  </a:moveTo>
                  <a:lnTo>
                    <a:pt x="0" y="29474"/>
                  </a:lnTo>
                  <a:lnTo>
                    <a:pt x="35319" y="0"/>
                  </a:lnTo>
                  <a:lnTo>
                    <a:pt x="45999" y="295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59268" y="302056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319" y="0"/>
                  </a:moveTo>
                  <a:lnTo>
                    <a:pt x="0" y="29474"/>
                  </a:lnTo>
                  <a:lnTo>
                    <a:pt x="45999" y="29599"/>
                  </a:lnTo>
                  <a:lnTo>
                    <a:pt x="3531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03765" y="204297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674" y="29597"/>
                  </a:moveTo>
                  <a:lnTo>
                    <a:pt x="0" y="0"/>
                  </a:lnTo>
                  <a:lnTo>
                    <a:pt x="45999" y="127"/>
                  </a:lnTo>
                  <a:lnTo>
                    <a:pt x="10674" y="29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03765" y="204297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674" y="29597"/>
                  </a:moveTo>
                  <a:lnTo>
                    <a:pt x="45999" y="127"/>
                  </a:lnTo>
                  <a:lnTo>
                    <a:pt x="0" y="0"/>
                  </a:lnTo>
                  <a:lnTo>
                    <a:pt x="10674" y="295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98245" y="3461618"/>
              <a:ext cx="484673" cy="813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626694" y="2075218"/>
              <a:ext cx="2092325" cy="1757045"/>
            </a:xfrm>
            <a:custGeom>
              <a:avLst/>
              <a:gdLst/>
              <a:ahLst/>
              <a:cxnLst/>
              <a:rect l="l" t="t" r="r" b="b"/>
              <a:pathLst>
                <a:path w="2092325" h="1757045">
                  <a:moveTo>
                    <a:pt x="0" y="1756498"/>
                  </a:moveTo>
                  <a:lnTo>
                    <a:pt x="2092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93594" y="381966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4">
                  <a:moveTo>
                    <a:pt x="0" y="39849"/>
                  </a:moveTo>
                  <a:lnTo>
                    <a:pt x="22974" y="0"/>
                  </a:lnTo>
                  <a:lnTo>
                    <a:pt x="43199" y="24099"/>
                  </a:lnTo>
                  <a:lnTo>
                    <a:pt x="0" y="398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93594" y="3819667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4">
                  <a:moveTo>
                    <a:pt x="22974" y="0"/>
                  </a:moveTo>
                  <a:lnTo>
                    <a:pt x="0" y="39849"/>
                  </a:lnTo>
                  <a:lnTo>
                    <a:pt x="43199" y="24099"/>
                  </a:lnTo>
                  <a:lnTo>
                    <a:pt x="229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08840" y="2047425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0224" y="39842"/>
                  </a:moveTo>
                  <a:lnTo>
                    <a:pt x="0" y="15742"/>
                  </a:lnTo>
                  <a:lnTo>
                    <a:pt x="43199" y="0"/>
                  </a:lnTo>
                  <a:lnTo>
                    <a:pt x="20224" y="398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08840" y="2047425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0224" y="39842"/>
                  </a:moveTo>
                  <a:lnTo>
                    <a:pt x="43199" y="0"/>
                  </a:lnTo>
                  <a:lnTo>
                    <a:pt x="0" y="15742"/>
                  </a:lnTo>
                  <a:lnTo>
                    <a:pt x="20224" y="3984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63283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 </a:t>
            </a:r>
            <a:r>
              <a:rPr dirty="0" spc="25"/>
              <a:t>is</a:t>
            </a:r>
            <a:r>
              <a:rPr dirty="0" spc="-490"/>
              <a:t> </a:t>
            </a:r>
            <a:r>
              <a:rPr dirty="0" spc="10"/>
              <a:t>Scaling </a:t>
            </a:r>
            <a:r>
              <a:rPr dirty="0" spc="15"/>
              <a:t>Important?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7298" y="3344759"/>
            <a:ext cx="763157" cy="70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1943" y="2007031"/>
            <a:ext cx="1090199" cy="100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6637" y="345970"/>
            <a:ext cx="1417293" cy="1302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774231" y="171362"/>
            <a:ext cx="1037590" cy="4197350"/>
            <a:chOff x="2774231" y="171362"/>
            <a:chExt cx="1037590" cy="4197350"/>
          </a:xfrm>
        </p:grpSpPr>
        <p:sp>
          <p:nvSpPr>
            <p:cNvPr id="6" name="object 6"/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770623" y="4187391"/>
                  </a:moveTo>
                  <a:lnTo>
                    <a:pt x="256874" y="4187391"/>
                  </a:ln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256874" y="4187391"/>
                  </a:move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lnTo>
                    <a:pt x="256874" y="418739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7298" y="3344759"/>
            <a:ext cx="763157" cy="70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1943" y="2007031"/>
            <a:ext cx="1090199" cy="100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6637" y="345970"/>
            <a:ext cx="1417293" cy="1302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774231" y="171362"/>
            <a:ext cx="1037590" cy="4197350"/>
            <a:chOff x="2774231" y="171362"/>
            <a:chExt cx="1037590" cy="4197350"/>
          </a:xfrm>
        </p:grpSpPr>
        <p:sp>
          <p:nvSpPr>
            <p:cNvPr id="6" name="object 6"/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770623" y="4187391"/>
                  </a:moveTo>
                  <a:lnTo>
                    <a:pt x="256874" y="4187391"/>
                  </a:ln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78994" y="176124"/>
              <a:ext cx="1028065" cy="4187825"/>
            </a:xfrm>
            <a:custGeom>
              <a:avLst/>
              <a:gdLst/>
              <a:ahLst/>
              <a:cxnLst/>
              <a:rect l="l" t="t" r="r" b="b"/>
              <a:pathLst>
                <a:path w="1028064" h="4187825">
                  <a:moveTo>
                    <a:pt x="256874" y="4187391"/>
                  </a:moveTo>
                  <a:lnTo>
                    <a:pt x="256874" y="513748"/>
                  </a:lnTo>
                  <a:lnTo>
                    <a:pt x="0" y="513748"/>
                  </a:lnTo>
                  <a:lnTo>
                    <a:pt x="513748" y="0"/>
                  </a:lnTo>
                  <a:lnTo>
                    <a:pt x="1027497" y="513748"/>
                  </a:lnTo>
                  <a:lnTo>
                    <a:pt x="770623" y="513748"/>
                  </a:lnTo>
                  <a:lnTo>
                    <a:pt x="770623" y="4187391"/>
                  </a:lnTo>
                  <a:lnTo>
                    <a:pt x="256874" y="418739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43054" y="867988"/>
            <a:ext cx="3805554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</a:t>
            </a:r>
            <a:r>
              <a:rPr dirty="0" sz="2000" spc="10">
                <a:latin typeface="Lato"/>
                <a:cs typeface="Lato"/>
              </a:rPr>
              <a:t>Increased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Power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Upgrading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</a:t>
            </a:r>
            <a:r>
              <a:rPr dirty="0" sz="2000" spc="5">
                <a:latin typeface="Lato"/>
                <a:cs typeface="Lato"/>
              </a:rPr>
              <a:t>More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RAM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</a:t>
            </a:r>
            <a:r>
              <a:rPr dirty="0" sz="2000" spc="20">
                <a:latin typeface="Lato"/>
                <a:cs typeface="Lato"/>
              </a:rPr>
              <a:t>Faster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Storage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Adding</a:t>
            </a:r>
            <a:r>
              <a:rPr dirty="0" sz="2000" spc="-145">
                <a:latin typeface="Lato"/>
                <a:cs typeface="Lato"/>
              </a:rPr>
              <a:t> </a:t>
            </a:r>
            <a:r>
              <a:rPr dirty="0" sz="2000" spc="25">
                <a:latin typeface="Lato"/>
                <a:cs typeface="Lato"/>
              </a:rPr>
              <a:t>or</a:t>
            </a:r>
            <a:r>
              <a:rPr dirty="0" sz="2000" spc="-140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upgrading</a:t>
            </a:r>
            <a:r>
              <a:rPr dirty="0" sz="2000" spc="-140">
                <a:latin typeface="Lato"/>
                <a:cs typeface="Lato"/>
              </a:rPr>
              <a:t> </a:t>
            </a:r>
            <a:r>
              <a:rPr dirty="0" sz="2000" spc="-30">
                <a:latin typeface="Lato"/>
                <a:cs typeface="Lato"/>
              </a:rPr>
              <a:t>GPU/TPU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89" y="545803"/>
            <a:ext cx="1030281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0682" y="545803"/>
            <a:ext cx="1030274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3090" y="400674"/>
            <a:ext cx="3622967" cy="99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55460" y="1698916"/>
            <a:ext cx="6964045" cy="581025"/>
            <a:chOff x="1055460" y="1698916"/>
            <a:chExt cx="6964045" cy="581025"/>
          </a:xfrm>
        </p:grpSpPr>
        <p:sp>
          <p:nvSpPr>
            <p:cNvPr id="6" name="object 6"/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6668536" y="571498"/>
                  </a:move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0" y="142874"/>
                  </a:move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89" y="545803"/>
            <a:ext cx="1030281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0682" y="545803"/>
            <a:ext cx="1030274" cy="712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3090" y="400674"/>
            <a:ext cx="3622967" cy="99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55460" y="1698916"/>
            <a:ext cx="6964045" cy="581025"/>
            <a:chOff x="1055460" y="1698916"/>
            <a:chExt cx="6964045" cy="581025"/>
          </a:xfrm>
        </p:grpSpPr>
        <p:sp>
          <p:nvSpPr>
            <p:cNvPr id="6" name="object 6"/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6668536" y="571498"/>
                  </a:move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222" y="1703679"/>
              <a:ext cx="6954520" cy="571500"/>
            </a:xfrm>
            <a:custGeom>
              <a:avLst/>
              <a:gdLst/>
              <a:ahLst/>
              <a:cxnLst/>
              <a:rect l="l" t="t" r="r" b="b"/>
              <a:pathLst>
                <a:path w="6954520" h="571500">
                  <a:moveTo>
                    <a:pt x="0" y="142874"/>
                  </a:moveTo>
                  <a:lnTo>
                    <a:pt x="6668536" y="142874"/>
                  </a:lnTo>
                  <a:lnTo>
                    <a:pt x="6668536" y="0"/>
                  </a:lnTo>
                  <a:lnTo>
                    <a:pt x="6954285" y="285749"/>
                  </a:lnTo>
                  <a:lnTo>
                    <a:pt x="6668536" y="571498"/>
                  </a:lnTo>
                  <a:lnTo>
                    <a:pt x="6668536" y="428624"/>
                  </a:lnTo>
                  <a:lnTo>
                    <a:pt x="0" y="428624"/>
                  </a:lnTo>
                  <a:lnTo>
                    <a:pt x="0" y="142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69811" y="2241008"/>
            <a:ext cx="487743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</a:t>
            </a:r>
            <a:r>
              <a:rPr dirty="0" sz="2000" spc="5">
                <a:latin typeface="Lato"/>
                <a:cs typeface="Lato"/>
              </a:rPr>
              <a:t>More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 spc="-20">
                <a:latin typeface="Lato"/>
                <a:cs typeface="Lato"/>
              </a:rPr>
              <a:t>CPUs/GPUs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instead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-25">
                <a:latin typeface="Lato"/>
                <a:cs typeface="Lato"/>
              </a:rPr>
              <a:t>of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10">
                <a:latin typeface="Lato"/>
                <a:cs typeface="Lato"/>
              </a:rPr>
              <a:t>bigger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-10">
                <a:latin typeface="Lato"/>
                <a:cs typeface="Lato"/>
              </a:rPr>
              <a:t>ones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Scale </a:t>
            </a:r>
            <a:r>
              <a:rPr dirty="0" sz="2000" spc="-10">
                <a:latin typeface="Lato"/>
                <a:cs typeface="Lato"/>
              </a:rPr>
              <a:t>up </a:t>
            </a:r>
            <a:r>
              <a:rPr dirty="0" sz="2000" spc="10">
                <a:latin typeface="Lato"/>
                <a:cs typeface="Lato"/>
              </a:rPr>
              <a:t>as</a:t>
            </a:r>
            <a:r>
              <a:rPr dirty="0" sz="2000" spc="-385">
                <a:latin typeface="Lato"/>
                <a:cs typeface="Lato"/>
              </a:rPr>
              <a:t> </a:t>
            </a:r>
            <a:r>
              <a:rPr dirty="0" sz="2000" spc="-10">
                <a:latin typeface="Lato"/>
                <a:cs typeface="Lato"/>
              </a:rPr>
              <a:t>needed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tabLst>
                <a:tab pos="387985" algn="l"/>
              </a:tabLst>
            </a:pPr>
            <a:r>
              <a:rPr dirty="0" sz="2000">
                <a:latin typeface="Lato"/>
                <a:cs typeface="Lato"/>
              </a:rPr>
              <a:t>+	Scale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back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-20">
                <a:latin typeface="Lato"/>
                <a:cs typeface="Lato"/>
              </a:rPr>
              <a:t>down</a:t>
            </a:r>
            <a:r>
              <a:rPr dirty="0" sz="2000" spc="-135">
                <a:latin typeface="Lato"/>
                <a:cs typeface="Lato"/>
              </a:rPr>
              <a:t> </a:t>
            </a:r>
            <a:r>
              <a:rPr dirty="0" sz="2000">
                <a:latin typeface="Lato"/>
                <a:cs typeface="Lato"/>
              </a:rPr>
              <a:t>to</a:t>
            </a:r>
            <a:r>
              <a:rPr dirty="0" sz="2000" spc="-130">
                <a:latin typeface="Lato"/>
                <a:cs typeface="Lato"/>
              </a:rPr>
              <a:t> </a:t>
            </a:r>
            <a:r>
              <a:rPr dirty="0" sz="2000" spc="5">
                <a:latin typeface="Lato"/>
                <a:cs typeface="Lato"/>
              </a:rPr>
              <a:t>minimums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957" y="1159675"/>
            <a:ext cx="18459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Lato"/>
                <a:cs typeface="Lato"/>
              </a:rPr>
              <a:t>Beneﬁt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27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elasticity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4092" y="2023478"/>
            <a:ext cx="4959985" cy="935355"/>
          </a:xfrm>
          <a:custGeom>
            <a:avLst/>
            <a:gdLst/>
            <a:ahLst/>
            <a:cxnLst/>
            <a:rect l="l" t="t" r="r" b="b"/>
            <a:pathLst>
              <a:path w="4959984" h="935355">
                <a:moveTo>
                  <a:pt x="4959815" y="155832"/>
                </a:moveTo>
                <a:lnTo>
                  <a:pt x="4959815" y="779115"/>
                </a:lnTo>
                <a:lnTo>
                  <a:pt x="4956791" y="809654"/>
                </a:lnTo>
                <a:lnTo>
                  <a:pt x="4947949" y="838740"/>
                </a:lnTo>
                <a:lnTo>
                  <a:pt x="4914165" y="889290"/>
                </a:lnTo>
                <a:lnTo>
                  <a:pt x="4863615" y="923075"/>
                </a:lnTo>
                <a:lnTo>
                  <a:pt x="4803990" y="934940"/>
                </a:lnTo>
                <a:lnTo>
                  <a:pt x="0" y="934940"/>
                </a:lnTo>
                <a:lnTo>
                  <a:pt x="0" y="7"/>
                </a:lnTo>
                <a:lnTo>
                  <a:pt x="4803990" y="7"/>
                </a:lnTo>
                <a:lnTo>
                  <a:pt x="4853239" y="7951"/>
                </a:lnTo>
                <a:lnTo>
                  <a:pt x="4896014" y="30072"/>
                </a:lnTo>
                <a:lnTo>
                  <a:pt x="4929747" y="63804"/>
                </a:lnTo>
                <a:lnTo>
                  <a:pt x="4951870" y="106579"/>
                </a:lnTo>
                <a:lnTo>
                  <a:pt x="4959815" y="155832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70536" y="1004764"/>
            <a:ext cx="4201795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070" marR="5080" indent="-177165">
              <a:lnSpc>
                <a:spcPct val="113999"/>
              </a:lnSpc>
              <a:spcBef>
                <a:spcPts val="100"/>
              </a:spcBef>
              <a:buFont typeface="Arial"/>
              <a:buChar char="•"/>
              <a:tabLst>
                <a:tab pos="306070" algn="l"/>
              </a:tabLst>
            </a:pPr>
            <a:r>
              <a:rPr dirty="0" sz="1700" spc="15">
                <a:latin typeface="Lato"/>
                <a:cs typeface="Lato"/>
              </a:rPr>
              <a:t>Shrink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grow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based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load,  throughput, </a:t>
            </a:r>
            <a:r>
              <a:rPr dirty="0" sz="1700" spc="5">
                <a:latin typeface="Lato"/>
                <a:cs typeface="Lato"/>
              </a:rPr>
              <a:t>latency</a:t>
            </a:r>
            <a:r>
              <a:rPr dirty="0" sz="1700" spc="-22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requirements.</a:t>
            </a: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2000">
              <a:latin typeface="Lato"/>
              <a:cs typeface="Lato"/>
            </a:endParaRPr>
          </a:p>
          <a:p>
            <a:pPr marL="189230" marR="99060" indent="-177165">
              <a:lnSpc>
                <a:spcPct val="113999"/>
              </a:lnSpc>
              <a:spcBef>
                <a:spcPts val="146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taking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existing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 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scaling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8547" y="1954001"/>
            <a:ext cx="3662679" cy="1031875"/>
            <a:chOff x="208547" y="1954001"/>
            <a:chExt cx="3662679" cy="1031875"/>
          </a:xfrm>
        </p:grpSpPr>
        <p:sp>
          <p:nvSpPr>
            <p:cNvPr id="6" name="object 6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3469270" y="1006367"/>
                  </a:move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0" y="167729"/>
                  </a:move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1919" y="2017975"/>
              <a:ext cx="3355975" cy="902335"/>
            </a:xfrm>
            <a:custGeom>
              <a:avLst/>
              <a:gdLst/>
              <a:ahLst/>
              <a:cxnLst/>
              <a:rect l="l" t="t" r="r" b="b"/>
              <a:pathLst>
                <a:path w="3355975" h="902335">
                  <a:moveTo>
                    <a:pt x="3355623" y="902218"/>
                  </a:moveTo>
                  <a:lnTo>
                    <a:pt x="0" y="902218"/>
                  </a:lnTo>
                  <a:lnTo>
                    <a:pt x="0" y="0"/>
                  </a:lnTo>
                  <a:lnTo>
                    <a:pt x="3355623" y="0"/>
                  </a:lnTo>
                  <a:lnTo>
                    <a:pt x="3355623" y="90221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1764" y="2312716"/>
            <a:ext cx="2818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latin typeface="Lato"/>
                <a:cs typeface="Lato"/>
              </a:rPr>
              <a:t>Application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never</a:t>
            </a:r>
            <a:r>
              <a:rPr dirty="0" sz="1700" spc="-12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goes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4743" y="3129543"/>
            <a:ext cx="5519420" cy="935355"/>
          </a:xfrm>
          <a:custGeom>
            <a:avLst/>
            <a:gdLst/>
            <a:ahLst/>
            <a:cxnLst/>
            <a:rect l="l" t="t" r="r" b="b"/>
            <a:pathLst>
              <a:path w="5519420" h="935354">
                <a:moveTo>
                  <a:pt x="5519163" y="155849"/>
                </a:moveTo>
                <a:lnTo>
                  <a:pt x="5519163" y="779123"/>
                </a:lnTo>
                <a:lnTo>
                  <a:pt x="5516140" y="809662"/>
                </a:lnTo>
                <a:lnTo>
                  <a:pt x="5507298" y="838748"/>
                </a:lnTo>
                <a:lnTo>
                  <a:pt x="5473513" y="889298"/>
                </a:lnTo>
                <a:lnTo>
                  <a:pt x="5422964" y="923082"/>
                </a:lnTo>
                <a:lnTo>
                  <a:pt x="5363339" y="934948"/>
                </a:lnTo>
                <a:lnTo>
                  <a:pt x="0" y="934948"/>
                </a:lnTo>
                <a:lnTo>
                  <a:pt x="0" y="24"/>
                </a:lnTo>
                <a:lnTo>
                  <a:pt x="5363339" y="24"/>
                </a:lnTo>
                <a:lnTo>
                  <a:pt x="5412588" y="7967"/>
                </a:lnTo>
                <a:lnTo>
                  <a:pt x="5455363" y="30085"/>
                </a:lnTo>
                <a:lnTo>
                  <a:pt x="5489095" y="63815"/>
                </a:lnTo>
                <a:lnTo>
                  <a:pt x="5511218" y="106591"/>
                </a:lnTo>
                <a:lnTo>
                  <a:pt x="5519163" y="15584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98222" y="3339177"/>
            <a:ext cx="42087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>
                <a:latin typeface="Lato"/>
                <a:cs typeface="Lato"/>
              </a:rPr>
              <a:t>Add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more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any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time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at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increased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cost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539" y="3098143"/>
            <a:ext cx="3625215" cy="1031875"/>
            <a:chOff x="208539" y="3098143"/>
            <a:chExt cx="3625215" cy="1031875"/>
          </a:xfrm>
        </p:grpSpPr>
        <p:sp>
          <p:nvSpPr>
            <p:cNvPr id="13" name="object 13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3431502" y="1006372"/>
                  </a:move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0" y="167749"/>
                  </a:move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0451" y="3162118"/>
              <a:ext cx="3321050" cy="902335"/>
            </a:xfrm>
            <a:custGeom>
              <a:avLst/>
              <a:gdLst/>
              <a:ahLst/>
              <a:cxnLst/>
              <a:rect l="l" t="t" r="r" b="b"/>
              <a:pathLst>
                <a:path w="3321050" h="902335">
                  <a:moveTo>
                    <a:pt x="3320765" y="902223"/>
                  </a:moveTo>
                  <a:lnTo>
                    <a:pt x="0" y="902223"/>
                  </a:lnTo>
                  <a:lnTo>
                    <a:pt x="0" y="0"/>
                  </a:lnTo>
                  <a:lnTo>
                    <a:pt x="3320765" y="0"/>
                  </a:lnTo>
                  <a:lnTo>
                    <a:pt x="3320765" y="902223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02833" y="3456876"/>
            <a:ext cx="2837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limit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hardware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capacity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2235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</a:t>
            </a:r>
            <a:r>
              <a:rPr dirty="0" spc="-160"/>
              <a:t> </a:t>
            </a:r>
            <a:r>
              <a:rPr dirty="0" spc="25"/>
              <a:t>Horizontal</a:t>
            </a:r>
            <a:r>
              <a:rPr dirty="0" spc="-160"/>
              <a:t> </a:t>
            </a:r>
            <a:r>
              <a:rPr dirty="0" spc="20"/>
              <a:t>Over</a:t>
            </a:r>
            <a:r>
              <a:rPr dirty="0" spc="-155"/>
              <a:t> </a:t>
            </a:r>
            <a:r>
              <a:rPr dirty="0" spc="15"/>
              <a:t>Vertical</a:t>
            </a:r>
            <a:r>
              <a:rPr dirty="0" spc="-160"/>
              <a:t> </a:t>
            </a:r>
            <a:r>
              <a:rPr dirty="0" spc="10"/>
              <a:t>Scaling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8016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ML</a:t>
            </a:r>
            <a:r>
              <a:rPr dirty="0" sz="2800" spc="-245"/>
              <a:t> </a:t>
            </a:r>
            <a:r>
              <a:rPr dirty="0" sz="2800" spc="25"/>
              <a:t>Infrastructure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902267" y="678160"/>
            <a:ext cx="543941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1126490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your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0">
                <a:solidFill>
                  <a:srgbClr val="1F2121"/>
                </a:solidFill>
                <a:latin typeface="Lato"/>
                <a:cs typeface="Lato"/>
              </a:rPr>
              <a:t>own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  infrastructure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Manually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procure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hardware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GPUs,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CPUs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spcBef>
                <a:spcPts val="975"/>
              </a:spcBef>
              <a:buClr>
                <a:srgbClr val="000000"/>
              </a:buClr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Proﬁtable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for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large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companies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running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projects  for longer</a:t>
            </a:r>
            <a:r>
              <a:rPr dirty="0" sz="1800" spc="-24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208547" y="1200272"/>
            <a:ext cx="1115695" cy="215265"/>
            <a:chOff x="1208547" y="1200272"/>
            <a:chExt cx="1115695" cy="215265"/>
          </a:xfrm>
        </p:grpSpPr>
        <p:sp>
          <p:nvSpPr>
            <p:cNvPr id="6" name="object 6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208547" y="1459722"/>
            <a:ext cx="1115695" cy="215265"/>
            <a:chOff x="1208547" y="1459722"/>
            <a:chExt cx="1115695" cy="215265"/>
          </a:xfrm>
        </p:grpSpPr>
        <p:sp>
          <p:nvSpPr>
            <p:cNvPr id="12" name="object 12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208547" y="1719171"/>
            <a:ext cx="1115695" cy="215265"/>
            <a:chOff x="1208547" y="1719171"/>
            <a:chExt cx="1115695" cy="215265"/>
          </a:xfrm>
        </p:grpSpPr>
        <p:sp>
          <p:nvSpPr>
            <p:cNvPr id="18" name="object 18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12408" y="17980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46367" y="2741691"/>
            <a:ext cx="5494655" cy="140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360045" indent="-367030">
              <a:lnSpc>
                <a:spcPct val="1133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Train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deploy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choosing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from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several 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service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providers</a:t>
            </a:r>
            <a:endParaRPr sz="1800">
              <a:latin typeface="Lato"/>
              <a:cs typeface="Lato"/>
            </a:endParaRPr>
          </a:p>
          <a:p>
            <a:pPr lvl="1" marL="836294" marR="5080" indent="-367030">
              <a:lnSpc>
                <a:spcPct val="114599"/>
              </a:lnSpc>
              <a:spcBef>
                <a:spcPts val="97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Amazon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Web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Services,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Google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Cloud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Platform, 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Microsoft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Azure,</a:t>
            </a:r>
            <a:r>
              <a:rPr dirty="0" sz="1800" spc="-23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0320" y="820345"/>
            <a:ext cx="8324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45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6086" y="2628764"/>
            <a:ext cx="8801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15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0148" y="2572344"/>
            <a:ext cx="8087995" cy="1777364"/>
          </a:xfrm>
          <a:custGeom>
            <a:avLst/>
            <a:gdLst/>
            <a:ahLst/>
            <a:cxnLst/>
            <a:rect l="l" t="t" r="r" b="b"/>
            <a:pathLst>
              <a:path w="8087995" h="1777364">
                <a:moveTo>
                  <a:pt x="0" y="0"/>
                </a:moveTo>
                <a:lnTo>
                  <a:pt x="8087683" y="0"/>
                </a:lnTo>
                <a:lnTo>
                  <a:pt x="8087683" y="1776896"/>
                </a:lnTo>
                <a:lnTo>
                  <a:pt x="0" y="1776896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2657" y="1159675"/>
            <a:ext cx="18332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Lato"/>
                <a:cs typeface="Lato"/>
              </a:rPr>
              <a:t>Beneﬁt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27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elasticity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4092" y="2023478"/>
            <a:ext cx="4959985" cy="935355"/>
          </a:xfrm>
          <a:custGeom>
            <a:avLst/>
            <a:gdLst/>
            <a:ahLst/>
            <a:cxnLst/>
            <a:rect l="l" t="t" r="r" b="b"/>
            <a:pathLst>
              <a:path w="4959984" h="935355">
                <a:moveTo>
                  <a:pt x="4959815" y="155832"/>
                </a:moveTo>
                <a:lnTo>
                  <a:pt x="4959815" y="779115"/>
                </a:lnTo>
                <a:lnTo>
                  <a:pt x="4956791" y="809654"/>
                </a:lnTo>
                <a:lnTo>
                  <a:pt x="4947949" y="838740"/>
                </a:lnTo>
                <a:lnTo>
                  <a:pt x="4914165" y="889290"/>
                </a:lnTo>
                <a:lnTo>
                  <a:pt x="4863615" y="923075"/>
                </a:lnTo>
                <a:lnTo>
                  <a:pt x="4803990" y="934940"/>
                </a:lnTo>
                <a:lnTo>
                  <a:pt x="0" y="934940"/>
                </a:lnTo>
                <a:lnTo>
                  <a:pt x="0" y="7"/>
                </a:lnTo>
                <a:lnTo>
                  <a:pt x="4803990" y="7"/>
                </a:lnTo>
                <a:lnTo>
                  <a:pt x="4853239" y="7951"/>
                </a:lnTo>
                <a:lnTo>
                  <a:pt x="4896014" y="30072"/>
                </a:lnTo>
                <a:lnTo>
                  <a:pt x="4929747" y="63804"/>
                </a:lnTo>
                <a:lnTo>
                  <a:pt x="4951870" y="106579"/>
                </a:lnTo>
                <a:lnTo>
                  <a:pt x="4959815" y="155832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70536" y="1004764"/>
            <a:ext cx="4201795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070" marR="5080" indent="-177165">
              <a:lnSpc>
                <a:spcPct val="113999"/>
              </a:lnSpc>
              <a:spcBef>
                <a:spcPts val="100"/>
              </a:spcBef>
              <a:buFont typeface="Arial"/>
              <a:buChar char="•"/>
              <a:tabLst>
                <a:tab pos="306070" algn="l"/>
              </a:tabLst>
            </a:pPr>
            <a:r>
              <a:rPr dirty="0" sz="1700" spc="15">
                <a:latin typeface="Lato"/>
                <a:cs typeface="Lato"/>
              </a:rPr>
              <a:t>Shrink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grow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based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load,  throughput, </a:t>
            </a:r>
            <a:r>
              <a:rPr dirty="0" sz="1700" spc="5">
                <a:latin typeface="Lato"/>
                <a:cs typeface="Lato"/>
              </a:rPr>
              <a:t>latency</a:t>
            </a:r>
            <a:r>
              <a:rPr dirty="0" sz="1700" spc="-22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requirements.</a:t>
            </a: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2000">
              <a:latin typeface="Lato"/>
              <a:cs typeface="Lato"/>
            </a:endParaRPr>
          </a:p>
          <a:p>
            <a:pPr marL="189230" marR="99060" indent="-177165">
              <a:lnSpc>
                <a:spcPct val="113999"/>
              </a:lnSpc>
              <a:spcBef>
                <a:spcPts val="146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taking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existing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 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scaling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8547" y="1954001"/>
            <a:ext cx="3662679" cy="1031875"/>
            <a:chOff x="208547" y="1954001"/>
            <a:chExt cx="3662679" cy="1031875"/>
          </a:xfrm>
        </p:grpSpPr>
        <p:sp>
          <p:nvSpPr>
            <p:cNvPr id="6" name="object 6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3469270" y="1006367"/>
                  </a:move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0" y="167729"/>
                  </a:move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1919" y="2017975"/>
              <a:ext cx="3355975" cy="902335"/>
            </a:xfrm>
            <a:custGeom>
              <a:avLst/>
              <a:gdLst/>
              <a:ahLst/>
              <a:cxnLst/>
              <a:rect l="l" t="t" r="r" b="b"/>
              <a:pathLst>
                <a:path w="3355975" h="902335">
                  <a:moveTo>
                    <a:pt x="3355623" y="902218"/>
                  </a:moveTo>
                  <a:lnTo>
                    <a:pt x="0" y="902218"/>
                  </a:lnTo>
                  <a:lnTo>
                    <a:pt x="0" y="0"/>
                  </a:lnTo>
                  <a:lnTo>
                    <a:pt x="3355623" y="0"/>
                  </a:lnTo>
                  <a:lnTo>
                    <a:pt x="3355623" y="90221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1764" y="2312716"/>
            <a:ext cx="2818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latin typeface="Lato"/>
                <a:cs typeface="Lato"/>
              </a:rPr>
              <a:t>Application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never</a:t>
            </a:r>
            <a:r>
              <a:rPr dirty="0" sz="1700" spc="-12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goes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4743" y="3129543"/>
            <a:ext cx="5519420" cy="935355"/>
          </a:xfrm>
          <a:custGeom>
            <a:avLst/>
            <a:gdLst/>
            <a:ahLst/>
            <a:cxnLst/>
            <a:rect l="l" t="t" r="r" b="b"/>
            <a:pathLst>
              <a:path w="5519420" h="935354">
                <a:moveTo>
                  <a:pt x="5519163" y="155849"/>
                </a:moveTo>
                <a:lnTo>
                  <a:pt x="5519163" y="779123"/>
                </a:lnTo>
                <a:lnTo>
                  <a:pt x="5516140" y="809662"/>
                </a:lnTo>
                <a:lnTo>
                  <a:pt x="5507298" y="838748"/>
                </a:lnTo>
                <a:lnTo>
                  <a:pt x="5473513" y="889298"/>
                </a:lnTo>
                <a:lnTo>
                  <a:pt x="5422964" y="923082"/>
                </a:lnTo>
                <a:lnTo>
                  <a:pt x="5363339" y="934948"/>
                </a:lnTo>
                <a:lnTo>
                  <a:pt x="0" y="934948"/>
                </a:lnTo>
                <a:lnTo>
                  <a:pt x="0" y="24"/>
                </a:lnTo>
                <a:lnTo>
                  <a:pt x="5363339" y="24"/>
                </a:lnTo>
                <a:lnTo>
                  <a:pt x="5412588" y="7967"/>
                </a:lnTo>
                <a:lnTo>
                  <a:pt x="5455363" y="30085"/>
                </a:lnTo>
                <a:lnTo>
                  <a:pt x="5489095" y="63815"/>
                </a:lnTo>
                <a:lnTo>
                  <a:pt x="5511218" y="106591"/>
                </a:lnTo>
                <a:lnTo>
                  <a:pt x="5519163" y="15584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98222" y="3339177"/>
            <a:ext cx="42087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>
                <a:latin typeface="Lato"/>
                <a:cs typeface="Lato"/>
              </a:rPr>
              <a:t>Add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more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any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time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at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increased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cost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539" y="3098143"/>
            <a:ext cx="3625215" cy="1031875"/>
            <a:chOff x="208539" y="3098143"/>
            <a:chExt cx="3625215" cy="1031875"/>
          </a:xfrm>
        </p:grpSpPr>
        <p:sp>
          <p:nvSpPr>
            <p:cNvPr id="13" name="object 13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3431502" y="1006372"/>
                  </a:move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0" y="167749"/>
                  </a:move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0451" y="3162118"/>
              <a:ext cx="3321050" cy="902335"/>
            </a:xfrm>
            <a:custGeom>
              <a:avLst/>
              <a:gdLst/>
              <a:ahLst/>
              <a:cxnLst/>
              <a:rect l="l" t="t" r="r" b="b"/>
              <a:pathLst>
                <a:path w="3321050" h="902335">
                  <a:moveTo>
                    <a:pt x="3320765" y="902223"/>
                  </a:moveTo>
                  <a:lnTo>
                    <a:pt x="0" y="902223"/>
                  </a:lnTo>
                  <a:lnTo>
                    <a:pt x="0" y="0"/>
                  </a:lnTo>
                  <a:lnTo>
                    <a:pt x="3320765" y="0"/>
                  </a:lnTo>
                  <a:lnTo>
                    <a:pt x="3320765" y="902223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02833" y="3456876"/>
            <a:ext cx="2837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limit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hardware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capacity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424" y="700398"/>
            <a:ext cx="8691880" cy="1266825"/>
          </a:xfrm>
          <a:custGeom>
            <a:avLst/>
            <a:gdLst/>
            <a:ahLst/>
            <a:cxnLst/>
            <a:rect l="l" t="t" r="r" b="b"/>
            <a:pathLst>
              <a:path w="8691880" h="1266825">
                <a:moveTo>
                  <a:pt x="0" y="0"/>
                </a:moveTo>
                <a:lnTo>
                  <a:pt x="8691282" y="0"/>
                </a:lnTo>
                <a:lnTo>
                  <a:pt x="8691282" y="1266297"/>
                </a:lnTo>
                <a:lnTo>
                  <a:pt x="0" y="12662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2235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</a:t>
            </a:r>
            <a:r>
              <a:rPr dirty="0" spc="-160"/>
              <a:t> </a:t>
            </a:r>
            <a:r>
              <a:rPr dirty="0" spc="25"/>
              <a:t>Horizontal</a:t>
            </a:r>
            <a:r>
              <a:rPr dirty="0" spc="-160"/>
              <a:t> </a:t>
            </a:r>
            <a:r>
              <a:rPr dirty="0" spc="20"/>
              <a:t>Over</a:t>
            </a:r>
            <a:r>
              <a:rPr dirty="0" spc="-155"/>
              <a:t> </a:t>
            </a:r>
            <a:r>
              <a:rPr dirty="0" spc="15"/>
              <a:t>Vertical</a:t>
            </a:r>
            <a:r>
              <a:rPr dirty="0" spc="-160"/>
              <a:t> </a:t>
            </a:r>
            <a:r>
              <a:rPr dirty="0" spc="10"/>
              <a:t>Scaling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957" y="1159675"/>
            <a:ext cx="18459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Lato"/>
                <a:cs typeface="Lato"/>
              </a:rPr>
              <a:t>Beneﬁt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27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elasticity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4092" y="2023478"/>
            <a:ext cx="4959985" cy="935355"/>
          </a:xfrm>
          <a:custGeom>
            <a:avLst/>
            <a:gdLst/>
            <a:ahLst/>
            <a:cxnLst/>
            <a:rect l="l" t="t" r="r" b="b"/>
            <a:pathLst>
              <a:path w="4959984" h="935355">
                <a:moveTo>
                  <a:pt x="4959815" y="155832"/>
                </a:moveTo>
                <a:lnTo>
                  <a:pt x="4959815" y="779115"/>
                </a:lnTo>
                <a:lnTo>
                  <a:pt x="4956791" y="809654"/>
                </a:lnTo>
                <a:lnTo>
                  <a:pt x="4947949" y="838740"/>
                </a:lnTo>
                <a:lnTo>
                  <a:pt x="4914165" y="889290"/>
                </a:lnTo>
                <a:lnTo>
                  <a:pt x="4863615" y="923075"/>
                </a:lnTo>
                <a:lnTo>
                  <a:pt x="4803990" y="934940"/>
                </a:lnTo>
                <a:lnTo>
                  <a:pt x="0" y="934940"/>
                </a:lnTo>
                <a:lnTo>
                  <a:pt x="0" y="7"/>
                </a:lnTo>
                <a:lnTo>
                  <a:pt x="4803990" y="7"/>
                </a:lnTo>
                <a:lnTo>
                  <a:pt x="4853239" y="7951"/>
                </a:lnTo>
                <a:lnTo>
                  <a:pt x="4896014" y="30072"/>
                </a:lnTo>
                <a:lnTo>
                  <a:pt x="4929747" y="63804"/>
                </a:lnTo>
                <a:lnTo>
                  <a:pt x="4951870" y="106579"/>
                </a:lnTo>
                <a:lnTo>
                  <a:pt x="4959815" y="155832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83236" y="1004764"/>
            <a:ext cx="4189095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3370" marR="5080" indent="-177165">
              <a:lnSpc>
                <a:spcPct val="113999"/>
              </a:lnSpc>
              <a:spcBef>
                <a:spcPts val="100"/>
              </a:spcBef>
              <a:buFont typeface="Arial"/>
              <a:buChar char="•"/>
              <a:tabLst>
                <a:tab pos="293370" algn="l"/>
              </a:tabLst>
            </a:pPr>
            <a:r>
              <a:rPr dirty="0" sz="1700" spc="15">
                <a:latin typeface="Lato"/>
                <a:cs typeface="Lato"/>
              </a:rPr>
              <a:t>Shrink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grow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based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load,  throughput, </a:t>
            </a:r>
            <a:r>
              <a:rPr dirty="0" sz="1700" spc="5">
                <a:latin typeface="Lato"/>
                <a:cs typeface="Lato"/>
              </a:rPr>
              <a:t>latency</a:t>
            </a:r>
            <a:r>
              <a:rPr dirty="0" sz="1700" spc="-22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requirements.</a:t>
            </a: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2000">
              <a:latin typeface="Lato"/>
              <a:cs typeface="Lato"/>
            </a:endParaRPr>
          </a:p>
          <a:p>
            <a:pPr marL="176530" marR="99060" indent="-177165">
              <a:lnSpc>
                <a:spcPct val="113999"/>
              </a:lnSpc>
              <a:spcBef>
                <a:spcPts val="1460"/>
              </a:spcBef>
              <a:buFont typeface="Arial"/>
              <a:buChar char="•"/>
              <a:tabLst>
                <a:tab pos="177165" algn="l"/>
              </a:tabLst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taking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existing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 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scaling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8547" y="1954001"/>
            <a:ext cx="3662679" cy="1031875"/>
            <a:chOff x="208547" y="1954001"/>
            <a:chExt cx="3662679" cy="1031875"/>
          </a:xfrm>
        </p:grpSpPr>
        <p:sp>
          <p:nvSpPr>
            <p:cNvPr id="6" name="object 6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3469270" y="1006367"/>
                  </a:move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0" y="167729"/>
                  </a:move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1919" y="2017975"/>
              <a:ext cx="3355975" cy="902335"/>
            </a:xfrm>
            <a:custGeom>
              <a:avLst/>
              <a:gdLst/>
              <a:ahLst/>
              <a:cxnLst/>
              <a:rect l="l" t="t" r="r" b="b"/>
              <a:pathLst>
                <a:path w="3355975" h="902335">
                  <a:moveTo>
                    <a:pt x="3355623" y="902218"/>
                  </a:moveTo>
                  <a:lnTo>
                    <a:pt x="0" y="902218"/>
                  </a:lnTo>
                  <a:lnTo>
                    <a:pt x="0" y="0"/>
                  </a:lnTo>
                  <a:lnTo>
                    <a:pt x="3355623" y="0"/>
                  </a:lnTo>
                  <a:lnTo>
                    <a:pt x="3355623" y="90221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44464" y="2312716"/>
            <a:ext cx="28054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latin typeface="Lato"/>
                <a:cs typeface="Lato"/>
              </a:rPr>
              <a:t>Application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never</a:t>
            </a:r>
            <a:r>
              <a:rPr dirty="0" sz="1700" spc="-12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goes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4743" y="3129543"/>
            <a:ext cx="5519420" cy="935355"/>
          </a:xfrm>
          <a:custGeom>
            <a:avLst/>
            <a:gdLst/>
            <a:ahLst/>
            <a:cxnLst/>
            <a:rect l="l" t="t" r="r" b="b"/>
            <a:pathLst>
              <a:path w="5519420" h="935354">
                <a:moveTo>
                  <a:pt x="5519163" y="155849"/>
                </a:moveTo>
                <a:lnTo>
                  <a:pt x="5519163" y="779123"/>
                </a:lnTo>
                <a:lnTo>
                  <a:pt x="5516140" y="809662"/>
                </a:lnTo>
                <a:lnTo>
                  <a:pt x="5507298" y="838748"/>
                </a:lnTo>
                <a:lnTo>
                  <a:pt x="5473513" y="889298"/>
                </a:lnTo>
                <a:lnTo>
                  <a:pt x="5422964" y="923082"/>
                </a:lnTo>
                <a:lnTo>
                  <a:pt x="5363339" y="934948"/>
                </a:lnTo>
                <a:lnTo>
                  <a:pt x="0" y="934948"/>
                </a:lnTo>
                <a:lnTo>
                  <a:pt x="0" y="24"/>
                </a:lnTo>
                <a:lnTo>
                  <a:pt x="5363339" y="24"/>
                </a:lnTo>
                <a:lnTo>
                  <a:pt x="5412588" y="7967"/>
                </a:lnTo>
                <a:lnTo>
                  <a:pt x="5455363" y="30085"/>
                </a:lnTo>
                <a:lnTo>
                  <a:pt x="5489095" y="63815"/>
                </a:lnTo>
                <a:lnTo>
                  <a:pt x="5511218" y="106591"/>
                </a:lnTo>
                <a:lnTo>
                  <a:pt x="5519163" y="15584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98222" y="3339177"/>
            <a:ext cx="42087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>
                <a:latin typeface="Lato"/>
                <a:cs typeface="Lato"/>
              </a:rPr>
              <a:t>Add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more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any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time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at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increased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cost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539" y="3098143"/>
            <a:ext cx="3625215" cy="1031875"/>
            <a:chOff x="208539" y="3098143"/>
            <a:chExt cx="3625215" cy="1031875"/>
          </a:xfrm>
        </p:grpSpPr>
        <p:sp>
          <p:nvSpPr>
            <p:cNvPr id="13" name="object 13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3431502" y="1006372"/>
                  </a:move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0" y="167749"/>
                  </a:move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0451" y="3162118"/>
              <a:ext cx="3321050" cy="902335"/>
            </a:xfrm>
            <a:custGeom>
              <a:avLst/>
              <a:gdLst/>
              <a:ahLst/>
              <a:cxnLst/>
              <a:rect l="l" t="t" r="r" b="b"/>
              <a:pathLst>
                <a:path w="3321050" h="902335">
                  <a:moveTo>
                    <a:pt x="3320765" y="902223"/>
                  </a:moveTo>
                  <a:lnTo>
                    <a:pt x="0" y="902223"/>
                  </a:lnTo>
                  <a:lnTo>
                    <a:pt x="0" y="0"/>
                  </a:lnTo>
                  <a:lnTo>
                    <a:pt x="3320765" y="0"/>
                  </a:lnTo>
                  <a:lnTo>
                    <a:pt x="3320765" y="902223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02833" y="3456876"/>
            <a:ext cx="2837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limit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hardware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capacity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424" y="1869506"/>
            <a:ext cx="8691880" cy="1266825"/>
          </a:xfrm>
          <a:custGeom>
            <a:avLst/>
            <a:gdLst/>
            <a:ahLst/>
            <a:cxnLst/>
            <a:rect l="l" t="t" r="r" b="b"/>
            <a:pathLst>
              <a:path w="8691880" h="1266825">
                <a:moveTo>
                  <a:pt x="0" y="0"/>
                </a:moveTo>
                <a:lnTo>
                  <a:pt x="8691282" y="0"/>
                </a:lnTo>
                <a:lnTo>
                  <a:pt x="8691282" y="1266287"/>
                </a:lnTo>
                <a:lnTo>
                  <a:pt x="0" y="12662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2235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</a:t>
            </a:r>
            <a:r>
              <a:rPr dirty="0" spc="-160"/>
              <a:t> </a:t>
            </a:r>
            <a:r>
              <a:rPr dirty="0" spc="25"/>
              <a:t>Horizontal</a:t>
            </a:r>
            <a:r>
              <a:rPr dirty="0" spc="-160"/>
              <a:t> </a:t>
            </a:r>
            <a:r>
              <a:rPr dirty="0" spc="20"/>
              <a:t>Over</a:t>
            </a:r>
            <a:r>
              <a:rPr dirty="0" spc="-155"/>
              <a:t> </a:t>
            </a:r>
            <a:r>
              <a:rPr dirty="0" spc="15"/>
              <a:t>Vertical</a:t>
            </a:r>
            <a:r>
              <a:rPr dirty="0" spc="-160"/>
              <a:t> </a:t>
            </a:r>
            <a:r>
              <a:rPr dirty="0" spc="10"/>
              <a:t>Scaling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957" y="1159675"/>
            <a:ext cx="18459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Lato"/>
                <a:cs typeface="Lato"/>
              </a:rPr>
              <a:t>Beneﬁt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27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elasticity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4092" y="2023478"/>
            <a:ext cx="4959985" cy="935355"/>
          </a:xfrm>
          <a:custGeom>
            <a:avLst/>
            <a:gdLst/>
            <a:ahLst/>
            <a:cxnLst/>
            <a:rect l="l" t="t" r="r" b="b"/>
            <a:pathLst>
              <a:path w="4959984" h="935355">
                <a:moveTo>
                  <a:pt x="4959815" y="155832"/>
                </a:moveTo>
                <a:lnTo>
                  <a:pt x="4959815" y="779115"/>
                </a:lnTo>
                <a:lnTo>
                  <a:pt x="4956791" y="809654"/>
                </a:lnTo>
                <a:lnTo>
                  <a:pt x="4947949" y="838740"/>
                </a:lnTo>
                <a:lnTo>
                  <a:pt x="4914165" y="889290"/>
                </a:lnTo>
                <a:lnTo>
                  <a:pt x="4863615" y="923075"/>
                </a:lnTo>
                <a:lnTo>
                  <a:pt x="4803990" y="934940"/>
                </a:lnTo>
                <a:lnTo>
                  <a:pt x="0" y="934940"/>
                </a:lnTo>
                <a:lnTo>
                  <a:pt x="0" y="7"/>
                </a:lnTo>
                <a:lnTo>
                  <a:pt x="4803990" y="7"/>
                </a:lnTo>
                <a:lnTo>
                  <a:pt x="4853239" y="7951"/>
                </a:lnTo>
                <a:lnTo>
                  <a:pt x="4896014" y="30072"/>
                </a:lnTo>
                <a:lnTo>
                  <a:pt x="4929747" y="63804"/>
                </a:lnTo>
                <a:lnTo>
                  <a:pt x="4951870" y="106579"/>
                </a:lnTo>
                <a:lnTo>
                  <a:pt x="4959815" y="155832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70536" y="1004764"/>
            <a:ext cx="4201795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070" marR="5080" indent="-177165">
              <a:lnSpc>
                <a:spcPct val="113999"/>
              </a:lnSpc>
              <a:spcBef>
                <a:spcPts val="100"/>
              </a:spcBef>
              <a:buFont typeface="Arial"/>
              <a:buChar char="•"/>
              <a:tabLst>
                <a:tab pos="306070" algn="l"/>
              </a:tabLst>
            </a:pPr>
            <a:r>
              <a:rPr dirty="0" sz="1700" spc="15">
                <a:latin typeface="Lato"/>
                <a:cs typeface="Lato"/>
              </a:rPr>
              <a:t>Shrink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grow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25">
                <a:latin typeface="Lato"/>
                <a:cs typeface="Lato"/>
              </a:rPr>
              <a:t>of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based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load,  throughput, </a:t>
            </a:r>
            <a:r>
              <a:rPr dirty="0" sz="1700" spc="5">
                <a:latin typeface="Lato"/>
                <a:cs typeface="Lato"/>
              </a:rPr>
              <a:t>latency</a:t>
            </a:r>
            <a:r>
              <a:rPr dirty="0" sz="1700" spc="-22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requirements.</a:t>
            </a:r>
            <a:endParaRPr sz="17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2000">
              <a:latin typeface="Lato"/>
              <a:cs typeface="Lato"/>
            </a:endParaRPr>
          </a:p>
          <a:p>
            <a:pPr marL="189230" marR="99060" indent="-177165">
              <a:lnSpc>
                <a:spcPct val="113999"/>
              </a:lnSpc>
              <a:spcBef>
                <a:spcPts val="1460"/>
              </a:spcBef>
              <a:buFont typeface="Arial"/>
              <a:buChar char="•"/>
              <a:tabLst>
                <a:tab pos="189865" algn="l"/>
              </a:tabLst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taking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existing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servers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 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scaling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8547" y="1954001"/>
            <a:ext cx="3662679" cy="1031875"/>
            <a:chOff x="208547" y="1954001"/>
            <a:chExt cx="3662679" cy="1031875"/>
          </a:xfrm>
        </p:grpSpPr>
        <p:sp>
          <p:nvSpPr>
            <p:cNvPr id="6" name="object 6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3469270" y="1006367"/>
                  </a:move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7" y="1966701"/>
              <a:ext cx="3637279" cy="1006475"/>
            </a:xfrm>
            <a:custGeom>
              <a:avLst/>
              <a:gdLst/>
              <a:ahLst/>
              <a:cxnLst/>
              <a:rect l="l" t="t" r="r" b="b"/>
              <a:pathLst>
                <a:path w="3637279" h="1006475">
                  <a:moveTo>
                    <a:pt x="0" y="167729"/>
                  </a:moveTo>
                  <a:lnTo>
                    <a:pt x="5991" y="123141"/>
                  </a:lnTo>
                  <a:lnTo>
                    <a:pt x="22899" y="83074"/>
                  </a:lnTo>
                  <a:lnTo>
                    <a:pt x="49126" y="49127"/>
                  </a:lnTo>
                  <a:lnTo>
                    <a:pt x="83073" y="22900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69270" y="0"/>
                  </a:lnTo>
                  <a:lnTo>
                    <a:pt x="3533464" y="12768"/>
                  </a:lnTo>
                  <a:lnTo>
                    <a:pt x="3587870" y="49127"/>
                  </a:lnTo>
                  <a:lnTo>
                    <a:pt x="3624235" y="103543"/>
                  </a:lnTo>
                  <a:lnTo>
                    <a:pt x="3636995" y="167729"/>
                  </a:lnTo>
                  <a:lnTo>
                    <a:pt x="3636995" y="838643"/>
                  </a:lnTo>
                  <a:lnTo>
                    <a:pt x="3631005" y="883228"/>
                  </a:lnTo>
                  <a:lnTo>
                    <a:pt x="3614099" y="923294"/>
                  </a:lnTo>
                  <a:lnTo>
                    <a:pt x="3587876" y="957239"/>
                  </a:lnTo>
                  <a:lnTo>
                    <a:pt x="3553932" y="983467"/>
                  </a:lnTo>
                  <a:lnTo>
                    <a:pt x="3513864" y="1000376"/>
                  </a:lnTo>
                  <a:lnTo>
                    <a:pt x="3469270" y="1006367"/>
                  </a:lnTo>
                  <a:lnTo>
                    <a:pt x="167729" y="1006367"/>
                  </a:lnTo>
                  <a:lnTo>
                    <a:pt x="123140" y="1000376"/>
                  </a:lnTo>
                  <a:lnTo>
                    <a:pt x="83073" y="983467"/>
                  </a:lnTo>
                  <a:lnTo>
                    <a:pt x="49126" y="957239"/>
                  </a:lnTo>
                  <a:lnTo>
                    <a:pt x="22899" y="923294"/>
                  </a:lnTo>
                  <a:lnTo>
                    <a:pt x="5991" y="883228"/>
                  </a:lnTo>
                  <a:lnTo>
                    <a:pt x="0" y="838643"/>
                  </a:lnTo>
                  <a:lnTo>
                    <a:pt x="0" y="16772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1919" y="2017975"/>
              <a:ext cx="3355975" cy="902335"/>
            </a:xfrm>
            <a:custGeom>
              <a:avLst/>
              <a:gdLst/>
              <a:ahLst/>
              <a:cxnLst/>
              <a:rect l="l" t="t" r="r" b="b"/>
              <a:pathLst>
                <a:path w="3355975" h="902335">
                  <a:moveTo>
                    <a:pt x="3355623" y="902218"/>
                  </a:moveTo>
                  <a:lnTo>
                    <a:pt x="0" y="902218"/>
                  </a:lnTo>
                  <a:lnTo>
                    <a:pt x="0" y="0"/>
                  </a:lnTo>
                  <a:lnTo>
                    <a:pt x="3355623" y="0"/>
                  </a:lnTo>
                  <a:lnTo>
                    <a:pt x="3355623" y="902218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1764" y="2312716"/>
            <a:ext cx="2818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latin typeface="Lato"/>
                <a:cs typeface="Lato"/>
              </a:rPr>
              <a:t>Application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never</a:t>
            </a:r>
            <a:r>
              <a:rPr dirty="0" sz="1700" spc="-125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goes</a:t>
            </a:r>
            <a:r>
              <a:rPr dirty="0" sz="1700" spc="-13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ofﬂine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4743" y="3129543"/>
            <a:ext cx="5519420" cy="935355"/>
          </a:xfrm>
          <a:custGeom>
            <a:avLst/>
            <a:gdLst/>
            <a:ahLst/>
            <a:cxnLst/>
            <a:rect l="l" t="t" r="r" b="b"/>
            <a:pathLst>
              <a:path w="5519420" h="935354">
                <a:moveTo>
                  <a:pt x="5519163" y="155849"/>
                </a:moveTo>
                <a:lnTo>
                  <a:pt x="5519163" y="779123"/>
                </a:lnTo>
                <a:lnTo>
                  <a:pt x="5516140" y="809662"/>
                </a:lnTo>
                <a:lnTo>
                  <a:pt x="5507298" y="838748"/>
                </a:lnTo>
                <a:lnTo>
                  <a:pt x="5473513" y="889298"/>
                </a:lnTo>
                <a:lnTo>
                  <a:pt x="5422964" y="923082"/>
                </a:lnTo>
                <a:lnTo>
                  <a:pt x="5363339" y="934948"/>
                </a:lnTo>
                <a:lnTo>
                  <a:pt x="0" y="934948"/>
                </a:lnTo>
                <a:lnTo>
                  <a:pt x="0" y="24"/>
                </a:lnTo>
                <a:lnTo>
                  <a:pt x="5363339" y="24"/>
                </a:lnTo>
                <a:lnTo>
                  <a:pt x="5412588" y="7967"/>
                </a:lnTo>
                <a:lnTo>
                  <a:pt x="5455363" y="30085"/>
                </a:lnTo>
                <a:lnTo>
                  <a:pt x="5489095" y="63815"/>
                </a:lnTo>
                <a:lnTo>
                  <a:pt x="5511218" y="106591"/>
                </a:lnTo>
                <a:lnTo>
                  <a:pt x="5519163" y="155849"/>
                </a:lnTo>
                <a:close/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10922" y="3339177"/>
            <a:ext cx="41960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65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7165" algn="l"/>
              </a:tabLst>
            </a:pPr>
            <a:r>
              <a:rPr dirty="0" sz="1700">
                <a:latin typeface="Lato"/>
                <a:cs typeface="Lato"/>
              </a:rPr>
              <a:t>Add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more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nodes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any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time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at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increased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cost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539" y="3098143"/>
            <a:ext cx="3625215" cy="1031875"/>
            <a:chOff x="208539" y="3098143"/>
            <a:chExt cx="3625215" cy="1031875"/>
          </a:xfrm>
        </p:grpSpPr>
        <p:sp>
          <p:nvSpPr>
            <p:cNvPr id="13" name="object 13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3431502" y="1006372"/>
                  </a:move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39" y="3110843"/>
              <a:ext cx="3599815" cy="1006475"/>
            </a:xfrm>
            <a:custGeom>
              <a:avLst/>
              <a:gdLst/>
              <a:ahLst/>
              <a:cxnLst/>
              <a:rect l="l" t="t" r="r" b="b"/>
              <a:pathLst>
                <a:path w="3599815" h="1006475">
                  <a:moveTo>
                    <a:pt x="0" y="167749"/>
                  </a:moveTo>
                  <a:lnTo>
                    <a:pt x="5991" y="123153"/>
                  </a:lnTo>
                  <a:lnTo>
                    <a:pt x="22899" y="83081"/>
                  </a:lnTo>
                  <a:lnTo>
                    <a:pt x="49126" y="49131"/>
                  </a:lnTo>
                  <a:lnTo>
                    <a:pt x="83072" y="22901"/>
                  </a:lnTo>
                  <a:lnTo>
                    <a:pt x="123140" y="5991"/>
                  </a:lnTo>
                  <a:lnTo>
                    <a:pt x="167729" y="0"/>
                  </a:lnTo>
                  <a:lnTo>
                    <a:pt x="3431502" y="0"/>
                  </a:lnTo>
                  <a:lnTo>
                    <a:pt x="3495687" y="12768"/>
                  </a:lnTo>
                  <a:lnTo>
                    <a:pt x="3550102" y="49124"/>
                  </a:lnTo>
                  <a:lnTo>
                    <a:pt x="3586458" y="103552"/>
                  </a:lnTo>
                  <a:lnTo>
                    <a:pt x="3599227" y="167749"/>
                  </a:lnTo>
                  <a:lnTo>
                    <a:pt x="3599227" y="838648"/>
                  </a:lnTo>
                  <a:lnTo>
                    <a:pt x="3593235" y="883233"/>
                  </a:lnTo>
                  <a:lnTo>
                    <a:pt x="3576326" y="923299"/>
                  </a:lnTo>
                  <a:lnTo>
                    <a:pt x="3550099" y="957244"/>
                  </a:lnTo>
                  <a:lnTo>
                    <a:pt x="3516153" y="983472"/>
                  </a:lnTo>
                  <a:lnTo>
                    <a:pt x="3476088" y="1000381"/>
                  </a:lnTo>
                  <a:lnTo>
                    <a:pt x="3431502" y="1006372"/>
                  </a:lnTo>
                  <a:lnTo>
                    <a:pt x="167729" y="1006372"/>
                  </a:lnTo>
                  <a:lnTo>
                    <a:pt x="123140" y="1000381"/>
                  </a:lnTo>
                  <a:lnTo>
                    <a:pt x="83072" y="983472"/>
                  </a:lnTo>
                  <a:lnTo>
                    <a:pt x="49126" y="957244"/>
                  </a:lnTo>
                  <a:lnTo>
                    <a:pt x="22899" y="923299"/>
                  </a:lnTo>
                  <a:lnTo>
                    <a:pt x="5991" y="883233"/>
                  </a:lnTo>
                  <a:lnTo>
                    <a:pt x="0" y="838648"/>
                  </a:lnTo>
                  <a:lnTo>
                    <a:pt x="0" y="1677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0451" y="3162118"/>
              <a:ext cx="3321050" cy="902335"/>
            </a:xfrm>
            <a:custGeom>
              <a:avLst/>
              <a:gdLst/>
              <a:ahLst/>
              <a:cxnLst/>
              <a:rect l="l" t="t" r="r" b="b"/>
              <a:pathLst>
                <a:path w="3321050" h="902335">
                  <a:moveTo>
                    <a:pt x="3320765" y="902223"/>
                  </a:moveTo>
                  <a:lnTo>
                    <a:pt x="0" y="902223"/>
                  </a:lnTo>
                  <a:lnTo>
                    <a:pt x="0" y="0"/>
                  </a:lnTo>
                  <a:lnTo>
                    <a:pt x="3320765" y="0"/>
                  </a:lnTo>
                  <a:lnTo>
                    <a:pt x="3320765" y="902223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15533" y="3456876"/>
            <a:ext cx="28251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Lato"/>
                <a:cs typeface="Lato"/>
              </a:rPr>
              <a:t>No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20">
                <a:latin typeface="Lato"/>
                <a:cs typeface="Lato"/>
              </a:rPr>
              <a:t>limit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-15">
                <a:latin typeface="Lato"/>
                <a:cs typeface="Lato"/>
              </a:rPr>
              <a:t>on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hardware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capacity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424" y="3036493"/>
            <a:ext cx="8691880" cy="1266825"/>
          </a:xfrm>
          <a:custGeom>
            <a:avLst/>
            <a:gdLst/>
            <a:ahLst/>
            <a:cxnLst/>
            <a:rect l="l" t="t" r="r" b="b"/>
            <a:pathLst>
              <a:path w="8691880" h="1266825">
                <a:moveTo>
                  <a:pt x="0" y="0"/>
                </a:moveTo>
                <a:lnTo>
                  <a:pt x="8691282" y="0"/>
                </a:lnTo>
                <a:lnTo>
                  <a:pt x="8691282" y="1266297"/>
                </a:lnTo>
                <a:lnTo>
                  <a:pt x="0" y="12662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2235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Why</a:t>
            </a:r>
            <a:r>
              <a:rPr dirty="0" spc="-160"/>
              <a:t> </a:t>
            </a:r>
            <a:r>
              <a:rPr dirty="0" spc="25"/>
              <a:t>Horizontal</a:t>
            </a:r>
            <a:r>
              <a:rPr dirty="0" spc="-160"/>
              <a:t> </a:t>
            </a:r>
            <a:r>
              <a:rPr dirty="0" spc="20"/>
              <a:t>Over</a:t>
            </a:r>
            <a:r>
              <a:rPr dirty="0" spc="-155"/>
              <a:t> </a:t>
            </a:r>
            <a:r>
              <a:rPr dirty="0" spc="15"/>
              <a:t>Vertical</a:t>
            </a:r>
            <a:r>
              <a:rPr dirty="0" spc="-160"/>
              <a:t> </a:t>
            </a:r>
            <a:r>
              <a:rPr dirty="0" spc="10"/>
              <a:t>Scaling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93382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20"/>
              <a:t>Typical </a:t>
            </a:r>
            <a:r>
              <a:rPr dirty="0" spc="5"/>
              <a:t>System</a:t>
            </a:r>
            <a:r>
              <a:rPr dirty="0" spc="-295"/>
              <a:t> </a:t>
            </a:r>
            <a:r>
              <a:rPr dirty="0" spc="25"/>
              <a:t>Architecture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80354"/>
            <a:ext cx="9144000" cy="1263650"/>
            <a:chOff x="0" y="3880354"/>
            <a:chExt cx="9144000" cy="1263650"/>
          </a:xfrm>
        </p:grpSpPr>
        <p:sp>
          <p:nvSpPr>
            <p:cNvPr id="3" name="object 3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762640" y="1005773"/>
            <a:ext cx="1674495" cy="177990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2643" y="1005773"/>
            <a:ext cx="1710055" cy="1779905"/>
          </a:xfrm>
          <a:custGeom>
            <a:avLst/>
            <a:gdLst/>
            <a:ahLst/>
            <a:cxnLst/>
            <a:rect l="l" t="t" r="r" b="b"/>
            <a:pathLst>
              <a:path w="1710054" h="1779905">
                <a:moveTo>
                  <a:pt x="1709996" y="1779896"/>
                </a:moveTo>
                <a:lnTo>
                  <a:pt x="0" y="1779896"/>
                </a:lnTo>
                <a:lnTo>
                  <a:pt x="0" y="0"/>
                </a:lnTo>
                <a:lnTo>
                  <a:pt x="1709996" y="0"/>
                </a:lnTo>
                <a:lnTo>
                  <a:pt x="1709996" y="17798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52643" y="1005773"/>
            <a:ext cx="1710055" cy="17799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749" y="3391555"/>
            <a:ext cx="2418715" cy="400050"/>
            <a:chOff x="307749" y="3391555"/>
            <a:chExt cx="2418715" cy="400050"/>
          </a:xfrm>
        </p:grpSpPr>
        <p:sp>
          <p:nvSpPr>
            <p:cNvPr id="10" name="object 10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311" y="2222982"/>
            <a:ext cx="646430" cy="515620"/>
            <a:chOff x="290311" y="2222982"/>
            <a:chExt cx="646430" cy="515620"/>
          </a:xfrm>
        </p:grpSpPr>
        <p:sp>
          <p:nvSpPr>
            <p:cNvPr id="14" name="object 14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785" y="2222957"/>
            <a:ext cx="646430" cy="515620"/>
            <a:chOff x="1193785" y="2222957"/>
            <a:chExt cx="646430" cy="515620"/>
          </a:xfrm>
        </p:grpSpPr>
        <p:sp>
          <p:nvSpPr>
            <p:cNvPr id="18" name="object 18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9833" y="2230583"/>
            <a:ext cx="646430" cy="515620"/>
            <a:chOff x="2079833" y="2230583"/>
            <a:chExt cx="646430" cy="515620"/>
          </a:xfrm>
        </p:grpSpPr>
        <p:sp>
          <p:nvSpPr>
            <p:cNvPr id="22" name="object 22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7749" y="2868956"/>
            <a:ext cx="2418715" cy="400050"/>
            <a:chOff x="307749" y="2868956"/>
            <a:chExt cx="2418715" cy="400050"/>
          </a:xfrm>
        </p:grpSpPr>
        <p:sp>
          <p:nvSpPr>
            <p:cNvPr id="26" name="object 26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90024"/>
                  </a:moveTo>
                  <a:lnTo>
                    <a:pt x="0" y="390024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900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90024"/>
                  </a:lnTo>
                  <a:lnTo>
                    <a:pt x="0" y="390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41068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30168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5467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9866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1068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33890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2990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88289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42688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33890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5374" y="2010970"/>
            <a:ext cx="2767965" cy="2519680"/>
          </a:xfrm>
          <a:custGeom>
            <a:avLst/>
            <a:gdLst/>
            <a:ahLst/>
            <a:cxnLst/>
            <a:rect l="l" t="t" r="r" b="b"/>
            <a:pathLst>
              <a:path w="2767965" h="2519679">
                <a:moveTo>
                  <a:pt x="2767494" y="2519394"/>
                </a:moveTo>
                <a:lnTo>
                  <a:pt x="0" y="2519394"/>
                </a:lnTo>
                <a:lnTo>
                  <a:pt x="0" y="0"/>
                </a:lnTo>
                <a:lnTo>
                  <a:pt x="2767494" y="0"/>
                </a:lnTo>
                <a:lnTo>
                  <a:pt x="2767494" y="2519394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130093" y="3885117"/>
            <a:ext cx="3211195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30093" y="3396318"/>
            <a:ext cx="3211195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30043" y="2895994"/>
            <a:ext cx="3211195" cy="390525"/>
          </a:xfrm>
          <a:prstGeom prst="rect">
            <a:avLst/>
          </a:prstGeom>
          <a:solidFill>
            <a:srgbClr val="BF9000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88315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40"/>
              <a:t>Virtual</a:t>
            </a:r>
            <a:r>
              <a:rPr dirty="0" spc="-160"/>
              <a:t> </a:t>
            </a:r>
            <a:r>
              <a:rPr dirty="0" spc="10"/>
              <a:t>Machine</a:t>
            </a:r>
            <a:r>
              <a:rPr dirty="0" spc="-155"/>
              <a:t> </a:t>
            </a:r>
            <a:r>
              <a:rPr dirty="0" spc="45"/>
              <a:t>(VM)</a:t>
            </a:r>
            <a:r>
              <a:rPr dirty="0" spc="-155"/>
              <a:t> </a:t>
            </a:r>
            <a:r>
              <a:rPr dirty="0" spc="25"/>
              <a:t>Architecture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2640" y="1005773"/>
            <a:ext cx="1674495" cy="177990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2643" y="1005773"/>
            <a:ext cx="1710055" cy="1779905"/>
          </a:xfrm>
          <a:custGeom>
            <a:avLst/>
            <a:gdLst/>
            <a:ahLst/>
            <a:cxnLst/>
            <a:rect l="l" t="t" r="r" b="b"/>
            <a:pathLst>
              <a:path w="1710054" h="1779905">
                <a:moveTo>
                  <a:pt x="1709996" y="1779896"/>
                </a:moveTo>
                <a:lnTo>
                  <a:pt x="0" y="1779896"/>
                </a:lnTo>
                <a:lnTo>
                  <a:pt x="0" y="0"/>
                </a:lnTo>
                <a:lnTo>
                  <a:pt x="1709996" y="0"/>
                </a:lnTo>
                <a:lnTo>
                  <a:pt x="1709996" y="17798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52643" y="1005773"/>
            <a:ext cx="1710055" cy="17799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7749" y="3880354"/>
            <a:ext cx="2418715" cy="400050"/>
            <a:chOff x="307749" y="3880354"/>
            <a:chExt cx="2418715" cy="400050"/>
          </a:xfrm>
        </p:grpSpPr>
        <p:sp>
          <p:nvSpPr>
            <p:cNvPr id="6" name="object 6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749" y="3391555"/>
            <a:ext cx="2418715" cy="400050"/>
            <a:chOff x="307749" y="3391555"/>
            <a:chExt cx="2418715" cy="400050"/>
          </a:xfrm>
        </p:grpSpPr>
        <p:sp>
          <p:nvSpPr>
            <p:cNvPr id="10" name="object 10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311" y="2222982"/>
            <a:ext cx="646430" cy="515620"/>
            <a:chOff x="290311" y="2222982"/>
            <a:chExt cx="646430" cy="515620"/>
          </a:xfrm>
        </p:grpSpPr>
        <p:sp>
          <p:nvSpPr>
            <p:cNvPr id="14" name="object 14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785" y="2222957"/>
            <a:ext cx="646430" cy="515620"/>
            <a:chOff x="1193785" y="2222957"/>
            <a:chExt cx="646430" cy="515620"/>
          </a:xfrm>
        </p:grpSpPr>
        <p:sp>
          <p:nvSpPr>
            <p:cNvPr id="18" name="object 18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9833" y="2230583"/>
            <a:ext cx="646430" cy="515620"/>
            <a:chOff x="2079833" y="2230583"/>
            <a:chExt cx="646430" cy="515620"/>
          </a:xfrm>
        </p:grpSpPr>
        <p:sp>
          <p:nvSpPr>
            <p:cNvPr id="22" name="object 22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7749" y="2868956"/>
            <a:ext cx="2418715" cy="400050"/>
            <a:chOff x="307749" y="2868956"/>
            <a:chExt cx="2418715" cy="400050"/>
          </a:xfrm>
        </p:grpSpPr>
        <p:sp>
          <p:nvSpPr>
            <p:cNvPr id="26" name="object 26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90024"/>
                  </a:moveTo>
                  <a:lnTo>
                    <a:pt x="0" y="390024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900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90024"/>
                  </a:lnTo>
                  <a:lnTo>
                    <a:pt x="0" y="390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41068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30168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5467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9866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1068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33890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2990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88289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42688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33890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174" y="1858571"/>
            <a:ext cx="2767965" cy="2519680"/>
          </a:xfrm>
          <a:custGeom>
            <a:avLst/>
            <a:gdLst/>
            <a:ahLst/>
            <a:cxnLst/>
            <a:rect l="l" t="t" r="r" b="b"/>
            <a:pathLst>
              <a:path w="2767965" h="2519679">
                <a:moveTo>
                  <a:pt x="2767494" y="2519394"/>
                </a:moveTo>
                <a:lnTo>
                  <a:pt x="0" y="2519394"/>
                </a:lnTo>
                <a:lnTo>
                  <a:pt x="0" y="0"/>
                </a:lnTo>
                <a:lnTo>
                  <a:pt x="2767494" y="0"/>
                </a:lnTo>
                <a:lnTo>
                  <a:pt x="2767494" y="2519394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130093" y="3885117"/>
            <a:ext cx="3211195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30093" y="3396318"/>
            <a:ext cx="3211195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30043" y="2895994"/>
            <a:ext cx="3211195" cy="390525"/>
          </a:xfrm>
          <a:custGeom>
            <a:avLst/>
            <a:gdLst/>
            <a:ahLst/>
            <a:cxnLst/>
            <a:rect l="l" t="t" r="r" b="b"/>
            <a:pathLst>
              <a:path w="3211195" h="390525">
                <a:moveTo>
                  <a:pt x="0" y="0"/>
                </a:moveTo>
                <a:lnTo>
                  <a:pt x="3210893" y="0"/>
                </a:lnTo>
                <a:lnTo>
                  <a:pt x="3210893" y="389999"/>
                </a:lnTo>
                <a:lnTo>
                  <a:pt x="0" y="389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134806" y="2915094"/>
            <a:ext cx="3201670" cy="366395"/>
          </a:xfrm>
          <a:prstGeom prst="rect">
            <a:avLst/>
          </a:prstGeom>
          <a:solidFill>
            <a:srgbClr val="BF9000"/>
          </a:solidFill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82919" y="927448"/>
            <a:ext cx="3799204" cy="1969135"/>
          </a:xfrm>
          <a:custGeom>
            <a:avLst/>
            <a:gdLst/>
            <a:ahLst/>
            <a:cxnLst/>
            <a:rect l="l" t="t" r="r" b="b"/>
            <a:pathLst>
              <a:path w="3799204" h="1969135">
                <a:moveTo>
                  <a:pt x="0" y="0"/>
                </a:moveTo>
                <a:lnTo>
                  <a:pt x="3798892" y="0"/>
                </a:lnTo>
                <a:lnTo>
                  <a:pt x="3798892" y="1968596"/>
                </a:lnTo>
                <a:lnTo>
                  <a:pt x="0" y="19685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45554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VM</a:t>
            </a:r>
            <a:r>
              <a:rPr dirty="0" spc="-215"/>
              <a:t> </a:t>
            </a:r>
            <a:r>
              <a:rPr dirty="0" spc="10"/>
              <a:t>Management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2640" y="1005773"/>
            <a:ext cx="1674495" cy="177990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2643" y="1005773"/>
            <a:ext cx="1710055" cy="1779905"/>
          </a:xfrm>
          <a:custGeom>
            <a:avLst/>
            <a:gdLst/>
            <a:ahLst/>
            <a:cxnLst/>
            <a:rect l="l" t="t" r="r" b="b"/>
            <a:pathLst>
              <a:path w="1710054" h="1779905">
                <a:moveTo>
                  <a:pt x="1709996" y="1779896"/>
                </a:moveTo>
                <a:lnTo>
                  <a:pt x="0" y="1779896"/>
                </a:lnTo>
                <a:lnTo>
                  <a:pt x="0" y="0"/>
                </a:lnTo>
                <a:lnTo>
                  <a:pt x="1709996" y="0"/>
                </a:lnTo>
                <a:lnTo>
                  <a:pt x="1709996" y="17798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52643" y="1005773"/>
            <a:ext cx="1710055" cy="17799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7749" y="3880354"/>
            <a:ext cx="2418715" cy="400050"/>
            <a:chOff x="307749" y="3880354"/>
            <a:chExt cx="2418715" cy="400050"/>
          </a:xfrm>
        </p:grpSpPr>
        <p:sp>
          <p:nvSpPr>
            <p:cNvPr id="6" name="object 6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749" y="3391555"/>
            <a:ext cx="2418715" cy="400050"/>
            <a:chOff x="307749" y="3391555"/>
            <a:chExt cx="2418715" cy="400050"/>
          </a:xfrm>
        </p:grpSpPr>
        <p:sp>
          <p:nvSpPr>
            <p:cNvPr id="10" name="object 10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311" y="2222982"/>
            <a:ext cx="646430" cy="515620"/>
            <a:chOff x="290311" y="2222982"/>
            <a:chExt cx="646430" cy="515620"/>
          </a:xfrm>
        </p:grpSpPr>
        <p:sp>
          <p:nvSpPr>
            <p:cNvPr id="14" name="object 14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785" y="2222957"/>
            <a:ext cx="646430" cy="515620"/>
            <a:chOff x="1193785" y="2222957"/>
            <a:chExt cx="646430" cy="515620"/>
          </a:xfrm>
        </p:grpSpPr>
        <p:sp>
          <p:nvSpPr>
            <p:cNvPr id="18" name="object 18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9833" y="2230583"/>
            <a:ext cx="646430" cy="515620"/>
            <a:chOff x="2079833" y="2230583"/>
            <a:chExt cx="646430" cy="515620"/>
          </a:xfrm>
        </p:grpSpPr>
        <p:sp>
          <p:nvSpPr>
            <p:cNvPr id="22" name="object 22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7749" y="2868956"/>
            <a:ext cx="2418715" cy="400050"/>
            <a:chOff x="307749" y="2868956"/>
            <a:chExt cx="2418715" cy="400050"/>
          </a:xfrm>
        </p:grpSpPr>
        <p:sp>
          <p:nvSpPr>
            <p:cNvPr id="26" name="object 26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90024"/>
                  </a:moveTo>
                  <a:lnTo>
                    <a:pt x="0" y="390024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900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90024"/>
                  </a:lnTo>
                  <a:lnTo>
                    <a:pt x="0" y="390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41068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30168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5467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9866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1068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33890" y="1835716"/>
            <a:ext cx="1507490" cy="24701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2990" y="1097177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88289" y="109716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42688" y="1101982"/>
            <a:ext cx="398780" cy="32004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33890" y="1505441"/>
            <a:ext cx="1507490" cy="247015"/>
          </a:xfrm>
          <a:prstGeom prst="rect">
            <a:avLst/>
          </a:prstGeom>
          <a:solidFill>
            <a:srgbClr val="69A84F"/>
          </a:solidFill>
          <a:ln w="9524">
            <a:solidFill>
              <a:srgbClr val="595959"/>
            </a:solidFill>
          </a:ln>
        </p:spPr>
        <p:txBody>
          <a:bodyPr wrap="square" lIns="0" tIns="26669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5374" y="2010970"/>
            <a:ext cx="2767965" cy="2519680"/>
          </a:xfrm>
          <a:custGeom>
            <a:avLst/>
            <a:gdLst/>
            <a:ahLst/>
            <a:cxnLst/>
            <a:rect l="l" t="t" r="r" b="b"/>
            <a:pathLst>
              <a:path w="2767965" h="2519679">
                <a:moveTo>
                  <a:pt x="2767494" y="2519394"/>
                </a:moveTo>
                <a:lnTo>
                  <a:pt x="0" y="2519394"/>
                </a:lnTo>
                <a:lnTo>
                  <a:pt x="0" y="0"/>
                </a:lnTo>
                <a:lnTo>
                  <a:pt x="2767494" y="0"/>
                </a:lnTo>
                <a:lnTo>
                  <a:pt x="2767494" y="2519394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130093" y="3885117"/>
            <a:ext cx="3211195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30093" y="3396318"/>
            <a:ext cx="3211195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30043" y="2895994"/>
            <a:ext cx="3211195" cy="390525"/>
          </a:xfrm>
          <a:prstGeom prst="rect">
            <a:avLst/>
          </a:prstGeom>
          <a:solidFill>
            <a:srgbClr val="BF9000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82919" y="2820244"/>
            <a:ext cx="3799204" cy="1553845"/>
          </a:xfrm>
          <a:custGeom>
            <a:avLst/>
            <a:gdLst/>
            <a:ahLst/>
            <a:cxnLst/>
            <a:rect l="l" t="t" r="r" b="b"/>
            <a:pathLst>
              <a:path w="3799204" h="1553845">
                <a:moveTo>
                  <a:pt x="0" y="1553696"/>
                </a:moveTo>
                <a:lnTo>
                  <a:pt x="3798892" y="1553696"/>
                </a:lnTo>
                <a:lnTo>
                  <a:pt x="3798892" y="0"/>
                </a:lnTo>
                <a:lnTo>
                  <a:pt x="0" y="0"/>
                </a:lnTo>
                <a:lnTo>
                  <a:pt x="0" y="155369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2258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Hypervisor </a:t>
            </a:r>
            <a:r>
              <a:rPr dirty="0" spc="15"/>
              <a:t>and</a:t>
            </a:r>
            <a:r>
              <a:rPr dirty="0" spc="-365"/>
              <a:t> </a:t>
            </a:r>
            <a:r>
              <a:rPr dirty="0" spc="10"/>
              <a:t>Scaling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2643" y="1005773"/>
            <a:ext cx="3384550" cy="1779905"/>
            <a:chOff x="3052643" y="1005773"/>
            <a:chExt cx="3384550" cy="1779905"/>
          </a:xfrm>
        </p:grpSpPr>
        <p:sp>
          <p:nvSpPr>
            <p:cNvPr id="3" name="object 3"/>
            <p:cNvSpPr/>
            <p:nvPr/>
          </p:nvSpPr>
          <p:spPr>
            <a:xfrm>
              <a:off x="3052635" y="1005776"/>
              <a:ext cx="3384550" cy="1779905"/>
            </a:xfrm>
            <a:custGeom>
              <a:avLst/>
              <a:gdLst/>
              <a:ahLst/>
              <a:cxnLst/>
              <a:rect l="l" t="t" r="r" b="b"/>
              <a:pathLst>
                <a:path w="3384550" h="1779905">
                  <a:moveTo>
                    <a:pt x="3384346" y="0"/>
                  </a:moveTo>
                  <a:lnTo>
                    <a:pt x="1710004" y="0"/>
                  </a:lnTo>
                  <a:lnTo>
                    <a:pt x="1674368" y="0"/>
                  </a:lnTo>
                  <a:lnTo>
                    <a:pt x="0" y="0"/>
                  </a:lnTo>
                  <a:lnTo>
                    <a:pt x="0" y="1779905"/>
                  </a:lnTo>
                  <a:lnTo>
                    <a:pt x="1674368" y="1779905"/>
                  </a:lnTo>
                  <a:lnTo>
                    <a:pt x="1710004" y="1779905"/>
                  </a:lnTo>
                  <a:lnTo>
                    <a:pt x="3384346" y="1779905"/>
                  </a:lnTo>
                  <a:lnTo>
                    <a:pt x="338434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41068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41068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30168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30168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95467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95467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49866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49866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41068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41068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33890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33890" y="18357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22990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22990" y="10971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8289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88289" y="10971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42688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42688" y="11019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33890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21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21" y="0"/>
                  </a:lnTo>
                  <a:lnTo>
                    <a:pt x="1507121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33890" y="1505442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21" y="0"/>
                  </a:lnTo>
                  <a:lnTo>
                    <a:pt x="1507121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07749" y="3880354"/>
            <a:ext cx="2418715" cy="400050"/>
            <a:chOff x="307749" y="3880354"/>
            <a:chExt cx="2418715" cy="400050"/>
          </a:xfrm>
        </p:grpSpPr>
        <p:sp>
          <p:nvSpPr>
            <p:cNvPr id="25" name="object 25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12511" y="3885117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12511" y="3885117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7749" y="3391555"/>
            <a:ext cx="2418715" cy="400050"/>
            <a:chOff x="307749" y="3391555"/>
            <a:chExt cx="2418715" cy="400050"/>
          </a:xfrm>
        </p:grpSpPr>
        <p:sp>
          <p:nvSpPr>
            <p:cNvPr id="29" name="object 29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2511" y="3396318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12511" y="3396318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60579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90311" y="2222982"/>
            <a:ext cx="646430" cy="515620"/>
            <a:chOff x="290311" y="2222982"/>
            <a:chExt cx="646430" cy="515620"/>
          </a:xfrm>
        </p:grpSpPr>
        <p:sp>
          <p:nvSpPr>
            <p:cNvPr id="33" name="object 33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95074" y="22277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95074" y="22277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93785" y="2222957"/>
            <a:ext cx="646430" cy="515620"/>
            <a:chOff x="1193785" y="2222957"/>
            <a:chExt cx="646430" cy="515620"/>
          </a:xfrm>
        </p:grpSpPr>
        <p:sp>
          <p:nvSpPr>
            <p:cNvPr id="37" name="object 37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98547" y="2227720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98547" y="2227720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79833" y="2230583"/>
            <a:ext cx="646430" cy="515620"/>
            <a:chOff x="2079833" y="2230583"/>
            <a:chExt cx="646430" cy="515620"/>
          </a:xfrm>
        </p:grpSpPr>
        <p:sp>
          <p:nvSpPr>
            <p:cNvPr id="41" name="object 41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636598" y="505798"/>
                  </a:moveTo>
                  <a:lnTo>
                    <a:pt x="0" y="505798"/>
                  </a:lnTo>
                  <a:lnTo>
                    <a:pt x="0" y="0"/>
                  </a:lnTo>
                  <a:lnTo>
                    <a:pt x="636598" y="0"/>
                  </a:lnTo>
                  <a:lnTo>
                    <a:pt x="636598" y="5057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084595" y="2235345"/>
              <a:ext cx="636905" cy="506095"/>
            </a:xfrm>
            <a:custGeom>
              <a:avLst/>
              <a:gdLst/>
              <a:ahLst/>
              <a:cxnLst/>
              <a:rect l="l" t="t" r="r" b="b"/>
              <a:pathLst>
                <a:path w="636905" h="506094">
                  <a:moveTo>
                    <a:pt x="0" y="0"/>
                  </a:moveTo>
                  <a:lnTo>
                    <a:pt x="636598" y="0"/>
                  </a:lnTo>
                  <a:lnTo>
                    <a:pt x="636598" y="505798"/>
                  </a:lnTo>
                  <a:lnTo>
                    <a:pt x="0" y="505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084595" y="2235345"/>
            <a:ext cx="636905" cy="506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07749" y="2868956"/>
            <a:ext cx="2418715" cy="400050"/>
            <a:chOff x="307749" y="2868956"/>
            <a:chExt cx="2418715" cy="400050"/>
          </a:xfrm>
        </p:grpSpPr>
        <p:sp>
          <p:nvSpPr>
            <p:cNvPr id="45" name="object 45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2408682" y="390024"/>
                  </a:moveTo>
                  <a:lnTo>
                    <a:pt x="0" y="390024"/>
                  </a:lnTo>
                  <a:lnTo>
                    <a:pt x="0" y="0"/>
                  </a:lnTo>
                  <a:lnTo>
                    <a:pt x="2408682" y="0"/>
                  </a:lnTo>
                  <a:lnTo>
                    <a:pt x="2408682" y="3900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2511" y="2873719"/>
              <a:ext cx="2409190" cy="390525"/>
            </a:xfrm>
            <a:custGeom>
              <a:avLst/>
              <a:gdLst/>
              <a:ahLst/>
              <a:cxnLst/>
              <a:rect l="l" t="t" r="r" b="b"/>
              <a:pathLst>
                <a:path w="2409190" h="390525">
                  <a:moveTo>
                    <a:pt x="0" y="0"/>
                  </a:moveTo>
                  <a:lnTo>
                    <a:pt x="2408682" y="0"/>
                  </a:lnTo>
                  <a:lnTo>
                    <a:pt x="2408682" y="390024"/>
                  </a:lnTo>
                  <a:lnTo>
                    <a:pt x="0" y="390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12511" y="2873719"/>
            <a:ext cx="2409190" cy="3905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5374" y="2010970"/>
            <a:ext cx="2767965" cy="2519680"/>
          </a:xfrm>
          <a:custGeom>
            <a:avLst/>
            <a:gdLst/>
            <a:ahLst/>
            <a:cxnLst/>
            <a:rect l="l" t="t" r="r" b="b"/>
            <a:pathLst>
              <a:path w="2767965" h="2519679">
                <a:moveTo>
                  <a:pt x="2767494" y="2519394"/>
                </a:moveTo>
                <a:lnTo>
                  <a:pt x="0" y="2519394"/>
                </a:lnTo>
                <a:lnTo>
                  <a:pt x="0" y="0"/>
                </a:lnTo>
                <a:lnTo>
                  <a:pt x="2767494" y="0"/>
                </a:lnTo>
                <a:lnTo>
                  <a:pt x="2767494" y="2519394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863869" y="1001010"/>
          <a:ext cx="3856354" cy="1789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45"/>
                <a:gridCol w="559435"/>
                <a:gridCol w="560070"/>
                <a:gridCol w="591185"/>
                <a:gridCol w="542925"/>
                <a:gridCol w="560705"/>
                <a:gridCol w="573405"/>
                <a:gridCol w="245745"/>
              </a:tblGrid>
              <a:tr h="456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254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2540"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254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2540"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</a:t>
                      </a:r>
                      <a:endParaRPr sz="800">
                        <a:latin typeface="Lato"/>
                        <a:cs typeface="Lato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6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marR="1778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Bin/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 spc="1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Library</a:t>
                      </a:r>
                      <a:endParaRPr sz="1200">
                        <a:latin typeface="Lato"/>
                        <a:cs typeface="Lato"/>
                      </a:endParaRPr>
                    </a:p>
                    <a:p>
                      <a:pPr algn="ctr" marR="177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Operating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System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6921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Bin/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 spc="1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Library</a:t>
                      </a:r>
                      <a:endParaRPr sz="1200">
                        <a:latin typeface="Lato"/>
                        <a:cs typeface="Lato"/>
                      </a:endParaRPr>
                    </a:p>
                    <a:p>
                      <a:pPr algn="ctr" marR="165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Operating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System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6921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55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dirty="0" sz="1600" spc="20">
                          <a:latin typeface="Lato"/>
                          <a:cs typeface="Lato"/>
                        </a:rPr>
                        <a:t>Virtual</a:t>
                      </a:r>
                      <a:r>
                        <a:rPr dirty="0" sz="1600" spc="-114">
                          <a:latin typeface="Lato"/>
                          <a:cs typeface="Lato"/>
                        </a:rPr>
                        <a:t> </a:t>
                      </a:r>
                      <a:r>
                        <a:rPr dirty="0" sz="1600" spc="-5">
                          <a:latin typeface="Lato"/>
                          <a:cs typeface="Lato"/>
                        </a:rPr>
                        <a:t>Machine</a:t>
                      </a:r>
                      <a:endParaRPr sz="1600">
                        <a:latin typeface="Lato"/>
                        <a:cs typeface="Lato"/>
                      </a:endParaRPr>
                    </a:p>
                  </a:txBody>
                  <a:tcPr marL="0" marR="0" marB="0" marT="635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</a:pPr>
                      <a:r>
                        <a:rPr dirty="0" sz="1600" spc="20">
                          <a:latin typeface="Lato"/>
                          <a:cs typeface="Lato"/>
                        </a:rPr>
                        <a:t>Virtual</a:t>
                      </a:r>
                      <a:r>
                        <a:rPr dirty="0" sz="1600" spc="-114">
                          <a:latin typeface="Lato"/>
                          <a:cs typeface="Lato"/>
                        </a:rPr>
                        <a:t> </a:t>
                      </a:r>
                      <a:r>
                        <a:rPr dirty="0" sz="1600" spc="-5">
                          <a:latin typeface="Lato"/>
                          <a:cs typeface="Lato"/>
                        </a:rPr>
                        <a:t>Machine</a:t>
                      </a:r>
                      <a:endParaRPr sz="1600">
                        <a:latin typeface="Lato"/>
                        <a:cs typeface="Lato"/>
                      </a:endParaRPr>
                    </a:p>
                  </a:txBody>
                  <a:tcPr marL="0" marR="0" marB="0" marT="635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3130093" y="3885117"/>
            <a:ext cx="3211195" cy="39052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30093" y="3396318"/>
            <a:ext cx="3211195" cy="390525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30043" y="2895994"/>
            <a:ext cx="3211195" cy="390525"/>
          </a:xfrm>
          <a:prstGeom prst="rect">
            <a:avLst/>
          </a:prstGeom>
          <a:solidFill>
            <a:srgbClr val="BF9000"/>
          </a:solidFill>
          <a:ln w="9524">
            <a:solidFill>
              <a:srgbClr val="595959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16852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VM</a:t>
            </a:r>
            <a:r>
              <a:rPr dirty="0" spc="-225"/>
              <a:t> </a:t>
            </a:r>
            <a:r>
              <a:rPr dirty="0" spc="25"/>
              <a:t>Limitations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287" y="1077210"/>
            <a:ext cx="3394075" cy="1789430"/>
            <a:chOff x="152287" y="1077210"/>
            <a:chExt cx="3394075" cy="1789430"/>
          </a:xfrm>
        </p:grpSpPr>
        <p:sp>
          <p:nvSpPr>
            <p:cNvPr id="3" name="object 3"/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1710009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10009" y="0"/>
                  </a:lnTo>
                  <a:lnTo>
                    <a:pt x="1710009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0" y="0"/>
                  </a:moveTo>
                  <a:lnTo>
                    <a:pt x="1710009" y="0"/>
                  </a:lnTo>
                  <a:lnTo>
                    <a:pt x="1710009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1709996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09996" y="0"/>
                  </a:lnTo>
                  <a:lnTo>
                    <a:pt x="1709996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0" y="0"/>
                  </a:moveTo>
                  <a:lnTo>
                    <a:pt x="1709996" y="0"/>
                  </a:lnTo>
                  <a:lnTo>
                    <a:pt x="1709996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0012" y="2560689"/>
            <a:ext cx="31115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	</a:t>
            </a: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3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719" y="1907153"/>
            <a:ext cx="1517015" cy="256540"/>
            <a:chOff x="240719" y="1907153"/>
            <a:chExt cx="1517015" cy="256540"/>
          </a:xfrm>
        </p:grpSpPr>
        <p:sp>
          <p:nvSpPr>
            <p:cNvPr id="9" name="object 9"/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45482" y="1911916"/>
            <a:ext cx="1507490" cy="24701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9809" y="1168615"/>
            <a:ext cx="408305" cy="329565"/>
            <a:chOff x="229809" y="1168615"/>
            <a:chExt cx="408305" cy="329565"/>
          </a:xfrm>
        </p:grpSpPr>
        <p:sp>
          <p:nvSpPr>
            <p:cNvPr id="13" name="object 13"/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4571" y="1173377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5113" y="1168600"/>
            <a:ext cx="408305" cy="329565"/>
            <a:chOff x="795113" y="1168600"/>
            <a:chExt cx="408305" cy="329565"/>
          </a:xfrm>
        </p:grpSpPr>
        <p:sp>
          <p:nvSpPr>
            <p:cNvPr id="17" name="object 17"/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99875" y="1173362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49512" y="1173420"/>
            <a:ext cx="408305" cy="329565"/>
            <a:chOff x="1349512" y="1173420"/>
            <a:chExt cx="408305" cy="329565"/>
          </a:xfrm>
        </p:grpSpPr>
        <p:sp>
          <p:nvSpPr>
            <p:cNvPr id="21" name="object 21"/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62891" y="1259338"/>
            <a:ext cx="1943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0719" y="1576879"/>
            <a:ext cx="1517015" cy="256540"/>
            <a:chOff x="240719" y="1576879"/>
            <a:chExt cx="1517015" cy="256540"/>
          </a:xfrm>
        </p:grpSpPr>
        <p:sp>
          <p:nvSpPr>
            <p:cNvPr id="25" name="object 25"/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05856" y="1595598"/>
            <a:ext cx="799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13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33541" y="1907153"/>
            <a:ext cx="1517015" cy="256540"/>
            <a:chOff x="1933541" y="1907153"/>
            <a:chExt cx="1517015" cy="256540"/>
          </a:xfrm>
        </p:grpSpPr>
        <p:sp>
          <p:nvSpPr>
            <p:cNvPr id="29" name="object 29"/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938303" y="1911916"/>
            <a:ext cx="1507490" cy="24701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22631" y="1168615"/>
            <a:ext cx="408305" cy="329565"/>
            <a:chOff x="1922631" y="1168615"/>
            <a:chExt cx="408305" cy="329565"/>
          </a:xfrm>
        </p:grpSpPr>
        <p:sp>
          <p:nvSpPr>
            <p:cNvPr id="33" name="object 33"/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927393" y="1173377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87934" y="1168600"/>
            <a:ext cx="408305" cy="329565"/>
            <a:chOff x="2487934" y="1168600"/>
            <a:chExt cx="408305" cy="329565"/>
          </a:xfrm>
        </p:grpSpPr>
        <p:sp>
          <p:nvSpPr>
            <p:cNvPr id="37" name="object 37"/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21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1" y="0"/>
                  </a:lnTo>
                  <a:lnTo>
                    <a:pt x="398321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21" y="0"/>
                  </a:lnTo>
                  <a:lnTo>
                    <a:pt x="398321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492697" y="1173362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42331" y="1173420"/>
            <a:ext cx="408305" cy="329565"/>
            <a:chOff x="3042331" y="1173420"/>
            <a:chExt cx="408305" cy="329565"/>
          </a:xfrm>
        </p:grpSpPr>
        <p:sp>
          <p:nvSpPr>
            <p:cNvPr id="41" name="object 41"/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3155718" y="1259338"/>
            <a:ext cx="1943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33541" y="1576879"/>
            <a:ext cx="1517015" cy="256540"/>
            <a:chOff x="1933541" y="1576879"/>
            <a:chExt cx="1517015" cy="256540"/>
          </a:xfrm>
        </p:grpSpPr>
        <p:sp>
          <p:nvSpPr>
            <p:cNvPr id="45" name="object 45"/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298678" y="1595598"/>
            <a:ext cx="799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13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9732" y="3956554"/>
            <a:ext cx="3220720" cy="400050"/>
            <a:chOff x="229732" y="3956554"/>
            <a:chExt cx="3220720" cy="400050"/>
          </a:xfrm>
        </p:grpSpPr>
        <p:sp>
          <p:nvSpPr>
            <p:cNvPr id="49" name="object 49"/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34494" y="3961317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29732" y="3467755"/>
            <a:ext cx="3220720" cy="400050"/>
            <a:chOff x="229732" y="3467755"/>
            <a:chExt cx="3220720" cy="400050"/>
          </a:xfrm>
        </p:grpSpPr>
        <p:sp>
          <p:nvSpPr>
            <p:cNvPr id="53" name="object 53"/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34494" y="3472517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29682" y="2967431"/>
            <a:ext cx="3220720" cy="400050"/>
            <a:chOff x="229682" y="2967431"/>
            <a:chExt cx="3220720" cy="400050"/>
          </a:xfrm>
        </p:grpSpPr>
        <p:sp>
          <p:nvSpPr>
            <p:cNvPr id="57" name="object 57"/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8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898" y="0"/>
                  </a:lnTo>
                  <a:lnTo>
                    <a:pt x="3210898" y="389999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898" y="0"/>
                  </a:lnTo>
                  <a:lnTo>
                    <a:pt x="32108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34444" y="2972193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70867" y="3970916"/>
            <a:ext cx="5285105" cy="39370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70867" y="3446667"/>
            <a:ext cx="5289550" cy="39370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70917" y="2979794"/>
            <a:ext cx="5289550" cy="393700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600">
              <a:latin typeface="Lato"/>
              <a:cs typeface="La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896841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66338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35835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93466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66338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39235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70917" y="1121147"/>
            <a:ext cx="1772920" cy="145478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476884">
              <a:lnSpc>
                <a:spcPct val="100000"/>
              </a:lnSpc>
              <a:spcBef>
                <a:spcPts val="1270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43813" y="1121147"/>
            <a:ext cx="1772920" cy="145478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538480">
              <a:lnSpc>
                <a:spcPct val="100000"/>
              </a:lnSpc>
              <a:spcBef>
                <a:spcPts val="1270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316709" y="1121147"/>
            <a:ext cx="1739900" cy="145478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466090">
              <a:lnSpc>
                <a:spcPct val="100000"/>
              </a:lnSpc>
              <a:spcBef>
                <a:spcPts val="1270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6449" y="719523"/>
            <a:ext cx="3592195" cy="3681729"/>
          </a:xfrm>
          <a:custGeom>
            <a:avLst/>
            <a:gdLst/>
            <a:ahLst/>
            <a:cxnLst/>
            <a:rect l="l" t="t" r="r" b="b"/>
            <a:pathLst>
              <a:path w="3592195" h="3681729">
                <a:moveTo>
                  <a:pt x="3591892" y="3681292"/>
                </a:moveTo>
                <a:lnTo>
                  <a:pt x="0" y="3681292"/>
                </a:lnTo>
                <a:lnTo>
                  <a:pt x="0" y="0"/>
                </a:lnTo>
                <a:lnTo>
                  <a:pt x="3591892" y="0"/>
                </a:lnTo>
                <a:lnTo>
                  <a:pt x="3591892" y="3681292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79082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Building</a:t>
            </a:r>
            <a:r>
              <a:rPr dirty="0" spc="-195"/>
              <a:t> </a:t>
            </a:r>
            <a:r>
              <a:rPr dirty="0" spc="25"/>
              <a:t>Containers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29184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Containers</a:t>
            </a:r>
            <a:r>
              <a:rPr dirty="0" spc="-165"/>
              <a:t> </a:t>
            </a:r>
            <a:r>
              <a:rPr dirty="0" spc="10"/>
              <a:t>Advantages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287" y="1077210"/>
            <a:ext cx="3394075" cy="1789430"/>
            <a:chOff x="152287" y="1077210"/>
            <a:chExt cx="3394075" cy="1789430"/>
          </a:xfrm>
        </p:grpSpPr>
        <p:sp>
          <p:nvSpPr>
            <p:cNvPr id="4" name="object 4"/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1710009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10009" y="0"/>
                  </a:lnTo>
                  <a:lnTo>
                    <a:pt x="1710009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1408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4" h="1779905">
                  <a:moveTo>
                    <a:pt x="0" y="0"/>
                  </a:moveTo>
                  <a:lnTo>
                    <a:pt x="1710009" y="0"/>
                  </a:lnTo>
                  <a:lnTo>
                    <a:pt x="1710009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1709996" y="1779896"/>
                  </a:moveTo>
                  <a:lnTo>
                    <a:pt x="0" y="1779896"/>
                  </a:lnTo>
                  <a:lnTo>
                    <a:pt x="0" y="0"/>
                  </a:lnTo>
                  <a:lnTo>
                    <a:pt x="1709996" y="0"/>
                  </a:lnTo>
                  <a:lnTo>
                    <a:pt x="1709996" y="17798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7049" y="1081972"/>
              <a:ext cx="1710055" cy="1779905"/>
            </a:xfrm>
            <a:custGeom>
              <a:avLst/>
              <a:gdLst/>
              <a:ahLst/>
              <a:cxnLst/>
              <a:rect l="l" t="t" r="r" b="b"/>
              <a:pathLst>
                <a:path w="1710055" h="1779905">
                  <a:moveTo>
                    <a:pt x="0" y="0"/>
                  </a:moveTo>
                  <a:lnTo>
                    <a:pt x="1709996" y="0"/>
                  </a:lnTo>
                  <a:lnTo>
                    <a:pt x="1709996" y="1779896"/>
                  </a:lnTo>
                  <a:lnTo>
                    <a:pt x="0" y="17798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00012" y="2560689"/>
            <a:ext cx="31115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9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	</a:t>
            </a:r>
            <a:r>
              <a:rPr dirty="0" sz="1600" spc="20">
                <a:latin typeface="Lato"/>
                <a:cs typeface="Lato"/>
              </a:rPr>
              <a:t>Virtual</a:t>
            </a:r>
            <a:r>
              <a:rPr dirty="0" sz="1600" spc="-135">
                <a:latin typeface="Lato"/>
                <a:cs typeface="Lato"/>
              </a:rPr>
              <a:t> </a:t>
            </a:r>
            <a:r>
              <a:rPr dirty="0" sz="1600" spc="-5">
                <a:latin typeface="Lato"/>
                <a:cs typeface="Lato"/>
              </a:rPr>
              <a:t>Machine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719" y="1907153"/>
            <a:ext cx="1517015" cy="256540"/>
            <a:chOff x="240719" y="1907153"/>
            <a:chExt cx="1517015" cy="256540"/>
          </a:xfrm>
        </p:grpSpPr>
        <p:sp>
          <p:nvSpPr>
            <p:cNvPr id="10" name="object 10"/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5482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45482" y="1911916"/>
            <a:ext cx="1507490" cy="24701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9809" y="1168615"/>
            <a:ext cx="408305" cy="329565"/>
            <a:chOff x="229809" y="1168615"/>
            <a:chExt cx="408305" cy="329565"/>
          </a:xfrm>
        </p:grpSpPr>
        <p:sp>
          <p:nvSpPr>
            <p:cNvPr id="14" name="object 14"/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4571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34571" y="1173377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5113" y="1168600"/>
            <a:ext cx="408305" cy="329565"/>
            <a:chOff x="795113" y="1168600"/>
            <a:chExt cx="408305" cy="329565"/>
          </a:xfrm>
        </p:grpSpPr>
        <p:sp>
          <p:nvSpPr>
            <p:cNvPr id="18" name="object 18"/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9875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99875" y="1173362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49512" y="1173420"/>
            <a:ext cx="408305" cy="329565"/>
            <a:chOff x="1349512" y="1173420"/>
            <a:chExt cx="408305" cy="329565"/>
          </a:xfrm>
        </p:grpSpPr>
        <p:sp>
          <p:nvSpPr>
            <p:cNvPr id="22" name="object 22"/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54274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462891" y="1259338"/>
            <a:ext cx="1943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0719" y="1576879"/>
            <a:ext cx="1517015" cy="256540"/>
            <a:chOff x="240719" y="1576879"/>
            <a:chExt cx="1517015" cy="256540"/>
          </a:xfrm>
        </p:grpSpPr>
        <p:sp>
          <p:nvSpPr>
            <p:cNvPr id="26" name="object 26"/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9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9" y="0"/>
                  </a:lnTo>
                  <a:lnTo>
                    <a:pt x="1507119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5482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9" y="0"/>
                  </a:lnTo>
                  <a:lnTo>
                    <a:pt x="1507119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05856" y="1595598"/>
            <a:ext cx="799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13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933541" y="1907153"/>
            <a:ext cx="1517015" cy="256540"/>
            <a:chOff x="1933541" y="1907153"/>
            <a:chExt cx="1517015" cy="256540"/>
          </a:xfrm>
        </p:grpSpPr>
        <p:sp>
          <p:nvSpPr>
            <p:cNvPr id="30" name="object 30"/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938303" y="1911916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938303" y="1911916"/>
            <a:ext cx="1507490" cy="24701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9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200" spc="-9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22631" y="1168615"/>
            <a:ext cx="408305" cy="329565"/>
            <a:chOff x="1922631" y="1168615"/>
            <a:chExt cx="408305" cy="329565"/>
          </a:xfrm>
        </p:grpSpPr>
        <p:sp>
          <p:nvSpPr>
            <p:cNvPr id="34" name="object 34"/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19" y="319666"/>
                  </a:moveTo>
                  <a:lnTo>
                    <a:pt x="0" y="319666"/>
                  </a:lnTo>
                  <a:lnTo>
                    <a:pt x="0" y="0"/>
                  </a:lnTo>
                  <a:lnTo>
                    <a:pt x="398319" y="0"/>
                  </a:lnTo>
                  <a:lnTo>
                    <a:pt x="398319" y="31966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27393" y="1173377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19" y="0"/>
                  </a:lnTo>
                  <a:lnTo>
                    <a:pt x="398319" y="319666"/>
                  </a:lnTo>
                  <a:lnTo>
                    <a:pt x="0" y="3196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927393" y="1173377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87934" y="1168600"/>
            <a:ext cx="408305" cy="329565"/>
            <a:chOff x="2487934" y="1168600"/>
            <a:chExt cx="408305" cy="329565"/>
          </a:xfrm>
        </p:grpSpPr>
        <p:sp>
          <p:nvSpPr>
            <p:cNvPr id="38" name="object 38"/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398321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1" y="0"/>
                  </a:lnTo>
                  <a:lnTo>
                    <a:pt x="398321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92697" y="117336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80" h="320040">
                  <a:moveTo>
                    <a:pt x="0" y="0"/>
                  </a:moveTo>
                  <a:lnTo>
                    <a:pt x="398321" y="0"/>
                  </a:lnTo>
                  <a:lnTo>
                    <a:pt x="398321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492697" y="1173362"/>
            <a:ext cx="398780" cy="32004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74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042331" y="1173420"/>
            <a:ext cx="408305" cy="329565"/>
            <a:chOff x="3042331" y="1173420"/>
            <a:chExt cx="408305" cy="329565"/>
          </a:xfrm>
        </p:grpSpPr>
        <p:sp>
          <p:nvSpPr>
            <p:cNvPr id="42" name="object 42"/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398324" y="319664"/>
                  </a:moveTo>
                  <a:lnTo>
                    <a:pt x="0" y="319664"/>
                  </a:lnTo>
                  <a:lnTo>
                    <a:pt x="0" y="0"/>
                  </a:lnTo>
                  <a:lnTo>
                    <a:pt x="398324" y="0"/>
                  </a:lnTo>
                  <a:lnTo>
                    <a:pt x="398324" y="31966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7093" y="1178182"/>
              <a:ext cx="398780" cy="320040"/>
            </a:xfrm>
            <a:custGeom>
              <a:avLst/>
              <a:gdLst/>
              <a:ahLst/>
              <a:cxnLst/>
              <a:rect l="l" t="t" r="r" b="b"/>
              <a:pathLst>
                <a:path w="398779" h="320040">
                  <a:moveTo>
                    <a:pt x="0" y="0"/>
                  </a:moveTo>
                  <a:lnTo>
                    <a:pt x="398324" y="0"/>
                  </a:lnTo>
                  <a:lnTo>
                    <a:pt x="398324" y="319664"/>
                  </a:lnTo>
                  <a:lnTo>
                    <a:pt x="0" y="3196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155718" y="1259338"/>
            <a:ext cx="1943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800">
              <a:latin typeface="Lato"/>
              <a:cs typeface="La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33541" y="1576879"/>
            <a:ext cx="1517015" cy="256540"/>
            <a:chOff x="1933541" y="1576879"/>
            <a:chExt cx="1517015" cy="256540"/>
          </a:xfrm>
        </p:grpSpPr>
        <p:sp>
          <p:nvSpPr>
            <p:cNvPr id="46" name="object 46"/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1507114" y="246479"/>
                  </a:moveTo>
                  <a:lnTo>
                    <a:pt x="0" y="246479"/>
                  </a:lnTo>
                  <a:lnTo>
                    <a:pt x="0" y="0"/>
                  </a:lnTo>
                  <a:lnTo>
                    <a:pt x="1507114" y="0"/>
                  </a:lnTo>
                  <a:lnTo>
                    <a:pt x="1507114" y="24647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38303" y="1581641"/>
              <a:ext cx="1507490" cy="247015"/>
            </a:xfrm>
            <a:custGeom>
              <a:avLst/>
              <a:gdLst/>
              <a:ahLst/>
              <a:cxnLst/>
              <a:rect l="l" t="t" r="r" b="b"/>
              <a:pathLst>
                <a:path w="1507489" h="247014">
                  <a:moveTo>
                    <a:pt x="0" y="0"/>
                  </a:moveTo>
                  <a:lnTo>
                    <a:pt x="1507114" y="0"/>
                  </a:lnTo>
                  <a:lnTo>
                    <a:pt x="1507114" y="246479"/>
                  </a:lnTo>
                  <a:lnTo>
                    <a:pt x="0" y="24647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2298678" y="1595598"/>
            <a:ext cx="799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ato"/>
                <a:cs typeface="Lato"/>
              </a:rPr>
              <a:t>Bin/</a:t>
            </a:r>
            <a:r>
              <a:rPr dirty="0" sz="1200" spc="-13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29732" y="3956554"/>
            <a:ext cx="3220720" cy="400050"/>
            <a:chOff x="229732" y="3956554"/>
            <a:chExt cx="3220720" cy="400050"/>
          </a:xfrm>
        </p:grpSpPr>
        <p:sp>
          <p:nvSpPr>
            <p:cNvPr id="50" name="object 50"/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34494" y="39613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34494" y="3961317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29732" y="3467755"/>
            <a:ext cx="3220720" cy="400050"/>
            <a:chOff x="229732" y="3467755"/>
            <a:chExt cx="3220720" cy="400050"/>
          </a:xfrm>
        </p:grpSpPr>
        <p:sp>
          <p:nvSpPr>
            <p:cNvPr id="54" name="object 54"/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7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798" y="0"/>
                  </a:lnTo>
                  <a:lnTo>
                    <a:pt x="3210798" y="389999"/>
                  </a:lnTo>
                  <a:close/>
                </a:path>
              </a:pathLst>
            </a:custGeom>
            <a:solidFill>
              <a:srgbClr val="1A7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34494" y="3472517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798" y="0"/>
                  </a:lnTo>
                  <a:lnTo>
                    <a:pt x="32107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34494" y="3472517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29682" y="2967431"/>
            <a:ext cx="3220720" cy="400050"/>
            <a:chOff x="229682" y="2967431"/>
            <a:chExt cx="3220720" cy="400050"/>
          </a:xfrm>
        </p:grpSpPr>
        <p:sp>
          <p:nvSpPr>
            <p:cNvPr id="58" name="object 58"/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3210898" y="389999"/>
                  </a:moveTo>
                  <a:lnTo>
                    <a:pt x="0" y="389999"/>
                  </a:lnTo>
                  <a:lnTo>
                    <a:pt x="0" y="0"/>
                  </a:lnTo>
                  <a:lnTo>
                    <a:pt x="3210898" y="0"/>
                  </a:lnTo>
                  <a:lnTo>
                    <a:pt x="3210898" y="389999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34444" y="2972193"/>
              <a:ext cx="3211195" cy="390525"/>
            </a:xfrm>
            <a:custGeom>
              <a:avLst/>
              <a:gdLst/>
              <a:ahLst/>
              <a:cxnLst/>
              <a:rect l="l" t="t" r="r" b="b"/>
              <a:pathLst>
                <a:path w="3211195" h="390525">
                  <a:moveTo>
                    <a:pt x="0" y="0"/>
                  </a:moveTo>
                  <a:lnTo>
                    <a:pt x="3210898" y="0"/>
                  </a:lnTo>
                  <a:lnTo>
                    <a:pt x="3210898" y="389999"/>
                  </a:lnTo>
                  <a:lnTo>
                    <a:pt x="0" y="38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34444" y="2972193"/>
            <a:ext cx="3211195" cy="3905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Hypervisor</a:t>
            </a:r>
            <a:endParaRPr sz="1600">
              <a:latin typeface="Lato"/>
              <a:cs typeface="La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70867" y="3970916"/>
            <a:ext cx="5285105" cy="39370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70867" y="3446667"/>
            <a:ext cx="5289550" cy="39370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70917" y="2979794"/>
            <a:ext cx="5289550" cy="393700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766155" y="1116385"/>
            <a:ext cx="5295265" cy="1464310"/>
            <a:chOff x="3766155" y="1116385"/>
            <a:chExt cx="5295265" cy="1464310"/>
          </a:xfrm>
        </p:grpSpPr>
        <p:sp>
          <p:nvSpPr>
            <p:cNvPr id="65" name="object 65"/>
            <p:cNvSpPr/>
            <p:nvPr/>
          </p:nvSpPr>
          <p:spPr>
            <a:xfrm>
              <a:off x="3770917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17870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87096" y="0"/>
                  </a:lnTo>
                  <a:lnTo>
                    <a:pt x="17870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770917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0" y="0"/>
                  </a:moveTo>
                  <a:lnTo>
                    <a:pt x="1787096" y="0"/>
                  </a:lnTo>
                  <a:lnTo>
                    <a:pt x="17870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543813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17870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87096" y="0"/>
                  </a:lnTo>
                  <a:lnTo>
                    <a:pt x="17870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543813" y="1121147"/>
              <a:ext cx="1787525" cy="1454785"/>
            </a:xfrm>
            <a:custGeom>
              <a:avLst/>
              <a:gdLst/>
              <a:ahLst/>
              <a:cxnLst/>
              <a:rect l="l" t="t" r="r" b="b"/>
              <a:pathLst>
                <a:path w="1787525" h="1454785">
                  <a:moveTo>
                    <a:pt x="0" y="0"/>
                  </a:moveTo>
                  <a:lnTo>
                    <a:pt x="1787096" y="0"/>
                  </a:lnTo>
                  <a:lnTo>
                    <a:pt x="17870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316710" y="1121147"/>
              <a:ext cx="1739900" cy="1454785"/>
            </a:xfrm>
            <a:custGeom>
              <a:avLst/>
              <a:gdLst/>
              <a:ahLst/>
              <a:cxnLst/>
              <a:rect l="l" t="t" r="r" b="b"/>
              <a:pathLst>
                <a:path w="1739900" h="1454785">
                  <a:moveTo>
                    <a:pt x="1739696" y="1454697"/>
                  </a:moveTo>
                  <a:lnTo>
                    <a:pt x="0" y="1454697"/>
                  </a:lnTo>
                  <a:lnTo>
                    <a:pt x="0" y="0"/>
                  </a:lnTo>
                  <a:lnTo>
                    <a:pt x="1739696" y="0"/>
                  </a:lnTo>
                  <a:lnTo>
                    <a:pt x="1739696" y="1454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316710" y="1121147"/>
              <a:ext cx="1739900" cy="1454785"/>
            </a:xfrm>
            <a:custGeom>
              <a:avLst/>
              <a:gdLst/>
              <a:ahLst/>
              <a:cxnLst/>
              <a:rect l="l" t="t" r="r" b="b"/>
              <a:pathLst>
                <a:path w="1739900" h="1454785">
                  <a:moveTo>
                    <a:pt x="0" y="0"/>
                  </a:moveTo>
                  <a:lnTo>
                    <a:pt x="1739696" y="0"/>
                  </a:lnTo>
                  <a:lnTo>
                    <a:pt x="1739696" y="1454697"/>
                  </a:lnTo>
                  <a:lnTo>
                    <a:pt x="0" y="1454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896841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66338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435835" y="1265759"/>
            <a:ext cx="1522730" cy="52959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132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93466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666338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439235" y="1922373"/>
            <a:ext cx="1522730" cy="331470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459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94667" y="1055872"/>
            <a:ext cx="5410200" cy="160591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553720">
              <a:lnSpc>
                <a:spcPct val="100000"/>
              </a:lnSpc>
              <a:tabLst>
                <a:tab pos="2387600" algn="l"/>
                <a:tab pos="4088129" algn="l"/>
              </a:tabLst>
            </a:pPr>
            <a:r>
              <a:rPr dirty="0" sz="1400" spc="10">
                <a:latin typeface="Lato"/>
                <a:cs typeface="Lato"/>
              </a:rPr>
              <a:t>Container	Container	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6449" y="719523"/>
            <a:ext cx="3592195" cy="3681729"/>
          </a:xfrm>
          <a:custGeom>
            <a:avLst/>
            <a:gdLst/>
            <a:ahLst/>
            <a:cxnLst/>
            <a:rect l="l" t="t" r="r" b="b"/>
            <a:pathLst>
              <a:path w="3592195" h="3681729">
                <a:moveTo>
                  <a:pt x="3591892" y="3681292"/>
                </a:moveTo>
                <a:lnTo>
                  <a:pt x="0" y="3681292"/>
                </a:lnTo>
                <a:lnTo>
                  <a:pt x="0" y="0"/>
                </a:lnTo>
                <a:lnTo>
                  <a:pt x="3591892" y="0"/>
                </a:lnTo>
                <a:lnTo>
                  <a:pt x="3591892" y="3681292"/>
                </a:lnTo>
                <a:close/>
              </a:path>
            </a:pathLst>
          </a:custGeom>
          <a:solidFill>
            <a:srgbClr val="FFFFFF">
              <a:alpha val="4357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8547" y="1200272"/>
            <a:ext cx="1115695" cy="215265"/>
            <a:chOff x="1208547" y="1200272"/>
            <a:chExt cx="1115695" cy="215265"/>
          </a:xfrm>
        </p:grpSpPr>
        <p:sp>
          <p:nvSpPr>
            <p:cNvPr id="4" name="object 4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208547" y="1459722"/>
            <a:ext cx="1115695" cy="215265"/>
            <a:chOff x="1208547" y="1459722"/>
            <a:chExt cx="1115695" cy="215265"/>
          </a:xfrm>
        </p:grpSpPr>
        <p:sp>
          <p:nvSpPr>
            <p:cNvPr id="10" name="object 10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208547" y="1719171"/>
            <a:ext cx="1115695" cy="215265"/>
            <a:chOff x="1208547" y="1719171"/>
            <a:chExt cx="1115695" cy="215265"/>
          </a:xfrm>
        </p:grpSpPr>
        <p:sp>
          <p:nvSpPr>
            <p:cNvPr id="16" name="object 16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12408" y="17980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50320" y="728574"/>
            <a:ext cx="6619875" cy="118364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  <a:p>
            <a:pPr marL="1931035" indent="-367030">
              <a:lnSpc>
                <a:spcPct val="100000"/>
              </a:lnSpc>
              <a:spcBef>
                <a:spcPts val="815"/>
              </a:spcBef>
              <a:buFont typeface="Arial"/>
              <a:buChar char="●"/>
              <a:tabLst>
                <a:tab pos="1931035" algn="l"/>
                <a:tab pos="193167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source,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lvl="1" marL="2388235" indent="-36703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Font typeface="Arial"/>
              <a:buChar char="○"/>
              <a:tabLst>
                <a:tab pos="2388235" algn="l"/>
                <a:tab pos="2388870" algn="l"/>
              </a:tabLst>
            </a:pP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TF-Serving,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KF-Serving,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NVidia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more...</a:t>
            </a:r>
            <a:endParaRPr sz="18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6086" y="2628764"/>
            <a:ext cx="6976109" cy="1203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  <a:p>
            <a:pPr marL="1999614" indent="-367665">
              <a:lnSpc>
                <a:spcPct val="100000"/>
              </a:lnSpc>
              <a:spcBef>
                <a:spcPts val="1695"/>
              </a:spcBef>
              <a:buFont typeface="Arial"/>
              <a:buChar char="●"/>
              <a:tabLst>
                <a:tab pos="1998980" algn="l"/>
                <a:tab pos="2000250" algn="l"/>
              </a:tabLst>
            </a:pP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Create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VMs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source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marL="1999614" indent="-367665">
              <a:lnSpc>
                <a:spcPct val="100000"/>
              </a:lnSpc>
              <a:spcBef>
                <a:spcPts val="1340"/>
              </a:spcBef>
              <a:buFont typeface="Arial"/>
              <a:buChar char="●"/>
              <a:tabLst>
                <a:tab pos="1998980" algn="l"/>
                <a:tab pos="2000250" algn="l"/>
              </a:tabLst>
            </a:pP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provided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workﬂow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656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29"/>
              <a:t> </a:t>
            </a:r>
            <a:r>
              <a:rPr dirty="0" sz="2800" spc="5"/>
              <a:t>Serving</a:t>
            </a:r>
            <a:endParaRPr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74" y="3780767"/>
            <a:ext cx="3868420" cy="54737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274" y="3094893"/>
            <a:ext cx="3868420" cy="54737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1136650">
              <a:lnSpc>
                <a:spcPct val="100000"/>
              </a:lnSpc>
              <a:spcBef>
                <a:spcPts val="111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315" y="2398070"/>
            <a:ext cx="3868420" cy="547370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1086485">
              <a:lnSpc>
                <a:spcPct val="100000"/>
              </a:lnSpc>
              <a:spcBef>
                <a:spcPts val="111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Container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315" y="1044947"/>
            <a:ext cx="3865879" cy="1203960"/>
          </a:xfrm>
          <a:custGeom>
            <a:avLst/>
            <a:gdLst/>
            <a:ahLst/>
            <a:cxnLst/>
            <a:rect l="l" t="t" r="r" b="b"/>
            <a:pathLst>
              <a:path w="3865879" h="1203960">
                <a:moveTo>
                  <a:pt x="0" y="0"/>
                </a:moveTo>
                <a:lnTo>
                  <a:pt x="1307097" y="0"/>
                </a:lnTo>
                <a:lnTo>
                  <a:pt x="1307097" y="1203597"/>
                </a:lnTo>
                <a:lnTo>
                  <a:pt x="0" y="1203597"/>
                </a:lnTo>
                <a:lnTo>
                  <a:pt x="0" y="0"/>
                </a:lnTo>
                <a:close/>
              </a:path>
              <a:path w="3865879" h="1203960">
                <a:moveTo>
                  <a:pt x="1296682" y="0"/>
                </a:moveTo>
                <a:lnTo>
                  <a:pt x="2603779" y="0"/>
                </a:lnTo>
                <a:lnTo>
                  <a:pt x="2603779" y="1203597"/>
                </a:lnTo>
                <a:lnTo>
                  <a:pt x="1296682" y="1203597"/>
                </a:lnTo>
                <a:lnTo>
                  <a:pt x="1296682" y="0"/>
                </a:lnTo>
                <a:close/>
              </a:path>
              <a:path w="3865879" h="1203960">
                <a:moveTo>
                  <a:pt x="2593354" y="0"/>
                </a:moveTo>
                <a:lnTo>
                  <a:pt x="3865651" y="0"/>
                </a:lnTo>
                <a:lnTo>
                  <a:pt x="3865651" y="1203597"/>
                </a:lnTo>
                <a:lnTo>
                  <a:pt x="2593354" y="1203597"/>
                </a:lnTo>
                <a:lnTo>
                  <a:pt x="259335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416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9614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819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93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9616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629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077" y="1049710"/>
            <a:ext cx="1287780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5174" y="1049710"/>
            <a:ext cx="1276985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1856" y="1049710"/>
            <a:ext cx="1252855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5964" y="1123648"/>
            <a:ext cx="4031615" cy="166370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latin typeface="Lato"/>
                <a:cs typeface="Lato"/>
              </a:rPr>
              <a:t>Less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OS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requirements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-45">
                <a:latin typeface="Lato"/>
                <a:cs typeface="Lato"/>
              </a:rPr>
              <a:t>-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more</a:t>
            </a:r>
            <a:r>
              <a:rPr dirty="0" sz="1800" spc="-114">
                <a:latin typeface="Lato"/>
                <a:cs typeface="Lato"/>
              </a:rPr>
              <a:t> </a:t>
            </a:r>
            <a:r>
              <a:rPr dirty="0" sz="1800" spc="20">
                <a:latin typeface="Lato"/>
                <a:cs typeface="Lato"/>
              </a:rPr>
              <a:t>apps!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Abstraction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493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5">
                <a:latin typeface="Lato"/>
                <a:cs typeface="Lato"/>
              </a:rPr>
              <a:t>Easy</a:t>
            </a:r>
            <a:r>
              <a:rPr dirty="0" sz="1800" spc="-135">
                <a:latin typeface="Lato"/>
                <a:cs typeface="Lato"/>
              </a:rPr>
              <a:t> </a:t>
            </a:r>
            <a:r>
              <a:rPr dirty="0" sz="1800" spc="-5">
                <a:latin typeface="Lato"/>
                <a:cs typeface="Lato"/>
              </a:rPr>
              <a:t>deployment</a:t>
            </a:r>
            <a:r>
              <a:rPr dirty="0" sz="1800" spc="-130">
                <a:latin typeface="Lato"/>
                <a:cs typeface="Lato"/>
              </a:rPr>
              <a:t> </a:t>
            </a:r>
            <a:r>
              <a:rPr dirty="0" sz="1800">
                <a:latin typeface="Lato"/>
                <a:cs typeface="Lato"/>
              </a:rPr>
              <a:t>based</a:t>
            </a:r>
            <a:r>
              <a:rPr dirty="0" sz="1800" spc="-130">
                <a:latin typeface="Lato"/>
                <a:cs typeface="Lato"/>
              </a:rPr>
              <a:t> </a:t>
            </a:r>
            <a:r>
              <a:rPr dirty="0" sz="1800" spc="-15">
                <a:latin typeface="Lato"/>
                <a:cs typeface="Lato"/>
              </a:rPr>
              <a:t>on</a:t>
            </a:r>
            <a:r>
              <a:rPr dirty="0" sz="1800" spc="-13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container  </a:t>
            </a:r>
            <a:r>
              <a:rPr dirty="0" sz="1800" spc="15">
                <a:latin typeface="Lato"/>
                <a:cs typeface="Lato"/>
              </a:rPr>
              <a:t>runtime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29184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Containers</a:t>
            </a:r>
            <a:r>
              <a:rPr dirty="0" spc="-165"/>
              <a:t> </a:t>
            </a:r>
            <a:r>
              <a:rPr dirty="0" spc="10"/>
              <a:t>Advantages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74" y="3780767"/>
            <a:ext cx="3868420" cy="547370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1600" spc="1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endParaRPr sz="16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274" y="3094893"/>
            <a:ext cx="3868420" cy="547370"/>
          </a:xfrm>
          <a:prstGeom prst="rect">
            <a:avLst/>
          </a:prstGeom>
          <a:solidFill>
            <a:srgbClr val="1A72E8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marL="1136650">
              <a:lnSpc>
                <a:spcPct val="100000"/>
              </a:lnSpc>
              <a:spcBef>
                <a:spcPts val="1115"/>
              </a:spcBef>
            </a:pPr>
            <a:r>
              <a:rPr dirty="0" sz="1600" spc="5">
                <a:solidFill>
                  <a:srgbClr val="FFFFFF"/>
                </a:solidFill>
                <a:latin typeface="Lato"/>
                <a:cs typeface="Lato"/>
              </a:rPr>
              <a:t>Operating</a:t>
            </a:r>
            <a:r>
              <a:rPr dirty="0" sz="1600" spc="-11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Lato"/>
                <a:cs typeface="Lato"/>
              </a:rPr>
              <a:t>System</a:t>
            </a:r>
            <a:endParaRPr sz="16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315" y="2398070"/>
            <a:ext cx="3868420" cy="547370"/>
          </a:xfrm>
          <a:prstGeom prst="rect">
            <a:avLst/>
          </a:prstGeom>
          <a:solidFill>
            <a:srgbClr val="00FFFF"/>
          </a:solidFill>
          <a:ln w="9524">
            <a:solidFill>
              <a:srgbClr val="595959"/>
            </a:solidFill>
          </a:ln>
        </p:spPr>
        <p:txBody>
          <a:bodyPr wrap="square" lIns="0" tIns="141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1600" spc="-5">
                <a:latin typeface="Lato"/>
                <a:cs typeface="Lato"/>
              </a:rPr>
              <a:t>Docker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315" y="1044947"/>
            <a:ext cx="3865879" cy="1203960"/>
          </a:xfrm>
          <a:custGeom>
            <a:avLst/>
            <a:gdLst/>
            <a:ahLst/>
            <a:cxnLst/>
            <a:rect l="l" t="t" r="r" b="b"/>
            <a:pathLst>
              <a:path w="3865879" h="1203960">
                <a:moveTo>
                  <a:pt x="0" y="0"/>
                </a:moveTo>
                <a:lnTo>
                  <a:pt x="1307097" y="0"/>
                </a:lnTo>
                <a:lnTo>
                  <a:pt x="1307097" y="1203597"/>
                </a:lnTo>
                <a:lnTo>
                  <a:pt x="0" y="1203597"/>
                </a:lnTo>
                <a:lnTo>
                  <a:pt x="0" y="0"/>
                </a:lnTo>
                <a:close/>
              </a:path>
              <a:path w="3865879" h="1203960">
                <a:moveTo>
                  <a:pt x="1296682" y="0"/>
                </a:moveTo>
                <a:lnTo>
                  <a:pt x="2603779" y="0"/>
                </a:lnTo>
                <a:lnTo>
                  <a:pt x="2603779" y="1203597"/>
                </a:lnTo>
                <a:lnTo>
                  <a:pt x="1296682" y="1203597"/>
                </a:lnTo>
                <a:lnTo>
                  <a:pt x="1296682" y="0"/>
                </a:lnTo>
                <a:close/>
              </a:path>
              <a:path w="3865879" h="1203960">
                <a:moveTo>
                  <a:pt x="2593354" y="0"/>
                </a:moveTo>
                <a:lnTo>
                  <a:pt x="3865651" y="0"/>
                </a:lnTo>
                <a:lnTo>
                  <a:pt x="3865651" y="1203597"/>
                </a:lnTo>
                <a:lnTo>
                  <a:pt x="2593354" y="1203597"/>
                </a:lnTo>
                <a:lnTo>
                  <a:pt x="259335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416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9614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819" y="1164582"/>
            <a:ext cx="1113790" cy="438150"/>
          </a:xfrm>
          <a:prstGeom prst="rect">
            <a:avLst/>
          </a:prstGeom>
          <a:solidFill>
            <a:srgbClr val="FFAA3F"/>
          </a:solidFill>
          <a:ln w="9524">
            <a:solidFill>
              <a:srgbClr val="59595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600" spc="-10">
                <a:solidFill>
                  <a:srgbClr val="FFFFFF"/>
                </a:solidFill>
                <a:latin typeface="Lato"/>
                <a:cs typeface="Lato"/>
              </a:rPr>
              <a:t>App</a:t>
            </a:r>
            <a:endParaRPr sz="16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93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9616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6294" y="1707791"/>
            <a:ext cx="1113790" cy="273685"/>
          </a:xfrm>
          <a:prstGeom prst="rect">
            <a:avLst/>
          </a:prstGeom>
          <a:solidFill>
            <a:srgbClr val="4FA12A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235"/>
              </a:spcBef>
            </a:pPr>
            <a:r>
              <a:rPr dirty="0" sz="1300">
                <a:solidFill>
                  <a:srgbClr val="FFFFFF"/>
                </a:solidFill>
                <a:latin typeface="Lato"/>
                <a:cs typeface="Lato"/>
              </a:rPr>
              <a:t>Bin/Library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077" y="1049710"/>
            <a:ext cx="1287780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5174" y="1049710"/>
            <a:ext cx="1276985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1856" y="1049710"/>
            <a:ext cx="1252855" cy="119443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  <a:spcBef>
                <a:spcPts val="1465"/>
              </a:spcBef>
            </a:pPr>
            <a:r>
              <a:rPr dirty="0" sz="1400" spc="10">
                <a:latin typeface="Lato"/>
                <a:cs typeface="Lato"/>
              </a:rPr>
              <a:t>Container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3694" y="1239160"/>
            <a:ext cx="4411345" cy="301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10">
                <a:latin typeface="Lato"/>
                <a:cs typeface="Lato"/>
              </a:rPr>
              <a:t>Open </a:t>
            </a:r>
            <a:r>
              <a:rPr dirty="0" sz="1700">
                <a:latin typeface="Lato"/>
                <a:cs typeface="Lato"/>
              </a:rPr>
              <a:t>source </a:t>
            </a:r>
            <a:r>
              <a:rPr dirty="0" sz="1700" spc="5">
                <a:latin typeface="Lato"/>
                <a:cs typeface="Lato"/>
              </a:rPr>
              <a:t>container</a:t>
            </a:r>
            <a:r>
              <a:rPr dirty="0" sz="1700" spc="-32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technology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latin typeface="Lato"/>
                <a:cs typeface="Lato"/>
              </a:rPr>
              <a:t>Most </a:t>
            </a:r>
            <a:r>
              <a:rPr dirty="0" sz="1700" spc="5">
                <a:latin typeface="Lato"/>
                <a:cs typeface="Lato"/>
              </a:rPr>
              <a:t>popular container</a:t>
            </a:r>
            <a:r>
              <a:rPr dirty="0" sz="1700" spc="-33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runtime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latin typeface="Lato"/>
                <a:cs typeface="Lato"/>
              </a:rPr>
              <a:t>Started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as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container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technology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Linux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latin typeface="Lato"/>
                <a:cs typeface="Lato"/>
              </a:rPr>
              <a:t>Available</a:t>
            </a:r>
            <a:r>
              <a:rPr dirty="0" sz="1700" spc="-12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10">
                <a:latin typeface="Lato"/>
                <a:cs typeface="Lato"/>
              </a:rPr>
              <a:t>Windows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applications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as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well.</a:t>
            </a:r>
            <a:endParaRPr sz="1700">
              <a:latin typeface="Lato"/>
              <a:cs typeface="Lato"/>
            </a:endParaRPr>
          </a:p>
          <a:p>
            <a:pPr marL="371475" marR="554990" indent="-359410">
              <a:lnSpc>
                <a:spcPct val="113999"/>
              </a:lnSpc>
              <a:spcBef>
                <a:spcPts val="10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latin typeface="Lato"/>
                <a:cs typeface="Lato"/>
              </a:rPr>
              <a:t>Can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be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used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in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0">
                <a:latin typeface="Lato"/>
                <a:cs typeface="Lato"/>
              </a:rPr>
              <a:t>data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centres,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personal  </a:t>
            </a:r>
            <a:r>
              <a:rPr dirty="0" sz="1700">
                <a:latin typeface="Lato"/>
                <a:cs typeface="Lato"/>
              </a:rPr>
              <a:t>machines </a:t>
            </a:r>
            <a:r>
              <a:rPr dirty="0" sz="1700" spc="20">
                <a:latin typeface="Lato"/>
                <a:cs typeface="Lato"/>
              </a:rPr>
              <a:t>or</a:t>
            </a:r>
            <a:r>
              <a:rPr dirty="0" sz="1700" spc="-335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public </a:t>
            </a:r>
            <a:r>
              <a:rPr dirty="0" sz="1700" spc="-10">
                <a:latin typeface="Lato"/>
                <a:cs typeface="Lato"/>
              </a:rPr>
              <a:t>cloud.</a:t>
            </a:r>
            <a:endParaRPr sz="1700">
              <a:latin typeface="Lato"/>
              <a:cs typeface="Lato"/>
            </a:endParaRPr>
          </a:p>
          <a:p>
            <a:pPr marL="371475" marR="68580" indent="-359410">
              <a:lnSpc>
                <a:spcPct val="113999"/>
              </a:lnSpc>
              <a:spcBef>
                <a:spcPts val="104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latin typeface="Lato"/>
                <a:cs typeface="Lato"/>
              </a:rPr>
              <a:t>Docker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partners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>
                <a:latin typeface="Lato"/>
                <a:cs typeface="Lato"/>
              </a:rPr>
              <a:t>with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15">
                <a:latin typeface="Lato"/>
                <a:cs typeface="Lato"/>
              </a:rPr>
              <a:t>major</a:t>
            </a:r>
            <a:r>
              <a:rPr dirty="0" sz="1700" spc="-110">
                <a:latin typeface="Lato"/>
                <a:cs typeface="Lato"/>
              </a:rPr>
              <a:t> </a:t>
            </a:r>
            <a:r>
              <a:rPr dirty="0" sz="1700" spc="-5">
                <a:latin typeface="Lato"/>
                <a:cs typeface="Lato"/>
              </a:rPr>
              <a:t>cloud</a:t>
            </a:r>
            <a:r>
              <a:rPr dirty="0" sz="1700" spc="-105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services  for</a:t>
            </a:r>
            <a:r>
              <a:rPr dirty="0" sz="1700" spc="-114">
                <a:latin typeface="Lato"/>
                <a:cs typeface="Lato"/>
              </a:rPr>
              <a:t> </a:t>
            </a:r>
            <a:r>
              <a:rPr dirty="0" sz="1700" spc="5">
                <a:latin typeface="Lato"/>
                <a:cs typeface="Lato"/>
              </a:rPr>
              <a:t>containerization.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8601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Docker: </a:t>
            </a:r>
            <a:r>
              <a:rPr dirty="0" spc="30"/>
              <a:t>Container</a:t>
            </a:r>
            <a:r>
              <a:rPr dirty="0" spc="-350"/>
              <a:t> </a:t>
            </a:r>
            <a:r>
              <a:rPr dirty="0" spc="20"/>
              <a:t>Runtime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270" y="1150680"/>
            <a:ext cx="3590290" cy="2638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marR="5080" indent="-359410">
              <a:lnSpc>
                <a:spcPct val="116399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Manages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life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10">
                <a:solidFill>
                  <a:srgbClr val="1F2121"/>
                </a:solidFill>
                <a:latin typeface="Lato"/>
                <a:cs typeface="Lato"/>
              </a:rPr>
              <a:t>cycle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in 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production</a:t>
            </a:r>
            <a:r>
              <a:rPr dirty="0" sz="17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environments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Clr>
                <a:srgbClr val="000000"/>
              </a:buClr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Manages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scaling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700" spc="-33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Clr>
                <a:srgbClr val="000000"/>
              </a:buClr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Ensures </a:t>
            </a:r>
            <a:r>
              <a:rPr dirty="0" sz="1700" spc="20">
                <a:solidFill>
                  <a:srgbClr val="1F2121"/>
                </a:solidFill>
                <a:latin typeface="Lato"/>
                <a:cs typeface="Lato"/>
              </a:rPr>
              <a:t>reliability</a:t>
            </a:r>
            <a:r>
              <a:rPr dirty="0" sz="1700" spc="-31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  <a:p>
            <a:pPr marL="371475" marR="309880" indent="-359410">
              <a:lnSpc>
                <a:spcPct val="113999"/>
              </a:lnSpc>
              <a:spcBef>
                <a:spcPts val="10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Distributes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resources</a:t>
            </a:r>
            <a:r>
              <a:rPr dirty="0" sz="1700" spc="-25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between 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containers.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Monitors </a:t>
            </a: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health</a:t>
            </a:r>
            <a:r>
              <a:rPr dirty="0" sz="1700" spc="-3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18" y="3548892"/>
            <a:ext cx="3801745" cy="32956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26490">
              <a:lnSpc>
                <a:spcPct val="100000"/>
              </a:lnSpc>
              <a:spcBef>
                <a:spcPts val="535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Infrastructure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48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4170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8293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048" y="2650444"/>
            <a:ext cx="1233170" cy="418465"/>
          </a:xfrm>
          <a:prstGeom prst="rect">
            <a:avLst/>
          </a:prstGeom>
          <a:solidFill>
            <a:srgbClr val="F0C131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32105" marR="271780" indent="-52705">
              <a:lnSpc>
                <a:spcPts val="1420"/>
              </a:lnSpc>
              <a:spcBef>
                <a:spcPts val="23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Container  </a:t>
            </a: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2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8293" y="2650294"/>
            <a:ext cx="1233170" cy="418465"/>
          </a:xfrm>
          <a:prstGeom prst="rect">
            <a:avLst/>
          </a:prstGeom>
          <a:solidFill>
            <a:srgbClr val="F0C131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32105" marR="271780" indent="-52705">
              <a:lnSpc>
                <a:spcPts val="1420"/>
              </a:lnSpc>
              <a:spcBef>
                <a:spcPts val="23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Container  </a:t>
            </a: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2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018" y="2182845"/>
            <a:ext cx="3801745" cy="329565"/>
          </a:xfrm>
          <a:prstGeom prst="rect">
            <a:avLst/>
          </a:prstGeom>
          <a:solidFill>
            <a:srgbClr val="3B77D8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30935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Resource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Management</a:t>
            </a:r>
            <a:endParaRPr sz="12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018" y="1798396"/>
            <a:ext cx="3801745" cy="329565"/>
          </a:xfrm>
          <a:prstGeom prst="rect">
            <a:avLst/>
          </a:prstGeom>
          <a:solidFill>
            <a:srgbClr val="A3C1F4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200" spc="-5">
                <a:latin typeface="Lato"/>
                <a:cs typeface="Lato"/>
              </a:rPr>
              <a:t>Scheduling</a:t>
            </a:r>
            <a:endParaRPr sz="12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018" y="1413947"/>
            <a:ext cx="3801745" cy="329565"/>
          </a:xfrm>
          <a:prstGeom prst="rect">
            <a:avLst/>
          </a:prstGeom>
          <a:solidFill>
            <a:srgbClr val="C8DAF7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98880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latin typeface="Lato"/>
                <a:cs typeface="Lato"/>
              </a:rPr>
              <a:t>Service</a:t>
            </a:r>
            <a:r>
              <a:rPr dirty="0" sz="1200" spc="-85">
                <a:latin typeface="Lato"/>
                <a:cs typeface="Lato"/>
              </a:rPr>
              <a:t> </a:t>
            </a:r>
            <a:r>
              <a:rPr dirty="0" sz="1200">
                <a:latin typeface="Lato"/>
                <a:cs typeface="Lato"/>
              </a:rPr>
              <a:t>Management</a:t>
            </a:r>
            <a:endParaRPr sz="12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18" y="917273"/>
            <a:ext cx="3801745" cy="329565"/>
          </a:xfrm>
          <a:prstGeom prst="rect">
            <a:avLst/>
          </a:prstGeom>
          <a:solidFill>
            <a:srgbClr val="ED4B2B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Apps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Services</a:t>
            </a:r>
            <a:endParaRPr sz="1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4170" y="2650494"/>
            <a:ext cx="1233170" cy="418465"/>
          </a:xfrm>
          <a:prstGeom prst="rect">
            <a:avLst/>
          </a:prstGeom>
          <a:solidFill>
            <a:srgbClr val="F0C131"/>
          </a:solidFill>
          <a:ln w="9524">
            <a:solidFill>
              <a:srgbClr val="595959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32105" marR="271780" indent="-52705">
              <a:lnSpc>
                <a:spcPts val="1420"/>
              </a:lnSpc>
              <a:spcBef>
                <a:spcPts val="235"/>
              </a:spcBef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Container  </a:t>
            </a: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endParaRPr sz="1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024" y="1350922"/>
            <a:ext cx="4185285" cy="12160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wrap="square" lIns="0" tIns="79375" rIns="0" bIns="0" rtlCol="0" vert="vert270">
            <a:spAutoFit/>
          </a:bodyPr>
          <a:lstStyle/>
          <a:p>
            <a:pPr marL="146685">
              <a:lnSpc>
                <a:spcPct val="100000"/>
              </a:lnSpc>
              <a:spcBef>
                <a:spcPts val="625"/>
              </a:spcBef>
            </a:pPr>
            <a:r>
              <a:rPr dirty="0" sz="1200" spc="5">
                <a:latin typeface="Lato"/>
                <a:cs typeface="Lato"/>
              </a:rPr>
              <a:t>Orchestration</a:t>
            </a:r>
            <a:endParaRPr sz="1200">
              <a:latin typeface="Lato"/>
              <a:cs typeface="La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3230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35"/>
              <a:t>Enter </a:t>
            </a:r>
            <a:r>
              <a:rPr dirty="0" spc="30"/>
              <a:t>Container</a:t>
            </a:r>
            <a:r>
              <a:rPr dirty="0" spc="-420"/>
              <a:t> </a:t>
            </a:r>
            <a:r>
              <a:rPr dirty="0" spc="25"/>
              <a:t>Orchestration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270" y="1150680"/>
            <a:ext cx="3590290" cy="2638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1475" marR="5080" indent="-359410">
              <a:lnSpc>
                <a:spcPct val="116399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Manages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life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10">
                <a:solidFill>
                  <a:srgbClr val="1F2121"/>
                </a:solidFill>
                <a:latin typeface="Lato"/>
                <a:cs typeface="Lato"/>
              </a:rPr>
              <a:t>cycle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r>
              <a:rPr dirty="0" sz="17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in 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production</a:t>
            </a:r>
            <a:r>
              <a:rPr dirty="0" sz="17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environments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Clr>
                <a:srgbClr val="000000"/>
              </a:buClr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Manages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scaling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700" spc="-33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Clr>
                <a:srgbClr val="000000"/>
              </a:buClr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Ensures </a:t>
            </a:r>
            <a:r>
              <a:rPr dirty="0" sz="1700" spc="20">
                <a:solidFill>
                  <a:srgbClr val="1F2121"/>
                </a:solidFill>
                <a:latin typeface="Lato"/>
                <a:cs typeface="Lato"/>
              </a:rPr>
              <a:t>reliability</a:t>
            </a:r>
            <a:r>
              <a:rPr dirty="0" sz="1700" spc="-31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  <a:p>
            <a:pPr marL="371475" marR="309880" indent="-359410">
              <a:lnSpc>
                <a:spcPct val="113999"/>
              </a:lnSpc>
              <a:spcBef>
                <a:spcPts val="10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Distributes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resources</a:t>
            </a:r>
            <a:r>
              <a:rPr dirty="0" sz="1700" spc="-25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1F2121"/>
                </a:solidFill>
                <a:latin typeface="Lato"/>
                <a:cs typeface="Lato"/>
              </a:rPr>
              <a:t>between  </a:t>
            </a:r>
            <a:r>
              <a:rPr dirty="0" sz="1700">
                <a:solidFill>
                  <a:srgbClr val="1F2121"/>
                </a:solidFill>
                <a:latin typeface="Lato"/>
                <a:cs typeface="Lato"/>
              </a:rPr>
              <a:t>containers.</a:t>
            </a:r>
            <a:endParaRPr sz="1700">
              <a:latin typeface="Lato"/>
              <a:cs typeface="Lato"/>
            </a:endParaRPr>
          </a:p>
          <a:p>
            <a:pPr marL="371475" indent="-3594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Monitors </a:t>
            </a:r>
            <a:r>
              <a:rPr dirty="0" sz="1700" spc="10">
                <a:solidFill>
                  <a:srgbClr val="1F2121"/>
                </a:solidFill>
                <a:latin typeface="Lato"/>
                <a:cs typeface="Lato"/>
              </a:rPr>
              <a:t>health</a:t>
            </a:r>
            <a:r>
              <a:rPr dirty="0" sz="1700" spc="-3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700" spc="-25">
                <a:solidFill>
                  <a:srgbClr val="1F2121"/>
                </a:solidFill>
                <a:latin typeface="Lato"/>
                <a:cs typeface="Lato"/>
              </a:rPr>
              <a:t>of </a:t>
            </a:r>
            <a:r>
              <a:rPr dirty="0" sz="1700" spc="5">
                <a:solidFill>
                  <a:srgbClr val="1F2121"/>
                </a:solidFill>
                <a:latin typeface="Lato"/>
                <a:cs typeface="Lato"/>
              </a:rPr>
              <a:t>containers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3261" y="1346159"/>
            <a:ext cx="4194810" cy="1225550"/>
            <a:chOff x="383261" y="1346159"/>
            <a:chExt cx="4194810" cy="1225550"/>
          </a:xfrm>
        </p:grpSpPr>
        <p:sp>
          <p:nvSpPr>
            <p:cNvPr id="4" name="object 4"/>
            <p:cNvSpPr/>
            <p:nvPr/>
          </p:nvSpPr>
          <p:spPr>
            <a:xfrm>
              <a:off x="388024" y="1350922"/>
              <a:ext cx="4185285" cy="1216025"/>
            </a:xfrm>
            <a:custGeom>
              <a:avLst/>
              <a:gdLst/>
              <a:ahLst/>
              <a:cxnLst/>
              <a:rect l="l" t="t" r="r" b="b"/>
              <a:pathLst>
                <a:path w="4185285" h="1216025">
                  <a:moveTo>
                    <a:pt x="0" y="0"/>
                  </a:moveTo>
                  <a:lnTo>
                    <a:pt x="4184991" y="0"/>
                  </a:lnTo>
                  <a:lnTo>
                    <a:pt x="4184991" y="1215897"/>
                  </a:lnTo>
                  <a:lnTo>
                    <a:pt x="0" y="12158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0018" y="2182845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3801297" y="329399"/>
                  </a:moveTo>
                  <a:lnTo>
                    <a:pt x="0" y="329399"/>
                  </a:lnTo>
                  <a:lnTo>
                    <a:pt x="0" y="0"/>
                  </a:lnTo>
                  <a:lnTo>
                    <a:pt x="3801297" y="0"/>
                  </a:lnTo>
                  <a:lnTo>
                    <a:pt x="3801297" y="329399"/>
                  </a:lnTo>
                  <a:close/>
                </a:path>
              </a:pathLst>
            </a:custGeom>
            <a:solidFill>
              <a:srgbClr val="3B77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0018" y="2182845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0" y="0"/>
                  </a:moveTo>
                  <a:lnTo>
                    <a:pt x="3801297" y="0"/>
                  </a:lnTo>
                  <a:lnTo>
                    <a:pt x="3801297" y="329399"/>
                  </a:lnTo>
                  <a:lnTo>
                    <a:pt x="0" y="32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0018" y="1798396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3801297" y="329399"/>
                  </a:moveTo>
                  <a:lnTo>
                    <a:pt x="0" y="329399"/>
                  </a:lnTo>
                  <a:lnTo>
                    <a:pt x="0" y="0"/>
                  </a:lnTo>
                  <a:lnTo>
                    <a:pt x="3801297" y="0"/>
                  </a:lnTo>
                  <a:lnTo>
                    <a:pt x="3801297" y="329399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0018" y="1798396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0" y="0"/>
                  </a:moveTo>
                  <a:lnTo>
                    <a:pt x="3801297" y="0"/>
                  </a:lnTo>
                  <a:lnTo>
                    <a:pt x="3801297" y="329399"/>
                  </a:lnTo>
                  <a:lnTo>
                    <a:pt x="0" y="32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0018" y="1413947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3801297" y="329399"/>
                  </a:moveTo>
                  <a:lnTo>
                    <a:pt x="0" y="329399"/>
                  </a:lnTo>
                  <a:lnTo>
                    <a:pt x="0" y="0"/>
                  </a:lnTo>
                  <a:lnTo>
                    <a:pt x="3801297" y="0"/>
                  </a:lnTo>
                  <a:lnTo>
                    <a:pt x="3801297" y="329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0018" y="1413947"/>
              <a:ext cx="3801745" cy="329565"/>
            </a:xfrm>
            <a:custGeom>
              <a:avLst/>
              <a:gdLst/>
              <a:ahLst/>
              <a:cxnLst/>
              <a:rect l="l" t="t" r="r" b="b"/>
              <a:pathLst>
                <a:path w="3801745" h="329564">
                  <a:moveTo>
                    <a:pt x="0" y="0"/>
                  </a:moveTo>
                  <a:lnTo>
                    <a:pt x="3801297" y="0"/>
                  </a:lnTo>
                  <a:lnTo>
                    <a:pt x="3801297" y="329399"/>
                  </a:lnTo>
                  <a:lnTo>
                    <a:pt x="0" y="32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20018" y="3548892"/>
            <a:ext cx="3801745" cy="329565"/>
          </a:xfrm>
          <a:prstGeom prst="rect">
            <a:avLst/>
          </a:prstGeom>
          <a:solidFill>
            <a:srgbClr val="666666"/>
          </a:solidFill>
          <a:ln w="9524">
            <a:solidFill>
              <a:srgbClr val="595959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26490">
              <a:lnSpc>
                <a:spcPct val="100000"/>
              </a:lnSpc>
              <a:spcBef>
                <a:spcPts val="535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</a:t>
            </a:r>
            <a:r>
              <a:rPr dirty="0" sz="1200" spc="-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ato"/>
                <a:cs typeface="Lato"/>
              </a:rPr>
              <a:t>Infrastructure</a:t>
            </a:r>
            <a:endParaRPr sz="12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48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4170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8293" y="3168968"/>
            <a:ext cx="1233170" cy="28003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1435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1200" spc="-17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OS</a:t>
            </a:r>
            <a:endParaRPr sz="1200">
              <a:latin typeface="Lato"/>
              <a:cs typeface="Lato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26974" y="912510"/>
          <a:ext cx="4641850" cy="2175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/>
                <a:gridCol w="1233170"/>
                <a:gridCol w="51435"/>
                <a:gridCol w="1233170"/>
                <a:gridCol w="51435"/>
                <a:gridCol w="1233170"/>
                <a:gridCol w="209550"/>
              </a:tblGrid>
              <a:tr h="328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Apps 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&amp;</a:t>
                      </a:r>
                      <a:r>
                        <a:rPr dirty="0" sz="1200" spc="-16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Services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67945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D4B2B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382097">
                <a:tc gridSpan="7">
                  <a:txBody>
                    <a:bodyPr/>
                    <a:lstStyle/>
                    <a:p>
                      <a:pPr algn="ctr" marL="1772920" marR="1400175">
                        <a:lnSpc>
                          <a:spcPct val="210200"/>
                        </a:lnSpc>
                        <a:spcBef>
                          <a:spcPts val="270"/>
                        </a:spcBef>
                      </a:pPr>
                      <a:r>
                        <a:rPr dirty="0" sz="1200">
                          <a:latin typeface="Lato"/>
                          <a:cs typeface="Lato"/>
                        </a:rPr>
                        <a:t>Service</a:t>
                      </a:r>
                      <a:r>
                        <a:rPr dirty="0" sz="1200" spc="-150"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>
                          <a:latin typeface="Lato"/>
                          <a:cs typeface="Lato"/>
                        </a:rPr>
                        <a:t>Management  </a:t>
                      </a:r>
                      <a:r>
                        <a:rPr dirty="0" sz="1200" spc="-5">
                          <a:latin typeface="Lato"/>
                          <a:cs typeface="Lato"/>
                        </a:rPr>
                        <a:t>Scheduling</a:t>
                      </a:r>
                      <a:endParaRPr sz="1200">
                        <a:latin typeface="Lato"/>
                        <a:cs typeface="Lat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36449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Resource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Management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3429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40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2105" marR="271780" indent="-52705">
                        <a:lnSpc>
                          <a:spcPts val="1420"/>
                        </a:lnSpc>
                        <a:spcBef>
                          <a:spcPts val="40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Container  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Runtime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52069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0C1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0C131"/>
                    </a:solidFill>
                  </a:tcPr>
                </a:tc>
                <a:tc>
                  <a:txBody>
                    <a:bodyPr/>
                    <a:lstStyle/>
                    <a:p>
                      <a:pPr marL="332105" marR="271780" indent="-52705">
                        <a:lnSpc>
                          <a:spcPts val="1420"/>
                        </a:lnSpc>
                        <a:spcBef>
                          <a:spcPts val="40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Container  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Runtime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52069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0C1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0C131"/>
                    </a:solidFill>
                  </a:tcPr>
                </a:tc>
                <a:tc>
                  <a:txBody>
                    <a:bodyPr/>
                    <a:lstStyle/>
                    <a:p>
                      <a:pPr marL="332105" marR="271780" indent="-52705">
                        <a:lnSpc>
                          <a:spcPts val="1420"/>
                        </a:lnSpc>
                        <a:spcBef>
                          <a:spcPts val="40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Container  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Runtime</a:t>
                      </a:r>
                      <a:endParaRPr sz="1200">
                        <a:latin typeface="Lato"/>
                        <a:cs typeface="Lato"/>
                      </a:endParaRPr>
                    </a:p>
                  </a:txBody>
                  <a:tcPr marL="0" marR="0" marB="0" marT="52069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0C1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56933" y="1464405"/>
            <a:ext cx="208279" cy="968375"/>
          </a:xfrm>
          <a:prstGeom prst="rect">
            <a:avLst/>
          </a:prstGeom>
        </p:spPr>
        <p:txBody>
          <a:bodyPr wrap="square" lIns="0" tIns="107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200" spc="5">
                <a:latin typeface="Lato"/>
                <a:cs typeface="Lato"/>
              </a:rPr>
              <a:t>Orchestration</a:t>
            </a:r>
            <a:endParaRPr sz="12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3230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35"/>
              <a:t>Enter </a:t>
            </a:r>
            <a:r>
              <a:rPr dirty="0" spc="30"/>
              <a:t>Container</a:t>
            </a:r>
            <a:r>
              <a:rPr dirty="0" spc="-420"/>
              <a:t> </a:t>
            </a:r>
            <a:r>
              <a:rPr dirty="0" spc="25"/>
              <a:t>Orchestration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946" y="1656674"/>
            <a:ext cx="1184965" cy="1149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28563" y="1575346"/>
            <a:ext cx="1603244" cy="114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06628" y="3172856"/>
            <a:ext cx="95059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Arial"/>
                <a:cs typeface="Arial"/>
              </a:rPr>
              <a:t>K</a:t>
            </a:r>
            <a:r>
              <a:rPr dirty="0" sz="1400" spc="25">
                <a:latin typeface="Arial"/>
                <a:cs typeface="Arial"/>
              </a:rPr>
              <a:t>ubern</a:t>
            </a:r>
            <a:r>
              <a:rPr dirty="0" sz="1400" spc="5">
                <a:latin typeface="Arial"/>
                <a:cs typeface="Arial"/>
              </a:rPr>
              <a:t>e</a:t>
            </a:r>
            <a:r>
              <a:rPr dirty="0" sz="1400" spc="90">
                <a:latin typeface="Arial"/>
                <a:cs typeface="Arial"/>
              </a:rPr>
              <a:t>t</a:t>
            </a:r>
            <a:r>
              <a:rPr dirty="0" sz="1400" spc="10">
                <a:latin typeface="Arial"/>
                <a:cs typeface="Arial"/>
              </a:rPr>
              <a:t>e</a:t>
            </a:r>
            <a:r>
              <a:rPr dirty="0" sz="1400" spc="-4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4542" y="3172856"/>
            <a:ext cx="11931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Arial"/>
                <a:cs typeface="Arial"/>
              </a:rPr>
              <a:t>Docker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Swarm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43369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Popular</a:t>
            </a:r>
            <a:r>
              <a:rPr dirty="0" spc="-180"/>
              <a:t> </a:t>
            </a:r>
            <a:r>
              <a:rPr dirty="0" spc="30"/>
              <a:t>Container</a:t>
            </a:r>
            <a:r>
              <a:rPr dirty="0" spc="-180"/>
              <a:t> </a:t>
            </a:r>
            <a:r>
              <a:rPr dirty="0" spc="25"/>
              <a:t>Orchestration</a:t>
            </a:r>
            <a:r>
              <a:rPr dirty="0" spc="-180"/>
              <a:t> </a:t>
            </a:r>
            <a:r>
              <a:rPr dirty="0" spc="-45"/>
              <a:t>Tools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384" y="1246524"/>
            <a:ext cx="1913773" cy="185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42417" y="1246522"/>
            <a:ext cx="4164141" cy="2066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16687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Kubernetes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378" y="1992052"/>
            <a:ext cx="5682615" cy="2371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71475" marR="883919" indent="-359410">
              <a:lnSpc>
                <a:spcPct val="115199"/>
              </a:lnSpc>
              <a:spcBef>
                <a:spcPts val="12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Dedicated to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making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deployments </a:t>
            </a:r>
            <a:r>
              <a:rPr dirty="0" sz="1700" spc="-25">
                <a:solidFill>
                  <a:srgbClr val="212121"/>
                </a:solidFill>
                <a:latin typeface="Lato"/>
                <a:cs typeface="Lato"/>
              </a:rPr>
              <a:t>of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machine  </a:t>
            </a:r>
            <a:r>
              <a:rPr dirty="0" sz="1700" spc="10">
                <a:solidFill>
                  <a:srgbClr val="212121"/>
                </a:solidFill>
                <a:latin typeface="Lato"/>
                <a:cs typeface="Lato"/>
              </a:rPr>
              <a:t>learning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20">
                <a:solidFill>
                  <a:srgbClr val="212121"/>
                </a:solidFill>
                <a:latin typeface="Lato"/>
                <a:cs typeface="Lato"/>
              </a:rPr>
              <a:t>(ML)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workﬂows</a:t>
            </a:r>
            <a:r>
              <a:rPr dirty="0" sz="1700" spc="-9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Kubernetes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simple,  </a:t>
            </a:r>
            <a:r>
              <a:rPr dirty="0" sz="1700" spc="10">
                <a:solidFill>
                  <a:srgbClr val="212121"/>
                </a:solidFill>
                <a:latin typeface="Lato"/>
                <a:cs typeface="Lato"/>
              </a:rPr>
              <a:t>portable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and</a:t>
            </a:r>
            <a:r>
              <a:rPr dirty="0" sz="1700" spc="-23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scalable.</a:t>
            </a:r>
            <a:endParaRPr sz="1700">
              <a:latin typeface="Lato"/>
              <a:cs typeface="Lato"/>
            </a:endParaRPr>
          </a:p>
          <a:p>
            <a:pPr marL="371475" marR="282575" indent="-359410">
              <a:lnSpc>
                <a:spcPct val="116399"/>
              </a:lnSpc>
              <a:spcBef>
                <a:spcPts val="9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Anywhere</a:t>
            </a:r>
            <a:r>
              <a:rPr dirty="0" sz="1700" spc="-114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20">
                <a:solidFill>
                  <a:srgbClr val="212121"/>
                </a:solidFill>
                <a:latin typeface="Lato"/>
                <a:cs typeface="Lato"/>
              </a:rPr>
              <a:t>you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25">
                <a:solidFill>
                  <a:srgbClr val="212121"/>
                </a:solidFill>
                <a:latin typeface="Lato"/>
                <a:cs typeface="Lato"/>
              </a:rPr>
              <a:t>are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running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Kubernetes,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20">
                <a:solidFill>
                  <a:srgbClr val="212121"/>
                </a:solidFill>
                <a:latin typeface="Lato"/>
                <a:cs typeface="Lato"/>
              </a:rPr>
              <a:t>you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should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be  </a:t>
            </a:r>
            <a:r>
              <a:rPr dirty="0" sz="1700" spc="10">
                <a:solidFill>
                  <a:srgbClr val="212121"/>
                </a:solidFill>
                <a:latin typeface="Lato"/>
                <a:cs typeface="Lato"/>
              </a:rPr>
              <a:t>able</a:t>
            </a:r>
            <a:r>
              <a:rPr dirty="0" sz="1700" spc="-114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to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20">
                <a:solidFill>
                  <a:srgbClr val="212121"/>
                </a:solidFill>
                <a:latin typeface="Lato"/>
                <a:cs typeface="Lato"/>
              </a:rPr>
              <a:t>run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Kubeﬂow.</a:t>
            </a:r>
            <a:endParaRPr sz="1700">
              <a:latin typeface="Lato"/>
              <a:cs typeface="Lato"/>
            </a:endParaRPr>
          </a:p>
          <a:p>
            <a:pPr marL="371475" marR="5080" indent="-359410">
              <a:lnSpc>
                <a:spcPct val="116399"/>
              </a:lnSpc>
              <a:spcBef>
                <a:spcPts val="95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dirty="0" sz="1700" spc="10">
                <a:solidFill>
                  <a:srgbClr val="212121"/>
                </a:solidFill>
                <a:latin typeface="Lato"/>
                <a:cs typeface="Lato"/>
              </a:rPr>
              <a:t>Can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be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20">
                <a:solidFill>
                  <a:srgbClr val="212121"/>
                </a:solidFill>
                <a:latin typeface="Lato"/>
                <a:cs typeface="Lato"/>
              </a:rPr>
              <a:t>run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premise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20">
                <a:solidFill>
                  <a:srgbClr val="212121"/>
                </a:solidFill>
                <a:latin typeface="Lato"/>
                <a:cs typeface="Lato"/>
              </a:rPr>
              <a:t>or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5">
                <a:solidFill>
                  <a:srgbClr val="212121"/>
                </a:solidFill>
                <a:latin typeface="Lato"/>
                <a:cs typeface="Lato"/>
              </a:rPr>
              <a:t>Kubernetes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engine</a:t>
            </a:r>
            <a:r>
              <a:rPr dirty="0" sz="1700" spc="-105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on</a:t>
            </a:r>
            <a:r>
              <a:rPr dirty="0" sz="1700" spc="-10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">
                <a:solidFill>
                  <a:srgbClr val="212121"/>
                </a:solidFill>
                <a:latin typeface="Lato"/>
                <a:cs typeface="Lato"/>
              </a:rPr>
              <a:t>cloud  </a:t>
            </a:r>
            <a:r>
              <a:rPr dirty="0" sz="1700">
                <a:solidFill>
                  <a:srgbClr val="212121"/>
                </a:solidFill>
                <a:latin typeface="Lato"/>
                <a:cs typeface="Lato"/>
              </a:rPr>
              <a:t>offerings</a:t>
            </a:r>
            <a:r>
              <a:rPr dirty="0" sz="1700" spc="-114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35">
                <a:solidFill>
                  <a:srgbClr val="212121"/>
                </a:solidFill>
                <a:latin typeface="Lato"/>
                <a:cs typeface="Lato"/>
              </a:rPr>
              <a:t>AWS,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50">
                <a:solidFill>
                  <a:srgbClr val="212121"/>
                </a:solidFill>
                <a:latin typeface="Lato"/>
                <a:cs typeface="Lato"/>
              </a:rPr>
              <a:t>GCP,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15">
                <a:solidFill>
                  <a:srgbClr val="212121"/>
                </a:solidFill>
                <a:latin typeface="Lato"/>
                <a:cs typeface="Lato"/>
              </a:rPr>
              <a:t>Azure</a:t>
            </a:r>
            <a:r>
              <a:rPr dirty="0" sz="1700" spc="-11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dirty="0" sz="1700" spc="-15">
                <a:solidFill>
                  <a:srgbClr val="212121"/>
                </a:solidFill>
                <a:latin typeface="Lato"/>
                <a:cs typeface="Lato"/>
              </a:rPr>
              <a:t>etc.,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2210" y="1834196"/>
            <a:ext cx="1630486" cy="1615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8801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ML</a:t>
            </a:r>
            <a:r>
              <a:rPr dirty="0" spc="-155"/>
              <a:t> </a:t>
            </a:r>
            <a:r>
              <a:rPr dirty="0" spc="5"/>
              <a:t>Workﬂows</a:t>
            </a:r>
            <a:r>
              <a:rPr dirty="0" spc="-155"/>
              <a:t> </a:t>
            </a:r>
            <a:r>
              <a:rPr dirty="0" spc="-10"/>
              <a:t>on</a:t>
            </a:r>
            <a:r>
              <a:rPr dirty="0" spc="-155"/>
              <a:t> </a:t>
            </a:r>
            <a:r>
              <a:rPr dirty="0" spc="20"/>
              <a:t>Kubernetes</a:t>
            </a:r>
            <a:r>
              <a:rPr dirty="0" spc="-155"/>
              <a:t> </a:t>
            </a:r>
            <a:r>
              <a:rPr dirty="0" spc="-55"/>
              <a:t>-</a:t>
            </a:r>
            <a:r>
              <a:rPr dirty="0" spc="-155"/>
              <a:t> </a:t>
            </a:r>
            <a:r>
              <a:rPr dirty="0" spc="10"/>
              <a:t>KubeFlow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260" y="1285488"/>
            <a:ext cx="2821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">
                <a:latin typeface="Lato"/>
                <a:cs typeface="Lato"/>
              </a:rPr>
              <a:t>Online</a:t>
            </a:r>
            <a:r>
              <a:rPr dirty="0" sz="3000" spc="-235">
                <a:latin typeface="Lato"/>
                <a:cs typeface="Lato"/>
              </a:rPr>
              <a:t> </a:t>
            </a:r>
            <a:r>
              <a:rPr dirty="0" sz="3000" spc="5">
                <a:latin typeface="Lato"/>
                <a:cs typeface="Lato"/>
              </a:rPr>
              <a:t>Inference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74060" marR="5080" indent="-63690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 spc="10"/>
              <a:t>Serving:</a:t>
            </a:r>
            <a:r>
              <a:rPr dirty="0" spc="-545"/>
              <a:t> </a:t>
            </a:r>
            <a:r>
              <a:rPr dirty="0" spc="25"/>
              <a:t>Patterns  </a:t>
            </a:r>
            <a:r>
              <a:rPr dirty="0" spc="5"/>
              <a:t>and</a:t>
            </a:r>
            <a:r>
              <a:rPr dirty="0" spc="-265"/>
              <a:t> </a:t>
            </a:r>
            <a:r>
              <a:rPr dirty="0" spc="35"/>
              <a:t>Infrastructure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562" y="1290484"/>
            <a:ext cx="1697355" cy="892810"/>
            <a:chOff x="173562" y="1290484"/>
            <a:chExt cx="1697355" cy="892810"/>
          </a:xfrm>
        </p:grpSpPr>
        <p:sp>
          <p:nvSpPr>
            <p:cNvPr id="3" name="object 3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14669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0" y="883198"/>
                  </a:move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1828" y="1612263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587" y="2877281"/>
            <a:ext cx="1609090" cy="892810"/>
            <a:chOff x="102587" y="2877281"/>
            <a:chExt cx="1609090" cy="892810"/>
          </a:xfrm>
        </p:grpSpPr>
        <p:sp>
          <p:nvSpPr>
            <p:cNvPr id="7" name="object 7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13784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0" y="883198"/>
                  </a:move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8390" y="3199052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8520" y="2313020"/>
            <a:ext cx="993140" cy="528320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195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4692" y="2313020"/>
            <a:ext cx="993140" cy="52832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195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5090" marR="492759" indent="-35941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5"/>
              <a:t>Process </a:t>
            </a:r>
            <a:r>
              <a:rPr dirty="0" spc="-25"/>
              <a:t>of </a:t>
            </a:r>
            <a:r>
              <a:rPr dirty="0"/>
              <a:t>generating machine  </a:t>
            </a:r>
            <a:r>
              <a:rPr dirty="0" spc="10"/>
              <a:t>learning</a:t>
            </a:r>
            <a:r>
              <a:rPr dirty="0" spc="-114"/>
              <a:t> </a:t>
            </a:r>
            <a:r>
              <a:rPr dirty="0" spc="5"/>
              <a:t>predictions</a:t>
            </a:r>
            <a:r>
              <a:rPr dirty="0" spc="-114"/>
              <a:t> </a:t>
            </a:r>
            <a:r>
              <a:rPr dirty="0" spc="10"/>
              <a:t>in</a:t>
            </a:r>
            <a:r>
              <a:rPr dirty="0" spc="-114"/>
              <a:t> </a:t>
            </a:r>
            <a:r>
              <a:rPr dirty="0" spc="25"/>
              <a:t>real</a:t>
            </a:r>
            <a:r>
              <a:rPr dirty="0" spc="-114"/>
              <a:t> </a:t>
            </a:r>
            <a:r>
              <a:rPr dirty="0" spc="10"/>
              <a:t>time  </a:t>
            </a:r>
            <a:r>
              <a:rPr dirty="0" spc="-10"/>
              <a:t>upon</a:t>
            </a:r>
            <a:r>
              <a:rPr dirty="0" spc="-114"/>
              <a:t> </a:t>
            </a:r>
            <a:r>
              <a:rPr dirty="0"/>
              <a:t>request.</a:t>
            </a:r>
          </a:p>
          <a:p>
            <a:pPr marL="5165090" marR="5080" indent="-359410">
              <a:lnSpc>
                <a:spcPct val="113999"/>
              </a:lnSpc>
              <a:spcBef>
                <a:spcPts val="1045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Predictions</a:t>
            </a:r>
            <a:r>
              <a:rPr dirty="0" spc="-120"/>
              <a:t> </a:t>
            </a:r>
            <a:r>
              <a:rPr dirty="0" spc="25"/>
              <a:t>are</a:t>
            </a:r>
            <a:r>
              <a:rPr dirty="0" spc="-120"/>
              <a:t> </a:t>
            </a:r>
            <a:r>
              <a:rPr dirty="0"/>
              <a:t>generated</a:t>
            </a:r>
            <a:r>
              <a:rPr dirty="0" spc="-120"/>
              <a:t> </a:t>
            </a:r>
            <a:r>
              <a:rPr dirty="0" spc="-15"/>
              <a:t>on</a:t>
            </a:r>
            <a:r>
              <a:rPr dirty="0" spc="-114"/>
              <a:t> </a:t>
            </a:r>
            <a:r>
              <a:rPr dirty="0" spc="15"/>
              <a:t>a</a:t>
            </a:r>
            <a:r>
              <a:rPr dirty="0" spc="-120"/>
              <a:t> </a:t>
            </a:r>
            <a:r>
              <a:rPr dirty="0" spc="5"/>
              <a:t>single  observation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 spc="10"/>
              <a:t>data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5"/>
              <a:t>runtime.</a:t>
            </a:r>
          </a:p>
          <a:p>
            <a:pPr marL="5165090" marR="136525" indent="-359410">
              <a:lnSpc>
                <a:spcPct val="113999"/>
              </a:lnSpc>
              <a:spcBef>
                <a:spcPts val="105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Can</a:t>
            </a:r>
            <a:r>
              <a:rPr dirty="0" spc="-114"/>
              <a:t> </a:t>
            </a:r>
            <a:r>
              <a:rPr dirty="0" spc="-5"/>
              <a:t>be</a:t>
            </a:r>
            <a:r>
              <a:rPr dirty="0" spc="-114"/>
              <a:t> </a:t>
            </a:r>
            <a:r>
              <a:rPr dirty="0"/>
              <a:t>generated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-10"/>
              <a:t>any</a:t>
            </a:r>
            <a:r>
              <a:rPr dirty="0" spc="-110"/>
              <a:t> </a:t>
            </a:r>
            <a:r>
              <a:rPr dirty="0" spc="10"/>
              <a:t>time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/>
              <a:t>the  </a:t>
            </a:r>
            <a:r>
              <a:rPr dirty="0" spc="-10"/>
              <a:t>day </a:t>
            </a:r>
            <a:r>
              <a:rPr dirty="0" spc="-15"/>
              <a:t>on</a:t>
            </a:r>
            <a:r>
              <a:rPr dirty="0" spc="-215"/>
              <a:t> </a:t>
            </a:r>
            <a:r>
              <a:rPr dirty="0"/>
              <a:t>demand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37363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Online</a:t>
            </a:r>
            <a:r>
              <a:rPr dirty="0" spc="-225"/>
              <a:t> </a:t>
            </a:r>
            <a:r>
              <a:rPr dirty="0" spc="15"/>
              <a:t>Inference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608446" y="1722559"/>
            <a:ext cx="614680" cy="1583690"/>
            <a:chOff x="1608446" y="1722559"/>
            <a:chExt cx="614680" cy="1583690"/>
          </a:xfrm>
        </p:grpSpPr>
        <p:sp>
          <p:nvSpPr>
            <p:cNvPr id="15" name="object 15"/>
            <p:cNvSpPr/>
            <p:nvPr/>
          </p:nvSpPr>
          <p:spPr>
            <a:xfrm>
              <a:off x="1755721" y="1736846"/>
              <a:ext cx="371475" cy="689610"/>
            </a:xfrm>
            <a:custGeom>
              <a:avLst/>
              <a:gdLst/>
              <a:ahLst/>
              <a:cxnLst/>
              <a:rect l="l" t="t" r="r" b="b"/>
              <a:pathLst>
                <a:path w="371475" h="689610">
                  <a:moveTo>
                    <a:pt x="0" y="0"/>
                  </a:moveTo>
                  <a:lnTo>
                    <a:pt x="371359" y="68907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71245" y="2389237"/>
              <a:ext cx="131644" cy="1651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4961" y="2576944"/>
              <a:ext cx="504190" cy="614680"/>
            </a:xfrm>
            <a:custGeom>
              <a:avLst/>
              <a:gdLst/>
              <a:ahLst/>
              <a:cxnLst/>
              <a:rect l="l" t="t" r="r" b="b"/>
              <a:pathLst>
                <a:path w="504189" h="614680">
                  <a:moveTo>
                    <a:pt x="0" y="614123"/>
                  </a:moveTo>
                  <a:lnTo>
                    <a:pt x="50358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8446" y="3146856"/>
              <a:ext cx="147297" cy="158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3201293" y="2362985"/>
            <a:ext cx="446405" cy="123189"/>
            <a:chOff x="3201293" y="2362985"/>
            <a:chExt cx="446405" cy="123189"/>
          </a:xfrm>
        </p:grpSpPr>
        <p:sp>
          <p:nvSpPr>
            <p:cNvPr id="20" name="object 20"/>
            <p:cNvSpPr/>
            <p:nvPr/>
          </p:nvSpPr>
          <p:spPr>
            <a:xfrm>
              <a:off x="3201293" y="242447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88955" y="2362985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228781" y="2667782"/>
            <a:ext cx="446405" cy="123189"/>
            <a:chOff x="3228781" y="2667782"/>
            <a:chExt cx="446405" cy="123189"/>
          </a:xfrm>
        </p:grpSpPr>
        <p:sp>
          <p:nvSpPr>
            <p:cNvPr id="23" name="object 23"/>
            <p:cNvSpPr/>
            <p:nvPr/>
          </p:nvSpPr>
          <p:spPr>
            <a:xfrm>
              <a:off x="3372743" y="27292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228781" y="2667782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044" y="1199662"/>
            <a:ext cx="1856105" cy="1047115"/>
            <a:chOff x="115044" y="1199662"/>
            <a:chExt cx="1856105" cy="1047115"/>
          </a:xfrm>
        </p:grpSpPr>
        <p:sp>
          <p:nvSpPr>
            <p:cNvPr id="3" name="object 3"/>
            <p:cNvSpPr/>
            <p:nvPr/>
          </p:nvSpPr>
          <p:spPr>
            <a:xfrm>
              <a:off x="134094" y="1218712"/>
              <a:ext cx="1818005" cy="1009015"/>
            </a:xfrm>
            <a:custGeom>
              <a:avLst/>
              <a:gdLst/>
              <a:ahLst/>
              <a:cxnLst/>
              <a:rect l="l" t="t" r="r" b="b"/>
              <a:pathLst>
                <a:path w="1818005" h="1009014">
                  <a:moveTo>
                    <a:pt x="0" y="0"/>
                  </a:moveTo>
                  <a:lnTo>
                    <a:pt x="1817996" y="0"/>
                  </a:lnTo>
                  <a:lnTo>
                    <a:pt x="1817996" y="1008597"/>
                  </a:lnTo>
                  <a:lnTo>
                    <a:pt x="0" y="10085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14669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0" y="883198"/>
                  </a:move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1828" y="1612263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587" y="2877281"/>
            <a:ext cx="1609090" cy="892810"/>
            <a:chOff x="102587" y="2877281"/>
            <a:chExt cx="1609090" cy="892810"/>
          </a:xfrm>
        </p:grpSpPr>
        <p:sp>
          <p:nvSpPr>
            <p:cNvPr id="8" name="object 8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13784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0" y="883198"/>
                  </a:move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8390" y="3199052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8520" y="2313020"/>
            <a:ext cx="993140" cy="528320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195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4692" y="2313020"/>
            <a:ext cx="993140" cy="52832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195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5090" marR="492759" indent="-35941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5"/>
              <a:t>Process </a:t>
            </a:r>
            <a:r>
              <a:rPr dirty="0" spc="-25"/>
              <a:t>of </a:t>
            </a:r>
            <a:r>
              <a:rPr dirty="0"/>
              <a:t>generating machine  </a:t>
            </a:r>
            <a:r>
              <a:rPr dirty="0" spc="10"/>
              <a:t>learning</a:t>
            </a:r>
            <a:r>
              <a:rPr dirty="0" spc="-114"/>
              <a:t> </a:t>
            </a:r>
            <a:r>
              <a:rPr dirty="0" spc="5"/>
              <a:t>predictions</a:t>
            </a:r>
            <a:r>
              <a:rPr dirty="0" spc="-114"/>
              <a:t> </a:t>
            </a:r>
            <a:r>
              <a:rPr dirty="0" spc="10"/>
              <a:t>in</a:t>
            </a:r>
            <a:r>
              <a:rPr dirty="0" spc="-114"/>
              <a:t> </a:t>
            </a:r>
            <a:r>
              <a:rPr dirty="0" spc="25"/>
              <a:t>real</a:t>
            </a:r>
            <a:r>
              <a:rPr dirty="0" spc="-114"/>
              <a:t> </a:t>
            </a:r>
            <a:r>
              <a:rPr dirty="0" spc="10"/>
              <a:t>time  </a:t>
            </a:r>
            <a:r>
              <a:rPr dirty="0" spc="-10"/>
              <a:t>upon</a:t>
            </a:r>
            <a:r>
              <a:rPr dirty="0" spc="-114"/>
              <a:t> </a:t>
            </a:r>
            <a:r>
              <a:rPr dirty="0"/>
              <a:t>request.</a:t>
            </a:r>
          </a:p>
          <a:p>
            <a:pPr marL="5165090" marR="5080" indent="-359410">
              <a:lnSpc>
                <a:spcPct val="113999"/>
              </a:lnSpc>
              <a:spcBef>
                <a:spcPts val="1045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Predictions</a:t>
            </a:r>
            <a:r>
              <a:rPr dirty="0" spc="-120"/>
              <a:t> </a:t>
            </a:r>
            <a:r>
              <a:rPr dirty="0" spc="25"/>
              <a:t>are</a:t>
            </a:r>
            <a:r>
              <a:rPr dirty="0" spc="-120"/>
              <a:t> </a:t>
            </a:r>
            <a:r>
              <a:rPr dirty="0"/>
              <a:t>generated</a:t>
            </a:r>
            <a:r>
              <a:rPr dirty="0" spc="-120"/>
              <a:t> </a:t>
            </a:r>
            <a:r>
              <a:rPr dirty="0" spc="-15"/>
              <a:t>on</a:t>
            </a:r>
            <a:r>
              <a:rPr dirty="0" spc="-114"/>
              <a:t> </a:t>
            </a:r>
            <a:r>
              <a:rPr dirty="0" spc="15"/>
              <a:t>a</a:t>
            </a:r>
            <a:r>
              <a:rPr dirty="0" spc="-120"/>
              <a:t> </a:t>
            </a:r>
            <a:r>
              <a:rPr dirty="0" spc="5"/>
              <a:t>single  observation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 spc="10"/>
              <a:t>data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5"/>
              <a:t>runtime.</a:t>
            </a:r>
          </a:p>
          <a:p>
            <a:pPr marL="5165090" marR="136525" indent="-359410">
              <a:lnSpc>
                <a:spcPct val="113999"/>
              </a:lnSpc>
              <a:spcBef>
                <a:spcPts val="105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Can</a:t>
            </a:r>
            <a:r>
              <a:rPr dirty="0" spc="-114"/>
              <a:t> </a:t>
            </a:r>
            <a:r>
              <a:rPr dirty="0" spc="-5"/>
              <a:t>be</a:t>
            </a:r>
            <a:r>
              <a:rPr dirty="0" spc="-114"/>
              <a:t> </a:t>
            </a:r>
            <a:r>
              <a:rPr dirty="0"/>
              <a:t>generated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-10"/>
              <a:t>any</a:t>
            </a:r>
            <a:r>
              <a:rPr dirty="0" spc="-110"/>
              <a:t> </a:t>
            </a:r>
            <a:r>
              <a:rPr dirty="0" spc="10"/>
              <a:t>time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/>
              <a:t>the  </a:t>
            </a:r>
            <a:r>
              <a:rPr dirty="0" spc="-10"/>
              <a:t>day </a:t>
            </a:r>
            <a:r>
              <a:rPr dirty="0" spc="-15"/>
              <a:t>on</a:t>
            </a:r>
            <a:r>
              <a:rPr dirty="0" spc="-215"/>
              <a:t> </a:t>
            </a:r>
            <a:r>
              <a:rPr dirty="0"/>
              <a:t>demand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37363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Online</a:t>
            </a:r>
            <a:r>
              <a:rPr dirty="0" spc="-225"/>
              <a:t> </a:t>
            </a:r>
            <a:r>
              <a:rPr dirty="0" spc="15"/>
              <a:t>Inference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608446" y="1722559"/>
            <a:ext cx="614680" cy="1583690"/>
            <a:chOff x="1608446" y="1722559"/>
            <a:chExt cx="614680" cy="1583690"/>
          </a:xfrm>
        </p:grpSpPr>
        <p:sp>
          <p:nvSpPr>
            <p:cNvPr id="16" name="object 16"/>
            <p:cNvSpPr/>
            <p:nvPr/>
          </p:nvSpPr>
          <p:spPr>
            <a:xfrm>
              <a:off x="1755721" y="1736846"/>
              <a:ext cx="371475" cy="689610"/>
            </a:xfrm>
            <a:custGeom>
              <a:avLst/>
              <a:gdLst/>
              <a:ahLst/>
              <a:cxnLst/>
              <a:rect l="l" t="t" r="r" b="b"/>
              <a:pathLst>
                <a:path w="371475" h="689610">
                  <a:moveTo>
                    <a:pt x="0" y="0"/>
                  </a:moveTo>
                  <a:lnTo>
                    <a:pt x="371359" y="68907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71245" y="2389237"/>
              <a:ext cx="131644" cy="1651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04961" y="2576944"/>
              <a:ext cx="504190" cy="614680"/>
            </a:xfrm>
            <a:custGeom>
              <a:avLst/>
              <a:gdLst/>
              <a:ahLst/>
              <a:cxnLst/>
              <a:rect l="l" t="t" r="r" b="b"/>
              <a:pathLst>
                <a:path w="504189" h="614680">
                  <a:moveTo>
                    <a:pt x="0" y="614123"/>
                  </a:moveTo>
                  <a:lnTo>
                    <a:pt x="50358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8446" y="3146856"/>
              <a:ext cx="147297" cy="158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201293" y="2362985"/>
            <a:ext cx="446405" cy="123189"/>
            <a:chOff x="3201293" y="2362985"/>
            <a:chExt cx="446405" cy="123189"/>
          </a:xfrm>
        </p:grpSpPr>
        <p:sp>
          <p:nvSpPr>
            <p:cNvPr id="21" name="object 21"/>
            <p:cNvSpPr/>
            <p:nvPr/>
          </p:nvSpPr>
          <p:spPr>
            <a:xfrm>
              <a:off x="3201293" y="242447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88955" y="2362985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228781" y="2667782"/>
            <a:ext cx="446405" cy="123189"/>
            <a:chOff x="3228781" y="2667782"/>
            <a:chExt cx="446405" cy="123189"/>
          </a:xfrm>
        </p:grpSpPr>
        <p:sp>
          <p:nvSpPr>
            <p:cNvPr id="24" name="object 24"/>
            <p:cNvSpPr/>
            <p:nvPr/>
          </p:nvSpPr>
          <p:spPr>
            <a:xfrm>
              <a:off x="3372743" y="27292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28781" y="2667782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9880" y="3113168"/>
            <a:ext cx="1312979" cy="84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8547" y="1352672"/>
            <a:ext cx="1115695" cy="215265"/>
            <a:chOff x="1208547" y="1352672"/>
            <a:chExt cx="1115695" cy="215265"/>
          </a:xfrm>
        </p:grpSpPr>
        <p:sp>
          <p:nvSpPr>
            <p:cNvPr id="4" name="object 4"/>
            <p:cNvSpPr/>
            <p:nvPr/>
          </p:nvSpPr>
          <p:spPr>
            <a:xfrm>
              <a:off x="1213310" y="13574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13310" y="13574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93509" y="14554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08" y="14315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2407" y="14315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208547" y="1612121"/>
            <a:ext cx="1115695" cy="215265"/>
            <a:chOff x="1208547" y="1612121"/>
            <a:chExt cx="1115695" cy="215265"/>
          </a:xfrm>
        </p:grpSpPr>
        <p:sp>
          <p:nvSpPr>
            <p:cNvPr id="10" name="object 10"/>
            <p:cNvSpPr/>
            <p:nvPr/>
          </p:nvSpPr>
          <p:spPr>
            <a:xfrm>
              <a:off x="1213310" y="16168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13310" y="16168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509" y="17149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12408" y="16909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407" y="16909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208547" y="1871571"/>
            <a:ext cx="1115695" cy="215265"/>
            <a:chOff x="1208547" y="1871571"/>
            <a:chExt cx="1115695" cy="215265"/>
          </a:xfrm>
        </p:grpSpPr>
        <p:sp>
          <p:nvSpPr>
            <p:cNvPr id="16" name="object 16"/>
            <p:cNvSpPr/>
            <p:nvPr/>
          </p:nvSpPr>
          <p:spPr>
            <a:xfrm>
              <a:off x="1213310" y="1876333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3310" y="1876333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3509" y="19743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12408" y="19504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12407" y="19504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10148" y="708723"/>
            <a:ext cx="8087995" cy="192913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  <a:p>
            <a:pPr marL="2571115" indent="-367030">
              <a:lnSpc>
                <a:spcPct val="100000"/>
              </a:lnSpc>
              <a:spcBef>
                <a:spcPts val="815"/>
              </a:spcBef>
              <a:buFont typeface="Arial"/>
              <a:buChar char="●"/>
              <a:tabLst>
                <a:tab pos="2571115" algn="l"/>
                <a:tab pos="257175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source,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lvl="1" marL="3028315" indent="-36703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Font typeface="Arial"/>
              <a:buChar char="○"/>
              <a:tabLst>
                <a:tab pos="3028315" algn="l"/>
                <a:tab pos="3028950" algn="l"/>
              </a:tabLst>
            </a:pP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TF-Serving,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KF-Serving,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NVidia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more...</a:t>
            </a:r>
            <a:endParaRPr sz="18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6086" y="2781164"/>
            <a:ext cx="6976109" cy="1203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  <a:p>
            <a:pPr marL="1999614" indent="-367665">
              <a:lnSpc>
                <a:spcPct val="100000"/>
              </a:lnSpc>
              <a:spcBef>
                <a:spcPts val="1695"/>
              </a:spcBef>
              <a:buFont typeface="Arial"/>
              <a:buChar char="●"/>
              <a:tabLst>
                <a:tab pos="1998980" algn="l"/>
                <a:tab pos="2000250" algn="l"/>
              </a:tabLst>
            </a:pP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Create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VMs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source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marL="1999614" indent="-367665">
              <a:lnSpc>
                <a:spcPct val="100000"/>
              </a:lnSpc>
              <a:spcBef>
                <a:spcPts val="1340"/>
              </a:spcBef>
              <a:buFont typeface="Arial"/>
              <a:buChar char="●"/>
              <a:tabLst>
                <a:tab pos="1998980" algn="l"/>
                <a:tab pos="2000250" algn="l"/>
              </a:tabLst>
            </a:pP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provided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workﬂow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656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29"/>
              <a:t> </a:t>
            </a:r>
            <a:r>
              <a:rPr dirty="0" sz="2800" spc="5"/>
              <a:t>Serving</a:t>
            </a:r>
            <a:endParaRPr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5321" y="2100170"/>
            <a:ext cx="2881630" cy="1009015"/>
          </a:xfrm>
          <a:custGeom>
            <a:avLst/>
            <a:gdLst/>
            <a:ahLst/>
            <a:cxnLst/>
            <a:rect l="l" t="t" r="r" b="b"/>
            <a:pathLst>
              <a:path w="2881629" h="1009014">
                <a:moveTo>
                  <a:pt x="0" y="0"/>
                </a:moveTo>
                <a:lnTo>
                  <a:pt x="2881494" y="0"/>
                </a:lnTo>
                <a:lnTo>
                  <a:pt x="2881494" y="1008597"/>
                </a:lnTo>
                <a:lnTo>
                  <a:pt x="0" y="10085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3562" y="1290484"/>
            <a:ext cx="1697355" cy="892810"/>
            <a:chOff x="173562" y="1290484"/>
            <a:chExt cx="1697355" cy="892810"/>
          </a:xfrm>
        </p:grpSpPr>
        <p:sp>
          <p:nvSpPr>
            <p:cNvPr id="4" name="object 4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14669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0" y="883198"/>
                  </a:move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1828" y="1612263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587" y="2877281"/>
            <a:ext cx="1609090" cy="892810"/>
            <a:chOff x="102587" y="2877281"/>
            <a:chExt cx="1609090" cy="892810"/>
          </a:xfrm>
        </p:grpSpPr>
        <p:sp>
          <p:nvSpPr>
            <p:cNvPr id="8" name="object 8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13784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0" y="883198"/>
                  </a:move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8390" y="3199052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8520" y="2313020"/>
            <a:ext cx="993140" cy="528320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195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4692" y="2313020"/>
            <a:ext cx="993140" cy="52832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195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5090" marR="492759" indent="-35941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5"/>
              <a:t>Process </a:t>
            </a:r>
            <a:r>
              <a:rPr dirty="0" spc="-25"/>
              <a:t>of </a:t>
            </a:r>
            <a:r>
              <a:rPr dirty="0"/>
              <a:t>generating machine  </a:t>
            </a:r>
            <a:r>
              <a:rPr dirty="0" spc="10"/>
              <a:t>learning</a:t>
            </a:r>
            <a:r>
              <a:rPr dirty="0" spc="-114"/>
              <a:t> </a:t>
            </a:r>
            <a:r>
              <a:rPr dirty="0" spc="5"/>
              <a:t>predictions</a:t>
            </a:r>
            <a:r>
              <a:rPr dirty="0" spc="-114"/>
              <a:t> </a:t>
            </a:r>
            <a:r>
              <a:rPr dirty="0" spc="10"/>
              <a:t>in</a:t>
            </a:r>
            <a:r>
              <a:rPr dirty="0" spc="-114"/>
              <a:t> </a:t>
            </a:r>
            <a:r>
              <a:rPr dirty="0" spc="25"/>
              <a:t>real</a:t>
            </a:r>
            <a:r>
              <a:rPr dirty="0" spc="-114"/>
              <a:t> </a:t>
            </a:r>
            <a:r>
              <a:rPr dirty="0" spc="10"/>
              <a:t>time  </a:t>
            </a:r>
            <a:r>
              <a:rPr dirty="0" spc="-10"/>
              <a:t>upon</a:t>
            </a:r>
            <a:r>
              <a:rPr dirty="0" spc="-114"/>
              <a:t> </a:t>
            </a:r>
            <a:r>
              <a:rPr dirty="0"/>
              <a:t>request.</a:t>
            </a:r>
          </a:p>
          <a:p>
            <a:pPr marL="5165090" marR="5080" indent="-359410">
              <a:lnSpc>
                <a:spcPct val="113999"/>
              </a:lnSpc>
              <a:spcBef>
                <a:spcPts val="1045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Predictions</a:t>
            </a:r>
            <a:r>
              <a:rPr dirty="0" spc="-120"/>
              <a:t> </a:t>
            </a:r>
            <a:r>
              <a:rPr dirty="0" spc="25"/>
              <a:t>are</a:t>
            </a:r>
            <a:r>
              <a:rPr dirty="0" spc="-120"/>
              <a:t> </a:t>
            </a:r>
            <a:r>
              <a:rPr dirty="0"/>
              <a:t>generated</a:t>
            </a:r>
            <a:r>
              <a:rPr dirty="0" spc="-120"/>
              <a:t> </a:t>
            </a:r>
            <a:r>
              <a:rPr dirty="0" spc="-15"/>
              <a:t>on</a:t>
            </a:r>
            <a:r>
              <a:rPr dirty="0" spc="-114"/>
              <a:t> </a:t>
            </a:r>
            <a:r>
              <a:rPr dirty="0" spc="15"/>
              <a:t>a</a:t>
            </a:r>
            <a:r>
              <a:rPr dirty="0" spc="-120"/>
              <a:t> </a:t>
            </a:r>
            <a:r>
              <a:rPr dirty="0" spc="5"/>
              <a:t>single  observation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 spc="10"/>
              <a:t>data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5"/>
              <a:t>runtime.</a:t>
            </a:r>
          </a:p>
          <a:p>
            <a:pPr marL="5165090" marR="136525" indent="-359410">
              <a:lnSpc>
                <a:spcPct val="113999"/>
              </a:lnSpc>
              <a:spcBef>
                <a:spcPts val="105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Can</a:t>
            </a:r>
            <a:r>
              <a:rPr dirty="0" spc="-114"/>
              <a:t> </a:t>
            </a:r>
            <a:r>
              <a:rPr dirty="0" spc="-5"/>
              <a:t>be</a:t>
            </a:r>
            <a:r>
              <a:rPr dirty="0" spc="-114"/>
              <a:t> </a:t>
            </a:r>
            <a:r>
              <a:rPr dirty="0"/>
              <a:t>generated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-10"/>
              <a:t>any</a:t>
            </a:r>
            <a:r>
              <a:rPr dirty="0" spc="-110"/>
              <a:t> </a:t>
            </a:r>
            <a:r>
              <a:rPr dirty="0" spc="10"/>
              <a:t>time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/>
              <a:t>the  </a:t>
            </a:r>
            <a:r>
              <a:rPr dirty="0" spc="-10"/>
              <a:t>day </a:t>
            </a:r>
            <a:r>
              <a:rPr dirty="0" spc="-15"/>
              <a:t>on</a:t>
            </a:r>
            <a:r>
              <a:rPr dirty="0" spc="-215"/>
              <a:t> </a:t>
            </a:r>
            <a:r>
              <a:rPr dirty="0"/>
              <a:t>demand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37363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Online</a:t>
            </a:r>
            <a:r>
              <a:rPr dirty="0" spc="-225"/>
              <a:t> </a:t>
            </a:r>
            <a:r>
              <a:rPr dirty="0" spc="15"/>
              <a:t>Inference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608446" y="1722559"/>
            <a:ext cx="614680" cy="1583690"/>
            <a:chOff x="1608446" y="1722559"/>
            <a:chExt cx="614680" cy="1583690"/>
          </a:xfrm>
        </p:grpSpPr>
        <p:sp>
          <p:nvSpPr>
            <p:cNvPr id="16" name="object 16"/>
            <p:cNvSpPr/>
            <p:nvPr/>
          </p:nvSpPr>
          <p:spPr>
            <a:xfrm>
              <a:off x="1755721" y="1736846"/>
              <a:ext cx="371475" cy="689610"/>
            </a:xfrm>
            <a:custGeom>
              <a:avLst/>
              <a:gdLst/>
              <a:ahLst/>
              <a:cxnLst/>
              <a:rect l="l" t="t" r="r" b="b"/>
              <a:pathLst>
                <a:path w="371475" h="689610">
                  <a:moveTo>
                    <a:pt x="0" y="0"/>
                  </a:moveTo>
                  <a:lnTo>
                    <a:pt x="371359" y="68907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71245" y="2389237"/>
              <a:ext cx="131644" cy="1651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04961" y="2576944"/>
              <a:ext cx="504190" cy="614680"/>
            </a:xfrm>
            <a:custGeom>
              <a:avLst/>
              <a:gdLst/>
              <a:ahLst/>
              <a:cxnLst/>
              <a:rect l="l" t="t" r="r" b="b"/>
              <a:pathLst>
                <a:path w="504189" h="614680">
                  <a:moveTo>
                    <a:pt x="0" y="614123"/>
                  </a:moveTo>
                  <a:lnTo>
                    <a:pt x="503583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8446" y="3146856"/>
              <a:ext cx="147297" cy="158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201293" y="2362985"/>
            <a:ext cx="446405" cy="123189"/>
            <a:chOff x="3201293" y="2362985"/>
            <a:chExt cx="446405" cy="123189"/>
          </a:xfrm>
        </p:grpSpPr>
        <p:sp>
          <p:nvSpPr>
            <p:cNvPr id="21" name="object 21"/>
            <p:cNvSpPr/>
            <p:nvPr/>
          </p:nvSpPr>
          <p:spPr>
            <a:xfrm>
              <a:off x="3201293" y="242447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88955" y="2362985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228781" y="2667782"/>
            <a:ext cx="446405" cy="123189"/>
            <a:chOff x="3228781" y="2667782"/>
            <a:chExt cx="446405" cy="123189"/>
          </a:xfrm>
        </p:grpSpPr>
        <p:sp>
          <p:nvSpPr>
            <p:cNvPr id="24" name="object 24"/>
            <p:cNvSpPr/>
            <p:nvPr/>
          </p:nvSpPr>
          <p:spPr>
            <a:xfrm>
              <a:off x="3372743" y="27292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28781" y="2667782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562" y="1290484"/>
            <a:ext cx="1697355" cy="892810"/>
            <a:chOff x="173562" y="1290484"/>
            <a:chExt cx="1697355" cy="892810"/>
          </a:xfrm>
        </p:grpSpPr>
        <p:sp>
          <p:nvSpPr>
            <p:cNvPr id="3" name="object 3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14669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8324" y="1295247"/>
              <a:ext cx="1687830" cy="883285"/>
            </a:xfrm>
            <a:custGeom>
              <a:avLst/>
              <a:gdLst/>
              <a:ahLst/>
              <a:cxnLst/>
              <a:rect l="l" t="t" r="r" b="b"/>
              <a:pathLst>
                <a:path w="1687830" h="883285">
                  <a:moveTo>
                    <a:pt x="0" y="883198"/>
                  </a:moveTo>
                  <a:lnTo>
                    <a:pt x="220799" y="0"/>
                  </a:lnTo>
                  <a:lnTo>
                    <a:pt x="1687796" y="0"/>
                  </a:lnTo>
                  <a:lnTo>
                    <a:pt x="14669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1828" y="1612263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587" y="2877281"/>
            <a:ext cx="1609090" cy="892810"/>
            <a:chOff x="102587" y="2877281"/>
            <a:chExt cx="1609090" cy="892810"/>
          </a:xfrm>
        </p:grpSpPr>
        <p:sp>
          <p:nvSpPr>
            <p:cNvPr id="7" name="object 7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1378497" y="883198"/>
                  </a:moveTo>
                  <a:lnTo>
                    <a:pt x="0" y="883198"/>
                  </a:ln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349" y="2882044"/>
              <a:ext cx="1599565" cy="883285"/>
            </a:xfrm>
            <a:custGeom>
              <a:avLst/>
              <a:gdLst/>
              <a:ahLst/>
              <a:cxnLst/>
              <a:rect l="l" t="t" r="r" b="b"/>
              <a:pathLst>
                <a:path w="1599564" h="883285">
                  <a:moveTo>
                    <a:pt x="0" y="883198"/>
                  </a:moveTo>
                  <a:lnTo>
                    <a:pt x="220799" y="0"/>
                  </a:lnTo>
                  <a:lnTo>
                    <a:pt x="1599296" y="0"/>
                  </a:lnTo>
                  <a:lnTo>
                    <a:pt x="1378497" y="8831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9299" y="2849494"/>
            <a:ext cx="1818005" cy="100901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8520" y="2313020"/>
            <a:ext cx="993140" cy="528320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195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4692" y="2313020"/>
            <a:ext cx="993140" cy="52832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5176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195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5090" marR="492759" indent="-35941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5"/>
              <a:t>Process </a:t>
            </a:r>
            <a:r>
              <a:rPr dirty="0" spc="-25"/>
              <a:t>of </a:t>
            </a:r>
            <a:r>
              <a:rPr dirty="0"/>
              <a:t>generating machine  </a:t>
            </a:r>
            <a:r>
              <a:rPr dirty="0" spc="10"/>
              <a:t>learning</a:t>
            </a:r>
            <a:r>
              <a:rPr dirty="0" spc="-114"/>
              <a:t> </a:t>
            </a:r>
            <a:r>
              <a:rPr dirty="0" spc="5"/>
              <a:t>predictions</a:t>
            </a:r>
            <a:r>
              <a:rPr dirty="0" spc="-114"/>
              <a:t> </a:t>
            </a:r>
            <a:r>
              <a:rPr dirty="0" spc="10"/>
              <a:t>in</a:t>
            </a:r>
            <a:r>
              <a:rPr dirty="0" spc="-114"/>
              <a:t> </a:t>
            </a:r>
            <a:r>
              <a:rPr dirty="0" spc="25"/>
              <a:t>real</a:t>
            </a:r>
            <a:r>
              <a:rPr dirty="0" spc="-114"/>
              <a:t> </a:t>
            </a:r>
            <a:r>
              <a:rPr dirty="0" spc="10"/>
              <a:t>time  </a:t>
            </a:r>
            <a:r>
              <a:rPr dirty="0" spc="-10"/>
              <a:t>upon</a:t>
            </a:r>
            <a:r>
              <a:rPr dirty="0" spc="-114"/>
              <a:t> </a:t>
            </a:r>
            <a:r>
              <a:rPr dirty="0"/>
              <a:t>request.</a:t>
            </a:r>
          </a:p>
          <a:p>
            <a:pPr marL="5165090" marR="5080" indent="-359410">
              <a:lnSpc>
                <a:spcPct val="113999"/>
              </a:lnSpc>
              <a:spcBef>
                <a:spcPts val="1045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Predictions</a:t>
            </a:r>
            <a:r>
              <a:rPr dirty="0" spc="-120"/>
              <a:t> </a:t>
            </a:r>
            <a:r>
              <a:rPr dirty="0" spc="25"/>
              <a:t>are</a:t>
            </a:r>
            <a:r>
              <a:rPr dirty="0" spc="-120"/>
              <a:t> </a:t>
            </a:r>
            <a:r>
              <a:rPr dirty="0"/>
              <a:t>generated</a:t>
            </a:r>
            <a:r>
              <a:rPr dirty="0" spc="-120"/>
              <a:t> </a:t>
            </a:r>
            <a:r>
              <a:rPr dirty="0" spc="-15"/>
              <a:t>on</a:t>
            </a:r>
            <a:r>
              <a:rPr dirty="0" spc="-114"/>
              <a:t> </a:t>
            </a:r>
            <a:r>
              <a:rPr dirty="0" spc="15"/>
              <a:t>a</a:t>
            </a:r>
            <a:r>
              <a:rPr dirty="0" spc="-120"/>
              <a:t> </a:t>
            </a:r>
            <a:r>
              <a:rPr dirty="0" spc="5"/>
              <a:t>single  observation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 spc="10"/>
              <a:t>data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5"/>
              <a:t>runtime.</a:t>
            </a:r>
          </a:p>
          <a:p>
            <a:pPr marL="5165090" marR="136525" indent="-359410">
              <a:lnSpc>
                <a:spcPct val="113999"/>
              </a:lnSpc>
              <a:spcBef>
                <a:spcPts val="1050"/>
              </a:spcBef>
              <a:buClr>
                <a:srgbClr val="000000"/>
              </a:buClr>
              <a:buFont typeface="Arial"/>
              <a:buChar char="●"/>
              <a:tabLst>
                <a:tab pos="5165090" algn="l"/>
                <a:tab pos="5165725" algn="l"/>
              </a:tabLst>
            </a:pPr>
            <a:r>
              <a:rPr dirty="0" spc="10"/>
              <a:t>Can</a:t>
            </a:r>
            <a:r>
              <a:rPr dirty="0" spc="-114"/>
              <a:t> </a:t>
            </a:r>
            <a:r>
              <a:rPr dirty="0" spc="-5"/>
              <a:t>be</a:t>
            </a:r>
            <a:r>
              <a:rPr dirty="0" spc="-114"/>
              <a:t> </a:t>
            </a:r>
            <a:r>
              <a:rPr dirty="0"/>
              <a:t>generated</a:t>
            </a:r>
            <a:r>
              <a:rPr dirty="0" spc="-110"/>
              <a:t> </a:t>
            </a:r>
            <a:r>
              <a:rPr dirty="0" spc="20"/>
              <a:t>at</a:t>
            </a:r>
            <a:r>
              <a:rPr dirty="0" spc="-114"/>
              <a:t> </a:t>
            </a:r>
            <a:r>
              <a:rPr dirty="0" spc="-10"/>
              <a:t>any</a:t>
            </a:r>
            <a:r>
              <a:rPr dirty="0" spc="-110"/>
              <a:t> </a:t>
            </a:r>
            <a:r>
              <a:rPr dirty="0" spc="10"/>
              <a:t>time</a:t>
            </a:r>
            <a:r>
              <a:rPr dirty="0" spc="-114"/>
              <a:t> </a:t>
            </a:r>
            <a:r>
              <a:rPr dirty="0" spc="-25"/>
              <a:t>of</a:t>
            </a:r>
            <a:r>
              <a:rPr dirty="0" spc="-110"/>
              <a:t> </a:t>
            </a:r>
            <a:r>
              <a:rPr dirty="0"/>
              <a:t>the  </a:t>
            </a:r>
            <a:r>
              <a:rPr dirty="0" spc="-10"/>
              <a:t>day </a:t>
            </a:r>
            <a:r>
              <a:rPr dirty="0" spc="-15"/>
              <a:t>on</a:t>
            </a:r>
            <a:r>
              <a:rPr dirty="0" spc="-215"/>
              <a:t> </a:t>
            </a:r>
            <a:r>
              <a:rPr dirty="0"/>
              <a:t>demand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237363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Online</a:t>
            </a:r>
            <a:r>
              <a:rPr dirty="0" spc="-225"/>
              <a:t> </a:t>
            </a:r>
            <a:r>
              <a:rPr dirty="0" spc="15"/>
              <a:t>Inference</a:t>
            </a:r>
          </a:p>
        </p:txBody>
      </p:sp>
      <p:sp>
        <p:nvSpPr>
          <p:cNvPr id="14" name="object 14"/>
          <p:cNvSpPr/>
          <p:nvPr/>
        </p:nvSpPr>
        <p:spPr>
          <a:xfrm>
            <a:off x="1755721" y="1736846"/>
            <a:ext cx="371475" cy="689610"/>
          </a:xfrm>
          <a:custGeom>
            <a:avLst/>
            <a:gdLst/>
            <a:ahLst/>
            <a:cxnLst/>
            <a:rect l="l" t="t" r="r" b="b"/>
            <a:pathLst>
              <a:path w="371475" h="689610">
                <a:moveTo>
                  <a:pt x="0" y="0"/>
                </a:moveTo>
                <a:lnTo>
                  <a:pt x="371359" y="689071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71245" y="2389237"/>
            <a:ext cx="131644" cy="16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04961" y="2576944"/>
            <a:ext cx="504190" cy="614680"/>
          </a:xfrm>
          <a:custGeom>
            <a:avLst/>
            <a:gdLst/>
            <a:ahLst/>
            <a:cxnLst/>
            <a:rect l="l" t="t" r="r" b="b"/>
            <a:pathLst>
              <a:path w="504189" h="614680">
                <a:moveTo>
                  <a:pt x="0" y="614123"/>
                </a:moveTo>
                <a:lnTo>
                  <a:pt x="503583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08446" y="3146856"/>
            <a:ext cx="147297" cy="1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201293" y="2362985"/>
            <a:ext cx="446405" cy="123189"/>
            <a:chOff x="3201293" y="2362985"/>
            <a:chExt cx="446405" cy="123189"/>
          </a:xfrm>
        </p:grpSpPr>
        <p:sp>
          <p:nvSpPr>
            <p:cNvPr id="19" name="object 19"/>
            <p:cNvSpPr/>
            <p:nvPr/>
          </p:nvSpPr>
          <p:spPr>
            <a:xfrm>
              <a:off x="3201293" y="2424470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88955" y="2362985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228781" y="2667782"/>
            <a:ext cx="446405" cy="123189"/>
            <a:chOff x="3228781" y="2667782"/>
            <a:chExt cx="446405" cy="123189"/>
          </a:xfrm>
        </p:grpSpPr>
        <p:sp>
          <p:nvSpPr>
            <p:cNvPr id="22" name="object 22"/>
            <p:cNvSpPr/>
            <p:nvPr/>
          </p:nvSpPr>
          <p:spPr>
            <a:xfrm>
              <a:off x="3372743" y="2729269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 h="0">
                  <a:moveTo>
                    <a:pt x="0" y="0"/>
                  </a:moveTo>
                  <a:lnTo>
                    <a:pt x="301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228781" y="2667782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1893" y="930410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22" y="1873158"/>
                </a:moveTo>
                <a:lnTo>
                  <a:pt x="1102342" y="1872195"/>
                </a:lnTo>
                <a:lnTo>
                  <a:pt x="1050072" y="1869331"/>
                </a:lnTo>
                <a:lnTo>
                  <a:pt x="998463" y="1864608"/>
                </a:lnTo>
                <a:lnTo>
                  <a:pt x="947566" y="1858069"/>
                </a:lnTo>
                <a:lnTo>
                  <a:pt x="897433" y="1849753"/>
                </a:lnTo>
                <a:lnTo>
                  <a:pt x="848114" y="1839702"/>
                </a:lnTo>
                <a:lnTo>
                  <a:pt x="799660" y="1827959"/>
                </a:lnTo>
                <a:lnTo>
                  <a:pt x="752123" y="1814563"/>
                </a:lnTo>
                <a:lnTo>
                  <a:pt x="705552" y="1799556"/>
                </a:lnTo>
                <a:lnTo>
                  <a:pt x="660000" y="1782981"/>
                </a:lnTo>
                <a:lnTo>
                  <a:pt x="615517" y="1764877"/>
                </a:lnTo>
                <a:lnTo>
                  <a:pt x="572154" y="1745286"/>
                </a:lnTo>
                <a:lnTo>
                  <a:pt x="529962" y="1724250"/>
                </a:lnTo>
                <a:lnTo>
                  <a:pt x="488992" y="1701811"/>
                </a:lnTo>
                <a:lnTo>
                  <a:pt x="449295" y="1678008"/>
                </a:lnTo>
                <a:lnTo>
                  <a:pt x="410922" y="1652884"/>
                </a:lnTo>
                <a:lnTo>
                  <a:pt x="373924" y="1626480"/>
                </a:lnTo>
                <a:lnTo>
                  <a:pt x="338352" y="1598838"/>
                </a:lnTo>
                <a:lnTo>
                  <a:pt x="304257" y="1569998"/>
                </a:lnTo>
                <a:lnTo>
                  <a:pt x="271689" y="1540002"/>
                </a:lnTo>
                <a:lnTo>
                  <a:pt x="240701" y="1508891"/>
                </a:lnTo>
                <a:lnTo>
                  <a:pt x="211342" y="1476707"/>
                </a:lnTo>
                <a:lnTo>
                  <a:pt x="183665" y="1443491"/>
                </a:lnTo>
                <a:lnTo>
                  <a:pt x="157719" y="1409285"/>
                </a:lnTo>
                <a:lnTo>
                  <a:pt x="133555" y="1374129"/>
                </a:lnTo>
                <a:lnTo>
                  <a:pt x="111226" y="1338065"/>
                </a:lnTo>
                <a:lnTo>
                  <a:pt x="90781" y="1301134"/>
                </a:lnTo>
                <a:lnTo>
                  <a:pt x="72272" y="1263378"/>
                </a:lnTo>
                <a:lnTo>
                  <a:pt x="55749" y="1224837"/>
                </a:lnTo>
                <a:lnTo>
                  <a:pt x="41264" y="1185555"/>
                </a:lnTo>
                <a:lnTo>
                  <a:pt x="28868" y="1145570"/>
                </a:lnTo>
                <a:lnTo>
                  <a:pt x="18611" y="1104926"/>
                </a:lnTo>
                <a:lnTo>
                  <a:pt x="10545" y="1063663"/>
                </a:lnTo>
                <a:lnTo>
                  <a:pt x="4720" y="1021823"/>
                </a:lnTo>
                <a:lnTo>
                  <a:pt x="1188" y="979446"/>
                </a:lnTo>
                <a:lnTo>
                  <a:pt x="0" y="936575"/>
                </a:lnTo>
                <a:lnTo>
                  <a:pt x="1188" y="893704"/>
                </a:lnTo>
                <a:lnTo>
                  <a:pt x="4720" y="851328"/>
                </a:lnTo>
                <a:lnTo>
                  <a:pt x="10545" y="809487"/>
                </a:lnTo>
                <a:lnTo>
                  <a:pt x="18611" y="768224"/>
                </a:lnTo>
                <a:lnTo>
                  <a:pt x="28868" y="727580"/>
                </a:lnTo>
                <a:lnTo>
                  <a:pt x="41264" y="687596"/>
                </a:lnTo>
                <a:lnTo>
                  <a:pt x="55749" y="648314"/>
                </a:lnTo>
                <a:lnTo>
                  <a:pt x="72272" y="609774"/>
                </a:lnTo>
                <a:lnTo>
                  <a:pt x="90781" y="572018"/>
                </a:lnTo>
                <a:lnTo>
                  <a:pt x="111226" y="535087"/>
                </a:lnTo>
                <a:lnTo>
                  <a:pt x="133555" y="499023"/>
                </a:lnTo>
                <a:lnTo>
                  <a:pt x="157719" y="463867"/>
                </a:lnTo>
                <a:lnTo>
                  <a:pt x="183665" y="429661"/>
                </a:lnTo>
                <a:lnTo>
                  <a:pt x="211342" y="396445"/>
                </a:lnTo>
                <a:lnTo>
                  <a:pt x="240701" y="364262"/>
                </a:lnTo>
                <a:lnTo>
                  <a:pt x="271689" y="333151"/>
                </a:lnTo>
                <a:lnTo>
                  <a:pt x="304257" y="303156"/>
                </a:lnTo>
                <a:lnTo>
                  <a:pt x="338352" y="274316"/>
                </a:lnTo>
                <a:lnTo>
                  <a:pt x="373924" y="246674"/>
                </a:lnTo>
                <a:lnTo>
                  <a:pt x="410922" y="220270"/>
                </a:lnTo>
                <a:lnTo>
                  <a:pt x="449295" y="195147"/>
                </a:lnTo>
                <a:lnTo>
                  <a:pt x="488992" y="171345"/>
                </a:lnTo>
                <a:lnTo>
                  <a:pt x="529962" y="148905"/>
                </a:lnTo>
                <a:lnTo>
                  <a:pt x="572154" y="127870"/>
                </a:lnTo>
                <a:lnTo>
                  <a:pt x="615517" y="108279"/>
                </a:lnTo>
                <a:lnTo>
                  <a:pt x="660000" y="90176"/>
                </a:lnTo>
                <a:lnTo>
                  <a:pt x="705552" y="73600"/>
                </a:lnTo>
                <a:lnTo>
                  <a:pt x="752123" y="58594"/>
                </a:lnTo>
                <a:lnTo>
                  <a:pt x="799660" y="45198"/>
                </a:lnTo>
                <a:lnTo>
                  <a:pt x="848114" y="33455"/>
                </a:lnTo>
                <a:lnTo>
                  <a:pt x="897433" y="23405"/>
                </a:lnTo>
                <a:lnTo>
                  <a:pt x="947566" y="15089"/>
                </a:lnTo>
                <a:lnTo>
                  <a:pt x="998463" y="8549"/>
                </a:lnTo>
                <a:lnTo>
                  <a:pt x="1050072" y="3827"/>
                </a:lnTo>
                <a:lnTo>
                  <a:pt x="1102342" y="963"/>
                </a:lnTo>
                <a:lnTo>
                  <a:pt x="1155222" y="0"/>
                </a:lnTo>
                <a:lnTo>
                  <a:pt x="1208103" y="963"/>
                </a:lnTo>
                <a:lnTo>
                  <a:pt x="1260373" y="3827"/>
                </a:lnTo>
                <a:lnTo>
                  <a:pt x="1311982" y="8549"/>
                </a:lnTo>
                <a:lnTo>
                  <a:pt x="1362879" y="15089"/>
                </a:lnTo>
                <a:lnTo>
                  <a:pt x="1413013" y="23405"/>
                </a:lnTo>
                <a:lnTo>
                  <a:pt x="1462332" y="33455"/>
                </a:lnTo>
                <a:lnTo>
                  <a:pt x="1510787" y="45198"/>
                </a:lnTo>
                <a:lnTo>
                  <a:pt x="1558325" y="58594"/>
                </a:lnTo>
                <a:lnTo>
                  <a:pt x="1604896" y="73600"/>
                </a:lnTo>
                <a:lnTo>
                  <a:pt x="1650449" y="90176"/>
                </a:lnTo>
                <a:lnTo>
                  <a:pt x="1694933" y="108279"/>
                </a:lnTo>
                <a:lnTo>
                  <a:pt x="1738297" y="127870"/>
                </a:lnTo>
                <a:lnTo>
                  <a:pt x="1780490" y="148905"/>
                </a:lnTo>
                <a:lnTo>
                  <a:pt x="1821461" y="171345"/>
                </a:lnTo>
                <a:lnTo>
                  <a:pt x="1861159" y="195147"/>
                </a:lnTo>
                <a:lnTo>
                  <a:pt x="1899533" y="220270"/>
                </a:lnTo>
                <a:lnTo>
                  <a:pt x="1936532" y="246674"/>
                </a:lnTo>
                <a:lnTo>
                  <a:pt x="1972105" y="274316"/>
                </a:lnTo>
                <a:lnTo>
                  <a:pt x="2006201" y="303156"/>
                </a:lnTo>
                <a:lnTo>
                  <a:pt x="2038769" y="333151"/>
                </a:lnTo>
                <a:lnTo>
                  <a:pt x="2069759" y="364262"/>
                </a:lnTo>
                <a:lnTo>
                  <a:pt x="2099119" y="396445"/>
                </a:lnTo>
                <a:lnTo>
                  <a:pt x="2126797" y="429661"/>
                </a:lnTo>
                <a:lnTo>
                  <a:pt x="2152744" y="463867"/>
                </a:lnTo>
                <a:lnTo>
                  <a:pt x="2176908" y="499023"/>
                </a:lnTo>
                <a:lnTo>
                  <a:pt x="2199239" y="535087"/>
                </a:lnTo>
                <a:lnTo>
                  <a:pt x="2219685" y="572018"/>
                </a:lnTo>
                <a:lnTo>
                  <a:pt x="2238194" y="609774"/>
                </a:lnTo>
                <a:lnTo>
                  <a:pt x="2254718" y="648314"/>
                </a:lnTo>
                <a:lnTo>
                  <a:pt x="2269203" y="687596"/>
                </a:lnTo>
                <a:lnTo>
                  <a:pt x="2281600" y="727580"/>
                </a:lnTo>
                <a:lnTo>
                  <a:pt x="2291857" y="768224"/>
                </a:lnTo>
                <a:lnTo>
                  <a:pt x="2299924" y="809487"/>
                </a:lnTo>
                <a:lnTo>
                  <a:pt x="2305749" y="851328"/>
                </a:lnTo>
                <a:lnTo>
                  <a:pt x="2309281" y="893704"/>
                </a:lnTo>
                <a:lnTo>
                  <a:pt x="2310470" y="936575"/>
                </a:lnTo>
                <a:lnTo>
                  <a:pt x="2309281" y="979446"/>
                </a:lnTo>
                <a:lnTo>
                  <a:pt x="2305749" y="1021823"/>
                </a:lnTo>
                <a:lnTo>
                  <a:pt x="2299924" y="1063663"/>
                </a:lnTo>
                <a:lnTo>
                  <a:pt x="2291857" y="1104926"/>
                </a:lnTo>
                <a:lnTo>
                  <a:pt x="2281600" y="1145570"/>
                </a:lnTo>
                <a:lnTo>
                  <a:pt x="2269203" y="1185555"/>
                </a:lnTo>
                <a:lnTo>
                  <a:pt x="2254718" y="1224837"/>
                </a:lnTo>
                <a:lnTo>
                  <a:pt x="2238194" y="1263378"/>
                </a:lnTo>
                <a:lnTo>
                  <a:pt x="2219685" y="1301134"/>
                </a:lnTo>
                <a:lnTo>
                  <a:pt x="2199239" y="1338065"/>
                </a:lnTo>
                <a:lnTo>
                  <a:pt x="2176908" y="1374129"/>
                </a:lnTo>
                <a:lnTo>
                  <a:pt x="2152744" y="1409285"/>
                </a:lnTo>
                <a:lnTo>
                  <a:pt x="2126797" y="1443491"/>
                </a:lnTo>
                <a:lnTo>
                  <a:pt x="2099119" y="1476707"/>
                </a:lnTo>
                <a:lnTo>
                  <a:pt x="2069759" y="1508891"/>
                </a:lnTo>
                <a:lnTo>
                  <a:pt x="2038769" y="1540002"/>
                </a:lnTo>
                <a:lnTo>
                  <a:pt x="2006201" y="1569998"/>
                </a:lnTo>
                <a:lnTo>
                  <a:pt x="1972105" y="1598838"/>
                </a:lnTo>
                <a:lnTo>
                  <a:pt x="1936532" y="1626480"/>
                </a:lnTo>
                <a:lnTo>
                  <a:pt x="1899533" y="1652884"/>
                </a:lnTo>
                <a:lnTo>
                  <a:pt x="1861159" y="1678008"/>
                </a:lnTo>
                <a:lnTo>
                  <a:pt x="1821461" y="1701811"/>
                </a:lnTo>
                <a:lnTo>
                  <a:pt x="1780490" y="1724250"/>
                </a:lnTo>
                <a:lnTo>
                  <a:pt x="1738297" y="1745286"/>
                </a:lnTo>
                <a:lnTo>
                  <a:pt x="1694933" y="1764877"/>
                </a:lnTo>
                <a:lnTo>
                  <a:pt x="1650449" y="1782981"/>
                </a:lnTo>
                <a:lnTo>
                  <a:pt x="1604896" y="1799556"/>
                </a:lnTo>
                <a:lnTo>
                  <a:pt x="1558325" y="1814563"/>
                </a:lnTo>
                <a:lnTo>
                  <a:pt x="1510787" y="1827959"/>
                </a:lnTo>
                <a:lnTo>
                  <a:pt x="1462332" y="1839702"/>
                </a:lnTo>
                <a:lnTo>
                  <a:pt x="1413013" y="1849753"/>
                </a:lnTo>
                <a:lnTo>
                  <a:pt x="1362879" y="1858069"/>
                </a:lnTo>
                <a:lnTo>
                  <a:pt x="1311982" y="1864608"/>
                </a:lnTo>
                <a:lnTo>
                  <a:pt x="1260373" y="1869331"/>
                </a:lnTo>
                <a:lnTo>
                  <a:pt x="1208103" y="1872195"/>
                </a:lnTo>
                <a:lnTo>
                  <a:pt x="1155222" y="1873158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88900" y="1536941"/>
            <a:ext cx="6394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55766" y="23300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22" y="1873146"/>
                </a:moveTo>
                <a:lnTo>
                  <a:pt x="1102344" y="1872182"/>
                </a:lnTo>
                <a:lnTo>
                  <a:pt x="1050075" y="1869318"/>
                </a:lnTo>
                <a:lnTo>
                  <a:pt x="998468" y="1864596"/>
                </a:lnTo>
                <a:lnTo>
                  <a:pt x="947573" y="1858056"/>
                </a:lnTo>
                <a:lnTo>
                  <a:pt x="897441" y="1849740"/>
                </a:lnTo>
                <a:lnTo>
                  <a:pt x="848123" y="1839690"/>
                </a:lnTo>
                <a:lnTo>
                  <a:pt x="799670" y="1827946"/>
                </a:lnTo>
                <a:lnTo>
                  <a:pt x="752133" y="1814551"/>
                </a:lnTo>
                <a:lnTo>
                  <a:pt x="705563" y="1799544"/>
                </a:lnTo>
                <a:lnTo>
                  <a:pt x="660011" y="1782969"/>
                </a:lnTo>
                <a:lnTo>
                  <a:pt x="615528" y="1764865"/>
                </a:lnTo>
                <a:lnTo>
                  <a:pt x="572165" y="1745275"/>
                </a:lnTo>
                <a:lnTo>
                  <a:pt x="529973" y="1724239"/>
                </a:lnTo>
                <a:lnTo>
                  <a:pt x="489003" y="1701799"/>
                </a:lnTo>
                <a:lnTo>
                  <a:pt x="449306" y="1677997"/>
                </a:lnTo>
                <a:lnTo>
                  <a:pt x="410932" y="1652874"/>
                </a:lnTo>
                <a:lnTo>
                  <a:pt x="373934" y="1626470"/>
                </a:lnTo>
                <a:lnTo>
                  <a:pt x="338361" y="1598828"/>
                </a:lnTo>
                <a:lnTo>
                  <a:pt x="304266" y="1569988"/>
                </a:lnTo>
                <a:lnTo>
                  <a:pt x="271698" y="1539992"/>
                </a:lnTo>
                <a:lnTo>
                  <a:pt x="240709" y="1508882"/>
                </a:lnTo>
                <a:lnTo>
                  <a:pt x="211349" y="1476698"/>
                </a:lnTo>
                <a:lnTo>
                  <a:pt x="183671" y="1443483"/>
                </a:lnTo>
                <a:lnTo>
                  <a:pt x="157724" y="1409276"/>
                </a:lnTo>
                <a:lnTo>
                  <a:pt x="133560" y="1374121"/>
                </a:lnTo>
                <a:lnTo>
                  <a:pt x="111230" y="1338057"/>
                </a:lnTo>
                <a:lnTo>
                  <a:pt x="90784" y="1301127"/>
                </a:lnTo>
                <a:lnTo>
                  <a:pt x="72275" y="1263371"/>
                </a:lnTo>
                <a:lnTo>
                  <a:pt x="55752" y="1224831"/>
                </a:lnTo>
                <a:lnTo>
                  <a:pt x="41266" y="1185549"/>
                </a:lnTo>
                <a:lnTo>
                  <a:pt x="28869" y="1145565"/>
                </a:lnTo>
                <a:lnTo>
                  <a:pt x="18612" y="1104921"/>
                </a:lnTo>
                <a:lnTo>
                  <a:pt x="10546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6" y="809486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7"/>
                </a:lnTo>
                <a:lnTo>
                  <a:pt x="55752" y="648314"/>
                </a:lnTo>
                <a:lnTo>
                  <a:pt x="72275" y="609774"/>
                </a:lnTo>
                <a:lnTo>
                  <a:pt x="90784" y="572019"/>
                </a:lnTo>
                <a:lnTo>
                  <a:pt x="111230" y="535088"/>
                </a:lnTo>
                <a:lnTo>
                  <a:pt x="133560" y="499025"/>
                </a:lnTo>
                <a:lnTo>
                  <a:pt x="157724" y="463869"/>
                </a:lnTo>
                <a:lnTo>
                  <a:pt x="183671" y="429663"/>
                </a:lnTo>
                <a:lnTo>
                  <a:pt x="211349" y="396447"/>
                </a:lnTo>
                <a:lnTo>
                  <a:pt x="240709" y="364263"/>
                </a:lnTo>
                <a:lnTo>
                  <a:pt x="271698" y="333153"/>
                </a:lnTo>
                <a:lnTo>
                  <a:pt x="304266" y="303157"/>
                </a:lnTo>
                <a:lnTo>
                  <a:pt x="338361" y="274318"/>
                </a:lnTo>
                <a:lnTo>
                  <a:pt x="373934" y="246675"/>
                </a:lnTo>
                <a:lnTo>
                  <a:pt x="410932" y="220272"/>
                </a:lnTo>
                <a:lnTo>
                  <a:pt x="449306" y="195148"/>
                </a:lnTo>
                <a:lnTo>
                  <a:pt x="489003" y="171346"/>
                </a:lnTo>
                <a:lnTo>
                  <a:pt x="529973" y="148906"/>
                </a:lnTo>
                <a:lnTo>
                  <a:pt x="572165" y="127871"/>
                </a:lnTo>
                <a:lnTo>
                  <a:pt x="615528" y="108280"/>
                </a:lnTo>
                <a:lnTo>
                  <a:pt x="660011" y="90177"/>
                </a:lnTo>
                <a:lnTo>
                  <a:pt x="705563" y="73601"/>
                </a:lnTo>
                <a:lnTo>
                  <a:pt x="752133" y="58595"/>
                </a:lnTo>
                <a:lnTo>
                  <a:pt x="799670" y="45199"/>
                </a:lnTo>
                <a:lnTo>
                  <a:pt x="848123" y="33455"/>
                </a:lnTo>
                <a:lnTo>
                  <a:pt x="897441" y="23405"/>
                </a:lnTo>
                <a:lnTo>
                  <a:pt x="947573" y="15089"/>
                </a:lnTo>
                <a:lnTo>
                  <a:pt x="998468" y="8549"/>
                </a:lnTo>
                <a:lnTo>
                  <a:pt x="1050075" y="3827"/>
                </a:lnTo>
                <a:lnTo>
                  <a:pt x="1102344" y="963"/>
                </a:lnTo>
                <a:lnTo>
                  <a:pt x="1155222" y="0"/>
                </a:lnTo>
                <a:lnTo>
                  <a:pt x="1208103" y="963"/>
                </a:lnTo>
                <a:lnTo>
                  <a:pt x="1260373" y="3827"/>
                </a:lnTo>
                <a:lnTo>
                  <a:pt x="1311982" y="8549"/>
                </a:lnTo>
                <a:lnTo>
                  <a:pt x="1362879" y="15089"/>
                </a:lnTo>
                <a:lnTo>
                  <a:pt x="1413013" y="23405"/>
                </a:lnTo>
                <a:lnTo>
                  <a:pt x="1462332" y="33455"/>
                </a:lnTo>
                <a:lnTo>
                  <a:pt x="1510787" y="45199"/>
                </a:lnTo>
                <a:lnTo>
                  <a:pt x="1558325" y="58595"/>
                </a:lnTo>
                <a:lnTo>
                  <a:pt x="1604896" y="73601"/>
                </a:lnTo>
                <a:lnTo>
                  <a:pt x="1650449" y="90177"/>
                </a:lnTo>
                <a:lnTo>
                  <a:pt x="1694933" y="108280"/>
                </a:lnTo>
                <a:lnTo>
                  <a:pt x="1738297" y="127871"/>
                </a:lnTo>
                <a:lnTo>
                  <a:pt x="1780490" y="148906"/>
                </a:lnTo>
                <a:lnTo>
                  <a:pt x="1821461" y="171346"/>
                </a:lnTo>
                <a:lnTo>
                  <a:pt x="1861159" y="195148"/>
                </a:lnTo>
                <a:lnTo>
                  <a:pt x="1899533" y="220272"/>
                </a:lnTo>
                <a:lnTo>
                  <a:pt x="1936532" y="246675"/>
                </a:lnTo>
                <a:lnTo>
                  <a:pt x="1972105" y="274318"/>
                </a:lnTo>
                <a:lnTo>
                  <a:pt x="2006201" y="303157"/>
                </a:lnTo>
                <a:lnTo>
                  <a:pt x="2038769" y="333153"/>
                </a:lnTo>
                <a:lnTo>
                  <a:pt x="2069759" y="364263"/>
                </a:lnTo>
                <a:lnTo>
                  <a:pt x="2099119" y="396447"/>
                </a:lnTo>
                <a:lnTo>
                  <a:pt x="2126797" y="429663"/>
                </a:lnTo>
                <a:lnTo>
                  <a:pt x="2152744" y="463869"/>
                </a:lnTo>
                <a:lnTo>
                  <a:pt x="2176908" y="499025"/>
                </a:lnTo>
                <a:lnTo>
                  <a:pt x="2199239" y="535088"/>
                </a:lnTo>
                <a:lnTo>
                  <a:pt x="2219685" y="572019"/>
                </a:lnTo>
                <a:lnTo>
                  <a:pt x="2238194" y="609774"/>
                </a:lnTo>
                <a:lnTo>
                  <a:pt x="2254718" y="648314"/>
                </a:lnTo>
                <a:lnTo>
                  <a:pt x="2269203" y="687597"/>
                </a:lnTo>
                <a:lnTo>
                  <a:pt x="2281600" y="727580"/>
                </a:lnTo>
                <a:lnTo>
                  <a:pt x="2291857" y="768224"/>
                </a:lnTo>
                <a:lnTo>
                  <a:pt x="2299924" y="809486"/>
                </a:lnTo>
                <a:lnTo>
                  <a:pt x="2305749" y="851326"/>
                </a:lnTo>
                <a:lnTo>
                  <a:pt x="2309281" y="893702"/>
                </a:lnTo>
                <a:lnTo>
                  <a:pt x="2310470" y="936573"/>
                </a:lnTo>
                <a:lnTo>
                  <a:pt x="2309281" y="979443"/>
                </a:lnTo>
                <a:lnTo>
                  <a:pt x="2305749" y="1021819"/>
                </a:lnTo>
                <a:lnTo>
                  <a:pt x="2299924" y="1063659"/>
                </a:lnTo>
                <a:lnTo>
                  <a:pt x="2291857" y="1104921"/>
                </a:lnTo>
                <a:lnTo>
                  <a:pt x="2281600" y="1145565"/>
                </a:lnTo>
                <a:lnTo>
                  <a:pt x="2269203" y="1185549"/>
                </a:lnTo>
                <a:lnTo>
                  <a:pt x="2254718" y="1224831"/>
                </a:lnTo>
                <a:lnTo>
                  <a:pt x="2238194" y="1263371"/>
                </a:lnTo>
                <a:lnTo>
                  <a:pt x="2219685" y="1301127"/>
                </a:lnTo>
                <a:lnTo>
                  <a:pt x="2199239" y="1338057"/>
                </a:lnTo>
                <a:lnTo>
                  <a:pt x="2176908" y="1374121"/>
                </a:lnTo>
                <a:lnTo>
                  <a:pt x="2152744" y="1409276"/>
                </a:lnTo>
                <a:lnTo>
                  <a:pt x="2126797" y="1443483"/>
                </a:lnTo>
                <a:lnTo>
                  <a:pt x="2099119" y="1476698"/>
                </a:lnTo>
                <a:lnTo>
                  <a:pt x="2069759" y="1508882"/>
                </a:lnTo>
                <a:lnTo>
                  <a:pt x="2038769" y="1539992"/>
                </a:lnTo>
                <a:lnTo>
                  <a:pt x="2006201" y="1569988"/>
                </a:lnTo>
                <a:lnTo>
                  <a:pt x="1972105" y="1598828"/>
                </a:lnTo>
                <a:lnTo>
                  <a:pt x="1936532" y="1626470"/>
                </a:lnTo>
                <a:lnTo>
                  <a:pt x="1899533" y="1652874"/>
                </a:lnTo>
                <a:lnTo>
                  <a:pt x="1861159" y="1677997"/>
                </a:lnTo>
                <a:lnTo>
                  <a:pt x="1821461" y="1701799"/>
                </a:lnTo>
                <a:lnTo>
                  <a:pt x="1780490" y="1724239"/>
                </a:lnTo>
                <a:lnTo>
                  <a:pt x="1738297" y="1745275"/>
                </a:lnTo>
                <a:lnTo>
                  <a:pt x="1694933" y="1764865"/>
                </a:lnTo>
                <a:lnTo>
                  <a:pt x="1650449" y="1782969"/>
                </a:lnTo>
                <a:lnTo>
                  <a:pt x="1604896" y="1799544"/>
                </a:lnTo>
                <a:lnTo>
                  <a:pt x="1558325" y="1814551"/>
                </a:lnTo>
                <a:lnTo>
                  <a:pt x="1510787" y="1827946"/>
                </a:lnTo>
                <a:lnTo>
                  <a:pt x="1462332" y="1839690"/>
                </a:lnTo>
                <a:lnTo>
                  <a:pt x="1413013" y="1849740"/>
                </a:lnTo>
                <a:lnTo>
                  <a:pt x="1362879" y="1858056"/>
                </a:lnTo>
                <a:lnTo>
                  <a:pt x="1311982" y="1864596"/>
                </a:lnTo>
                <a:lnTo>
                  <a:pt x="1260373" y="1869318"/>
                </a:lnTo>
                <a:lnTo>
                  <a:pt x="1208103" y="1872182"/>
                </a:lnTo>
                <a:lnTo>
                  <a:pt x="1155222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76930" y="3364052"/>
            <a:ext cx="951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2362" y="23300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0" y="1873146"/>
                </a:moveTo>
                <a:lnTo>
                  <a:pt x="1102349" y="1872182"/>
                </a:lnTo>
                <a:lnTo>
                  <a:pt x="1050079" y="1869318"/>
                </a:lnTo>
                <a:lnTo>
                  <a:pt x="998470" y="1864596"/>
                </a:lnTo>
                <a:lnTo>
                  <a:pt x="947574" y="1858056"/>
                </a:lnTo>
                <a:lnTo>
                  <a:pt x="897440" y="1849740"/>
                </a:lnTo>
                <a:lnTo>
                  <a:pt x="848121" y="1839690"/>
                </a:lnTo>
                <a:lnTo>
                  <a:pt x="799667" y="1827946"/>
                </a:lnTo>
                <a:lnTo>
                  <a:pt x="752129" y="1814551"/>
                </a:lnTo>
                <a:lnTo>
                  <a:pt x="705559" y="1799544"/>
                </a:lnTo>
                <a:lnTo>
                  <a:pt x="660006" y="1782969"/>
                </a:lnTo>
                <a:lnTo>
                  <a:pt x="615523" y="1764865"/>
                </a:lnTo>
                <a:lnTo>
                  <a:pt x="572159" y="1745275"/>
                </a:lnTo>
                <a:lnTo>
                  <a:pt x="529967" y="1724239"/>
                </a:lnTo>
                <a:lnTo>
                  <a:pt x="488997" y="1701799"/>
                </a:lnTo>
                <a:lnTo>
                  <a:pt x="449300" y="1677997"/>
                </a:lnTo>
                <a:lnTo>
                  <a:pt x="410926" y="1652874"/>
                </a:lnTo>
                <a:lnTo>
                  <a:pt x="373928" y="1626470"/>
                </a:lnTo>
                <a:lnTo>
                  <a:pt x="338356" y="1598828"/>
                </a:lnTo>
                <a:lnTo>
                  <a:pt x="304260" y="1569988"/>
                </a:lnTo>
                <a:lnTo>
                  <a:pt x="271693" y="1539992"/>
                </a:lnTo>
                <a:lnTo>
                  <a:pt x="240704" y="1508882"/>
                </a:lnTo>
                <a:lnTo>
                  <a:pt x="211345" y="1476698"/>
                </a:lnTo>
                <a:lnTo>
                  <a:pt x="183667" y="1443483"/>
                </a:lnTo>
                <a:lnTo>
                  <a:pt x="157721" y="1409276"/>
                </a:lnTo>
                <a:lnTo>
                  <a:pt x="133557" y="1374121"/>
                </a:lnTo>
                <a:lnTo>
                  <a:pt x="111227" y="1338057"/>
                </a:lnTo>
                <a:lnTo>
                  <a:pt x="90782" y="1301127"/>
                </a:lnTo>
                <a:lnTo>
                  <a:pt x="72273" y="1263371"/>
                </a:lnTo>
                <a:lnTo>
                  <a:pt x="55750" y="1224831"/>
                </a:lnTo>
                <a:lnTo>
                  <a:pt x="41265" y="1185549"/>
                </a:lnTo>
                <a:lnTo>
                  <a:pt x="28868" y="1145565"/>
                </a:lnTo>
                <a:lnTo>
                  <a:pt x="18612" y="1104921"/>
                </a:lnTo>
                <a:lnTo>
                  <a:pt x="10545" y="1063659"/>
                </a:lnTo>
                <a:lnTo>
                  <a:pt x="4720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0" y="851326"/>
                </a:lnTo>
                <a:lnTo>
                  <a:pt x="10545" y="809486"/>
                </a:lnTo>
                <a:lnTo>
                  <a:pt x="18612" y="768224"/>
                </a:lnTo>
                <a:lnTo>
                  <a:pt x="28868" y="727580"/>
                </a:lnTo>
                <a:lnTo>
                  <a:pt x="41265" y="687597"/>
                </a:lnTo>
                <a:lnTo>
                  <a:pt x="55750" y="648314"/>
                </a:lnTo>
                <a:lnTo>
                  <a:pt x="72273" y="609774"/>
                </a:lnTo>
                <a:lnTo>
                  <a:pt x="90782" y="572019"/>
                </a:lnTo>
                <a:lnTo>
                  <a:pt x="111227" y="535088"/>
                </a:lnTo>
                <a:lnTo>
                  <a:pt x="133557" y="499025"/>
                </a:lnTo>
                <a:lnTo>
                  <a:pt x="157721" y="463869"/>
                </a:lnTo>
                <a:lnTo>
                  <a:pt x="183667" y="429663"/>
                </a:lnTo>
                <a:lnTo>
                  <a:pt x="211345" y="396447"/>
                </a:lnTo>
                <a:lnTo>
                  <a:pt x="240704" y="364263"/>
                </a:lnTo>
                <a:lnTo>
                  <a:pt x="271693" y="333153"/>
                </a:lnTo>
                <a:lnTo>
                  <a:pt x="304260" y="303157"/>
                </a:lnTo>
                <a:lnTo>
                  <a:pt x="338356" y="274318"/>
                </a:lnTo>
                <a:lnTo>
                  <a:pt x="373928" y="246675"/>
                </a:lnTo>
                <a:lnTo>
                  <a:pt x="410926" y="220272"/>
                </a:lnTo>
                <a:lnTo>
                  <a:pt x="449300" y="195148"/>
                </a:lnTo>
                <a:lnTo>
                  <a:pt x="488997" y="171346"/>
                </a:lnTo>
                <a:lnTo>
                  <a:pt x="529967" y="148906"/>
                </a:lnTo>
                <a:lnTo>
                  <a:pt x="572159" y="127871"/>
                </a:lnTo>
                <a:lnTo>
                  <a:pt x="615523" y="108280"/>
                </a:lnTo>
                <a:lnTo>
                  <a:pt x="660006" y="90177"/>
                </a:lnTo>
                <a:lnTo>
                  <a:pt x="705559" y="73601"/>
                </a:lnTo>
                <a:lnTo>
                  <a:pt x="752129" y="58595"/>
                </a:lnTo>
                <a:lnTo>
                  <a:pt x="799667" y="45199"/>
                </a:lnTo>
                <a:lnTo>
                  <a:pt x="848121" y="33455"/>
                </a:lnTo>
                <a:lnTo>
                  <a:pt x="897440" y="23405"/>
                </a:lnTo>
                <a:lnTo>
                  <a:pt x="947574" y="15089"/>
                </a:lnTo>
                <a:lnTo>
                  <a:pt x="998470" y="8549"/>
                </a:lnTo>
                <a:lnTo>
                  <a:pt x="1050079" y="3827"/>
                </a:lnTo>
                <a:lnTo>
                  <a:pt x="1102349" y="963"/>
                </a:lnTo>
                <a:lnTo>
                  <a:pt x="1155230" y="0"/>
                </a:lnTo>
                <a:lnTo>
                  <a:pt x="1208110" y="963"/>
                </a:lnTo>
                <a:lnTo>
                  <a:pt x="1260381" y="3827"/>
                </a:lnTo>
                <a:lnTo>
                  <a:pt x="1311990" y="8549"/>
                </a:lnTo>
                <a:lnTo>
                  <a:pt x="1362886" y="15089"/>
                </a:lnTo>
                <a:lnTo>
                  <a:pt x="1413020" y="23405"/>
                </a:lnTo>
                <a:lnTo>
                  <a:pt x="1462340" y="33455"/>
                </a:lnTo>
                <a:lnTo>
                  <a:pt x="1510794" y="45199"/>
                </a:lnTo>
                <a:lnTo>
                  <a:pt x="1558332" y="58595"/>
                </a:lnTo>
                <a:lnTo>
                  <a:pt x="1604903" y="73601"/>
                </a:lnTo>
                <a:lnTo>
                  <a:pt x="1650456" y="90177"/>
                </a:lnTo>
                <a:lnTo>
                  <a:pt x="1694941" y="108280"/>
                </a:lnTo>
                <a:lnTo>
                  <a:pt x="1738304" y="127871"/>
                </a:lnTo>
                <a:lnTo>
                  <a:pt x="1780497" y="148906"/>
                </a:lnTo>
                <a:lnTo>
                  <a:pt x="1821468" y="171346"/>
                </a:lnTo>
                <a:lnTo>
                  <a:pt x="1861166" y="195148"/>
                </a:lnTo>
                <a:lnTo>
                  <a:pt x="1899540" y="220272"/>
                </a:lnTo>
                <a:lnTo>
                  <a:pt x="1936539" y="246675"/>
                </a:lnTo>
                <a:lnTo>
                  <a:pt x="1972112" y="274318"/>
                </a:lnTo>
                <a:lnTo>
                  <a:pt x="2006209" y="303157"/>
                </a:lnTo>
                <a:lnTo>
                  <a:pt x="2038777" y="333153"/>
                </a:lnTo>
                <a:lnTo>
                  <a:pt x="2069766" y="364263"/>
                </a:lnTo>
                <a:lnTo>
                  <a:pt x="2099126" y="396447"/>
                </a:lnTo>
                <a:lnTo>
                  <a:pt x="2126805" y="429663"/>
                </a:lnTo>
                <a:lnTo>
                  <a:pt x="2152752" y="463869"/>
                </a:lnTo>
                <a:lnTo>
                  <a:pt x="2176916" y="499025"/>
                </a:lnTo>
                <a:lnTo>
                  <a:pt x="2199246" y="535088"/>
                </a:lnTo>
                <a:lnTo>
                  <a:pt x="2219692" y="572019"/>
                </a:lnTo>
                <a:lnTo>
                  <a:pt x="2238202" y="609774"/>
                </a:lnTo>
                <a:lnTo>
                  <a:pt x="2254725" y="648314"/>
                </a:lnTo>
                <a:lnTo>
                  <a:pt x="2269211" y="687597"/>
                </a:lnTo>
                <a:lnTo>
                  <a:pt x="2281608" y="727580"/>
                </a:lnTo>
                <a:lnTo>
                  <a:pt x="2291865" y="768224"/>
                </a:lnTo>
                <a:lnTo>
                  <a:pt x="2299931" y="809486"/>
                </a:lnTo>
                <a:lnTo>
                  <a:pt x="2305756" y="851326"/>
                </a:lnTo>
                <a:lnTo>
                  <a:pt x="2309289" y="893702"/>
                </a:lnTo>
                <a:lnTo>
                  <a:pt x="2310477" y="936573"/>
                </a:lnTo>
                <a:lnTo>
                  <a:pt x="2309289" y="979443"/>
                </a:lnTo>
                <a:lnTo>
                  <a:pt x="2305756" y="1021819"/>
                </a:lnTo>
                <a:lnTo>
                  <a:pt x="2299931" y="1063659"/>
                </a:lnTo>
                <a:lnTo>
                  <a:pt x="2291865" y="1104921"/>
                </a:lnTo>
                <a:lnTo>
                  <a:pt x="2281608" y="1145565"/>
                </a:lnTo>
                <a:lnTo>
                  <a:pt x="2269211" y="1185549"/>
                </a:lnTo>
                <a:lnTo>
                  <a:pt x="2254725" y="1224831"/>
                </a:lnTo>
                <a:lnTo>
                  <a:pt x="2238202" y="1263371"/>
                </a:lnTo>
                <a:lnTo>
                  <a:pt x="2219692" y="1301127"/>
                </a:lnTo>
                <a:lnTo>
                  <a:pt x="2199246" y="1338057"/>
                </a:lnTo>
                <a:lnTo>
                  <a:pt x="2176916" y="1374121"/>
                </a:lnTo>
                <a:lnTo>
                  <a:pt x="2152752" y="1409276"/>
                </a:lnTo>
                <a:lnTo>
                  <a:pt x="2126805" y="1443483"/>
                </a:lnTo>
                <a:lnTo>
                  <a:pt x="2099126" y="1476698"/>
                </a:lnTo>
                <a:lnTo>
                  <a:pt x="2069766" y="1508882"/>
                </a:lnTo>
                <a:lnTo>
                  <a:pt x="2038777" y="1539992"/>
                </a:lnTo>
                <a:lnTo>
                  <a:pt x="2006209" y="1569988"/>
                </a:lnTo>
                <a:lnTo>
                  <a:pt x="1972112" y="1598828"/>
                </a:lnTo>
                <a:lnTo>
                  <a:pt x="1936539" y="1626470"/>
                </a:lnTo>
                <a:lnTo>
                  <a:pt x="1899540" y="1652874"/>
                </a:lnTo>
                <a:lnTo>
                  <a:pt x="1861166" y="1677997"/>
                </a:lnTo>
                <a:lnTo>
                  <a:pt x="1821468" y="1701799"/>
                </a:lnTo>
                <a:lnTo>
                  <a:pt x="1780497" y="1724239"/>
                </a:lnTo>
                <a:lnTo>
                  <a:pt x="1738304" y="1745275"/>
                </a:lnTo>
                <a:lnTo>
                  <a:pt x="1694941" y="1764865"/>
                </a:lnTo>
                <a:lnTo>
                  <a:pt x="1650456" y="1782969"/>
                </a:lnTo>
                <a:lnTo>
                  <a:pt x="1604903" y="1799544"/>
                </a:lnTo>
                <a:lnTo>
                  <a:pt x="1558332" y="1814551"/>
                </a:lnTo>
                <a:lnTo>
                  <a:pt x="1510794" y="1827946"/>
                </a:lnTo>
                <a:lnTo>
                  <a:pt x="1462340" y="1839690"/>
                </a:lnTo>
                <a:lnTo>
                  <a:pt x="1413020" y="1849740"/>
                </a:lnTo>
                <a:lnTo>
                  <a:pt x="1362886" y="1858056"/>
                </a:lnTo>
                <a:lnTo>
                  <a:pt x="1311990" y="1864596"/>
                </a:lnTo>
                <a:lnTo>
                  <a:pt x="1260381" y="1869318"/>
                </a:lnTo>
                <a:lnTo>
                  <a:pt x="1208110" y="1872182"/>
                </a:lnTo>
                <a:lnTo>
                  <a:pt x="1155230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97418" y="3431186"/>
            <a:ext cx="3898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7867" y="2152268"/>
            <a:ext cx="1418590" cy="1059815"/>
          </a:xfrm>
          <a:custGeom>
            <a:avLst/>
            <a:gdLst/>
            <a:ahLst/>
            <a:cxnLst/>
            <a:rect l="l" t="t" r="r" b="b"/>
            <a:pathLst>
              <a:path w="1418589" h="1059814">
                <a:moveTo>
                  <a:pt x="709248" y="1059600"/>
                </a:moveTo>
                <a:lnTo>
                  <a:pt x="653822" y="1058006"/>
                </a:lnTo>
                <a:lnTo>
                  <a:pt x="599562" y="1053303"/>
                </a:lnTo>
                <a:lnTo>
                  <a:pt x="546626" y="1045608"/>
                </a:lnTo>
                <a:lnTo>
                  <a:pt x="495173" y="1035039"/>
                </a:lnTo>
                <a:lnTo>
                  <a:pt x="445359" y="1021714"/>
                </a:lnTo>
                <a:lnTo>
                  <a:pt x="397342" y="1005750"/>
                </a:lnTo>
                <a:lnTo>
                  <a:pt x="351280" y="987267"/>
                </a:lnTo>
                <a:lnTo>
                  <a:pt x="307331" y="966380"/>
                </a:lnTo>
                <a:lnTo>
                  <a:pt x="265653" y="943209"/>
                </a:lnTo>
                <a:lnTo>
                  <a:pt x="226402" y="917870"/>
                </a:lnTo>
                <a:lnTo>
                  <a:pt x="189737" y="890482"/>
                </a:lnTo>
                <a:lnTo>
                  <a:pt x="155816" y="861163"/>
                </a:lnTo>
                <a:lnTo>
                  <a:pt x="124796" y="830030"/>
                </a:lnTo>
                <a:lnTo>
                  <a:pt x="96834" y="797200"/>
                </a:lnTo>
                <a:lnTo>
                  <a:pt x="72090" y="762793"/>
                </a:lnTo>
                <a:lnTo>
                  <a:pt x="50719" y="726925"/>
                </a:lnTo>
                <a:lnTo>
                  <a:pt x="32881" y="689714"/>
                </a:lnTo>
                <a:lnTo>
                  <a:pt x="18732" y="651279"/>
                </a:lnTo>
                <a:lnTo>
                  <a:pt x="8430" y="611736"/>
                </a:lnTo>
                <a:lnTo>
                  <a:pt x="2133" y="571204"/>
                </a:lnTo>
                <a:lnTo>
                  <a:pt x="0" y="529801"/>
                </a:lnTo>
                <a:lnTo>
                  <a:pt x="2133" y="488398"/>
                </a:lnTo>
                <a:lnTo>
                  <a:pt x="8430" y="447866"/>
                </a:lnTo>
                <a:lnTo>
                  <a:pt x="18732" y="408323"/>
                </a:lnTo>
                <a:lnTo>
                  <a:pt x="32881" y="369887"/>
                </a:lnTo>
                <a:lnTo>
                  <a:pt x="50719" y="332677"/>
                </a:lnTo>
                <a:lnTo>
                  <a:pt x="72090" y="296808"/>
                </a:lnTo>
                <a:lnTo>
                  <a:pt x="96834" y="262401"/>
                </a:lnTo>
                <a:lnTo>
                  <a:pt x="124796" y="229571"/>
                </a:lnTo>
                <a:lnTo>
                  <a:pt x="155816" y="198438"/>
                </a:lnTo>
                <a:lnTo>
                  <a:pt x="189737" y="169118"/>
                </a:lnTo>
                <a:lnTo>
                  <a:pt x="226402" y="141730"/>
                </a:lnTo>
                <a:lnTo>
                  <a:pt x="265653" y="116392"/>
                </a:lnTo>
                <a:lnTo>
                  <a:pt x="307331" y="93220"/>
                </a:lnTo>
                <a:lnTo>
                  <a:pt x="351280" y="72333"/>
                </a:lnTo>
                <a:lnTo>
                  <a:pt x="397342" y="53849"/>
                </a:lnTo>
                <a:lnTo>
                  <a:pt x="445359" y="37886"/>
                </a:lnTo>
                <a:lnTo>
                  <a:pt x="495173" y="24561"/>
                </a:lnTo>
                <a:lnTo>
                  <a:pt x="546626" y="13992"/>
                </a:lnTo>
                <a:lnTo>
                  <a:pt x="599562" y="6297"/>
                </a:lnTo>
                <a:lnTo>
                  <a:pt x="653822" y="1593"/>
                </a:lnTo>
                <a:lnTo>
                  <a:pt x="709248" y="0"/>
                </a:lnTo>
                <a:lnTo>
                  <a:pt x="764674" y="1593"/>
                </a:lnTo>
                <a:lnTo>
                  <a:pt x="818934" y="6297"/>
                </a:lnTo>
                <a:lnTo>
                  <a:pt x="871870" y="13992"/>
                </a:lnTo>
                <a:lnTo>
                  <a:pt x="923323" y="24561"/>
                </a:lnTo>
                <a:lnTo>
                  <a:pt x="973137" y="37886"/>
                </a:lnTo>
                <a:lnTo>
                  <a:pt x="1021154" y="53849"/>
                </a:lnTo>
                <a:lnTo>
                  <a:pt x="1067216" y="72333"/>
                </a:lnTo>
                <a:lnTo>
                  <a:pt x="1111165" y="93220"/>
                </a:lnTo>
                <a:lnTo>
                  <a:pt x="1152844" y="116392"/>
                </a:lnTo>
                <a:lnTo>
                  <a:pt x="1192094" y="141730"/>
                </a:lnTo>
                <a:lnTo>
                  <a:pt x="1228759" y="169118"/>
                </a:lnTo>
                <a:lnTo>
                  <a:pt x="1262680" y="198438"/>
                </a:lnTo>
                <a:lnTo>
                  <a:pt x="1293700" y="229571"/>
                </a:lnTo>
                <a:lnTo>
                  <a:pt x="1321662" y="262401"/>
                </a:lnTo>
                <a:lnTo>
                  <a:pt x="1346406" y="296808"/>
                </a:lnTo>
                <a:lnTo>
                  <a:pt x="1367777" y="332677"/>
                </a:lnTo>
                <a:lnTo>
                  <a:pt x="1385616" y="369887"/>
                </a:lnTo>
                <a:lnTo>
                  <a:pt x="1399765" y="408323"/>
                </a:lnTo>
                <a:lnTo>
                  <a:pt x="1410066" y="447866"/>
                </a:lnTo>
                <a:lnTo>
                  <a:pt x="1416363" y="488398"/>
                </a:lnTo>
                <a:lnTo>
                  <a:pt x="1418497" y="529801"/>
                </a:lnTo>
                <a:lnTo>
                  <a:pt x="1416363" y="571204"/>
                </a:lnTo>
                <a:lnTo>
                  <a:pt x="1410066" y="611736"/>
                </a:lnTo>
                <a:lnTo>
                  <a:pt x="1399765" y="651279"/>
                </a:lnTo>
                <a:lnTo>
                  <a:pt x="1385616" y="689714"/>
                </a:lnTo>
                <a:lnTo>
                  <a:pt x="1367777" y="726925"/>
                </a:lnTo>
                <a:lnTo>
                  <a:pt x="1346406" y="762793"/>
                </a:lnTo>
                <a:lnTo>
                  <a:pt x="1321662" y="797200"/>
                </a:lnTo>
                <a:lnTo>
                  <a:pt x="1293700" y="830030"/>
                </a:lnTo>
                <a:lnTo>
                  <a:pt x="1262680" y="861163"/>
                </a:lnTo>
                <a:lnTo>
                  <a:pt x="1228759" y="890482"/>
                </a:lnTo>
                <a:lnTo>
                  <a:pt x="1192094" y="917870"/>
                </a:lnTo>
                <a:lnTo>
                  <a:pt x="1152844" y="943209"/>
                </a:lnTo>
                <a:lnTo>
                  <a:pt x="1111165" y="966380"/>
                </a:lnTo>
                <a:lnTo>
                  <a:pt x="1067216" y="987267"/>
                </a:lnTo>
                <a:lnTo>
                  <a:pt x="1021154" y="1005750"/>
                </a:lnTo>
                <a:lnTo>
                  <a:pt x="973137" y="1021714"/>
                </a:lnTo>
                <a:lnTo>
                  <a:pt x="923323" y="1035039"/>
                </a:lnTo>
                <a:lnTo>
                  <a:pt x="871870" y="1045608"/>
                </a:lnTo>
                <a:lnTo>
                  <a:pt x="818934" y="1053303"/>
                </a:lnTo>
                <a:lnTo>
                  <a:pt x="764674" y="1058006"/>
                </a:lnTo>
                <a:lnTo>
                  <a:pt x="709248" y="105960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184686" y="2438983"/>
            <a:ext cx="8255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2705" marR="5080" indent="-40640">
              <a:lnSpc>
                <a:spcPts val="1650"/>
              </a:lnSpc>
              <a:spcBef>
                <a:spcPts val="180"/>
              </a:spcBef>
            </a:pPr>
            <a:r>
              <a:rPr dirty="0" sz="1400" spc="5">
                <a:latin typeface="Lato"/>
                <a:cs typeface="Lato"/>
              </a:rPr>
              <a:t>Metrics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to  </a:t>
            </a:r>
            <a:r>
              <a:rPr dirty="0" sz="1400" spc="5">
                <a:latin typeface="Lato"/>
                <a:cs typeface="Lato"/>
              </a:rPr>
              <a:t>Optimize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491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Optimising </a:t>
            </a:r>
            <a:r>
              <a:rPr dirty="0"/>
              <a:t>ML</a:t>
            </a:r>
            <a:r>
              <a:rPr dirty="0" spc="-3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487" y="701811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5" y="1873158"/>
                </a:moveTo>
                <a:lnTo>
                  <a:pt x="1102355" y="1872195"/>
                </a:lnTo>
                <a:lnTo>
                  <a:pt x="1050085" y="1869331"/>
                </a:lnTo>
                <a:lnTo>
                  <a:pt x="998476" y="1864608"/>
                </a:lnTo>
                <a:lnTo>
                  <a:pt x="947580" y="1858069"/>
                </a:lnTo>
                <a:lnTo>
                  <a:pt x="897447" y="1849753"/>
                </a:lnTo>
                <a:lnTo>
                  <a:pt x="848127" y="1839702"/>
                </a:lnTo>
                <a:lnTo>
                  <a:pt x="799674" y="1827959"/>
                </a:lnTo>
                <a:lnTo>
                  <a:pt x="752136" y="1814563"/>
                </a:lnTo>
                <a:lnTo>
                  <a:pt x="705565" y="1799556"/>
                </a:lnTo>
                <a:lnTo>
                  <a:pt x="660012" y="1782981"/>
                </a:lnTo>
                <a:lnTo>
                  <a:pt x="615529" y="1764877"/>
                </a:lnTo>
                <a:lnTo>
                  <a:pt x="572165" y="1745286"/>
                </a:lnTo>
                <a:lnTo>
                  <a:pt x="529973" y="1724250"/>
                </a:lnTo>
                <a:lnTo>
                  <a:pt x="489002" y="1701811"/>
                </a:lnTo>
                <a:lnTo>
                  <a:pt x="449305" y="1678008"/>
                </a:lnTo>
                <a:lnTo>
                  <a:pt x="410931" y="1652884"/>
                </a:lnTo>
                <a:lnTo>
                  <a:pt x="373933" y="1626480"/>
                </a:lnTo>
                <a:lnTo>
                  <a:pt x="338360" y="1598838"/>
                </a:lnTo>
                <a:lnTo>
                  <a:pt x="304264" y="1569998"/>
                </a:lnTo>
                <a:lnTo>
                  <a:pt x="271696" y="1540002"/>
                </a:lnTo>
                <a:lnTo>
                  <a:pt x="240707" y="1508891"/>
                </a:lnTo>
                <a:lnTo>
                  <a:pt x="211348" y="1476707"/>
                </a:lnTo>
                <a:lnTo>
                  <a:pt x="183670" y="1443491"/>
                </a:lnTo>
                <a:lnTo>
                  <a:pt x="157723" y="1409285"/>
                </a:lnTo>
                <a:lnTo>
                  <a:pt x="133559" y="1374129"/>
                </a:lnTo>
                <a:lnTo>
                  <a:pt x="111229" y="1338065"/>
                </a:lnTo>
                <a:lnTo>
                  <a:pt x="90784" y="1301134"/>
                </a:lnTo>
                <a:lnTo>
                  <a:pt x="72274" y="1263378"/>
                </a:lnTo>
                <a:lnTo>
                  <a:pt x="55751" y="1224837"/>
                </a:lnTo>
                <a:lnTo>
                  <a:pt x="41266" y="1185555"/>
                </a:lnTo>
                <a:lnTo>
                  <a:pt x="28869" y="1145570"/>
                </a:lnTo>
                <a:lnTo>
                  <a:pt x="18612" y="1104926"/>
                </a:lnTo>
                <a:lnTo>
                  <a:pt x="10545" y="1063663"/>
                </a:lnTo>
                <a:lnTo>
                  <a:pt x="4721" y="1021823"/>
                </a:lnTo>
                <a:lnTo>
                  <a:pt x="1188" y="979446"/>
                </a:lnTo>
                <a:lnTo>
                  <a:pt x="0" y="936575"/>
                </a:lnTo>
                <a:lnTo>
                  <a:pt x="1188" y="893704"/>
                </a:lnTo>
                <a:lnTo>
                  <a:pt x="4721" y="851328"/>
                </a:lnTo>
                <a:lnTo>
                  <a:pt x="10545" y="809487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6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8"/>
                </a:lnTo>
                <a:lnTo>
                  <a:pt x="111229" y="535087"/>
                </a:lnTo>
                <a:lnTo>
                  <a:pt x="133559" y="499023"/>
                </a:lnTo>
                <a:lnTo>
                  <a:pt x="157723" y="463867"/>
                </a:lnTo>
                <a:lnTo>
                  <a:pt x="183670" y="429661"/>
                </a:lnTo>
                <a:lnTo>
                  <a:pt x="211348" y="396445"/>
                </a:lnTo>
                <a:lnTo>
                  <a:pt x="240707" y="364262"/>
                </a:lnTo>
                <a:lnTo>
                  <a:pt x="271696" y="333151"/>
                </a:lnTo>
                <a:lnTo>
                  <a:pt x="304264" y="303156"/>
                </a:lnTo>
                <a:lnTo>
                  <a:pt x="338360" y="274316"/>
                </a:lnTo>
                <a:lnTo>
                  <a:pt x="373933" y="246674"/>
                </a:lnTo>
                <a:lnTo>
                  <a:pt x="410931" y="220270"/>
                </a:lnTo>
                <a:lnTo>
                  <a:pt x="449305" y="195147"/>
                </a:lnTo>
                <a:lnTo>
                  <a:pt x="489002" y="171345"/>
                </a:lnTo>
                <a:lnTo>
                  <a:pt x="529973" y="148905"/>
                </a:lnTo>
                <a:lnTo>
                  <a:pt x="572165" y="127870"/>
                </a:lnTo>
                <a:lnTo>
                  <a:pt x="615529" y="108279"/>
                </a:lnTo>
                <a:lnTo>
                  <a:pt x="660012" y="90176"/>
                </a:lnTo>
                <a:lnTo>
                  <a:pt x="705565" y="73600"/>
                </a:lnTo>
                <a:lnTo>
                  <a:pt x="752136" y="58594"/>
                </a:lnTo>
                <a:lnTo>
                  <a:pt x="799674" y="45198"/>
                </a:lnTo>
                <a:lnTo>
                  <a:pt x="848127" y="33455"/>
                </a:lnTo>
                <a:lnTo>
                  <a:pt x="897447" y="23405"/>
                </a:lnTo>
                <a:lnTo>
                  <a:pt x="947580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5" y="963"/>
                </a:lnTo>
                <a:lnTo>
                  <a:pt x="1155235" y="0"/>
                </a:lnTo>
                <a:lnTo>
                  <a:pt x="1208115" y="963"/>
                </a:lnTo>
                <a:lnTo>
                  <a:pt x="1260385" y="3827"/>
                </a:lnTo>
                <a:lnTo>
                  <a:pt x="1311994" y="8549"/>
                </a:lnTo>
                <a:lnTo>
                  <a:pt x="1362891" y="15089"/>
                </a:lnTo>
                <a:lnTo>
                  <a:pt x="1413024" y="23405"/>
                </a:lnTo>
                <a:lnTo>
                  <a:pt x="1462344" y="33455"/>
                </a:lnTo>
                <a:lnTo>
                  <a:pt x="1510798" y="45198"/>
                </a:lnTo>
                <a:lnTo>
                  <a:pt x="1558336" y="58594"/>
                </a:lnTo>
                <a:lnTo>
                  <a:pt x="1604907" y="73600"/>
                </a:lnTo>
                <a:lnTo>
                  <a:pt x="1650460" y="90176"/>
                </a:lnTo>
                <a:lnTo>
                  <a:pt x="1694944" y="108279"/>
                </a:lnTo>
                <a:lnTo>
                  <a:pt x="1738308" y="127870"/>
                </a:lnTo>
                <a:lnTo>
                  <a:pt x="1780501" y="148905"/>
                </a:lnTo>
                <a:lnTo>
                  <a:pt x="1821471" y="171345"/>
                </a:lnTo>
                <a:lnTo>
                  <a:pt x="1861169" y="195147"/>
                </a:lnTo>
                <a:lnTo>
                  <a:pt x="1899543" y="220270"/>
                </a:lnTo>
                <a:lnTo>
                  <a:pt x="1936542" y="246674"/>
                </a:lnTo>
                <a:lnTo>
                  <a:pt x="1972115" y="274316"/>
                </a:lnTo>
                <a:lnTo>
                  <a:pt x="2006211" y="303156"/>
                </a:lnTo>
                <a:lnTo>
                  <a:pt x="2038780" y="333151"/>
                </a:lnTo>
                <a:lnTo>
                  <a:pt x="2069769" y="364262"/>
                </a:lnTo>
                <a:lnTo>
                  <a:pt x="2099129" y="396445"/>
                </a:lnTo>
                <a:lnTo>
                  <a:pt x="2126807" y="429661"/>
                </a:lnTo>
                <a:lnTo>
                  <a:pt x="2152754" y="463867"/>
                </a:lnTo>
                <a:lnTo>
                  <a:pt x="2176919" y="499023"/>
                </a:lnTo>
                <a:lnTo>
                  <a:pt x="2199249" y="535087"/>
                </a:lnTo>
                <a:lnTo>
                  <a:pt x="2219695" y="572018"/>
                </a:lnTo>
                <a:lnTo>
                  <a:pt x="2238204" y="609774"/>
                </a:lnTo>
                <a:lnTo>
                  <a:pt x="2254728" y="648314"/>
                </a:lnTo>
                <a:lnTo>
                  <a:pt x="2269213" y="687596"/>
                </a:lnTo>
                <a:lnTo>
                  <a:pt x="2281610" y="727580"/>
                </a:lnTo>
                <a:lnTo>
                  <a:pt x="2291867" y="768224"/>
                </a:lnTo>
                <a:lnTo>
                  <a:pt x="2299934" y="809487"/>
                </a:lnTo>
                <a:lnTo>
                  <a:pt x="2305759" y="851328"/>
                </a:lnTo>
                <a:lnTo>
                  <a:pt x="2309291" y="893704"/>
                </a:lnTo>
                <a:lnTo>
                  <a:pt x="2310480" y="936575"/>
                </a:lnTo>
                <a:lnTo>
                  <a:pt x="2309291" y="979446"/>
                </a:lnTo>
                <a:lnTo>
                  <a:pt x="2305759" y="1021823"/>
                </a:lnTo>
                <a:lnTo>
                  <a:pt x="2299934" y="1063663"/>
                </a:lnTo>
                <a:lnTo>
                  <a:pt x="2291867" y="1104926"/>
                </a:lnTo>
                <a:lnTo>
                  <a:pt x="2281610" y="1145570"/>
                </a:lnTo>
                <a:lnTo>
                  <a:pt x="2269213" y="1185555"/>
                </a:lnTo>
                <a:lnTo>
                  <a:pt x="2254728" y="1224837"/>
                </a:lnTo>
                <a:lnTo>
                  <a:pt x="2238204" y="1263378"/>
                </a:lnTo>
                <a:lnTo>
                  <a:pt x="2219695" y="1301134"/>
                </a:lnTo>
                <a:lnTo>
                  <a:pt x="2199249" y="1338065"/>
                </a:lnTo>
                <a:lnTo>
                  <a:pt x="2176919" y="1374129"/>
                </a:lnTo>
                <a:lnTo>
                  <a:pt x="2152754" y="1409285"/>
                </a:lnTo>
                <a:lnTo>
                  <a:pt x="2126807" y="1443491"/>
                </a:lnTo>
                <a:lnTo>
                  <a:pt x="2099129" y="1476707"/>
                </a:lnTo>
                <a:lnTo>
                  <a:pt x="2069769" y="1508891"/>
                </a:lnTo>
                <a:lnTo>
                  <a:pt x="2038780" y="1540002"/>
                </a:lnTo>
                <a:lnTo>
                  <a:pt x="2006211" y="1569998"/>
                </a:lnTo>
                <a:lnTo>
                  <a:pt x="1972115" y="1598838"/>
                </a:lnTo>
                <a:lnTo>
                  <a:pt x="1936542" y="1626480"/>
                </a:lnTo>
                <a:lnTo>
                  <a:pt x="1899543" y="1652884"/>
                </a:lnTo>
                <a:lnTo>
                  <a:pt x="1861169" y="1678008"/>
                </a:lnTo>
                <a:lnTo>
                  <a:pt x="1821471" y="1701811"/>
                </a:lnTo>
                <a:lnTo>
                  <a:pt x="1780501" y="1724250"/>
                </a:lnTo>
                <a:lnTo>
                  <a:pt x="1738308" y="1745286"/>
                </a:lnTo>
                <a:lnTo>
                  <a:pt x="1694944" y="1764877"/>
                </a:lnTo>
                <a:lnTo>
                  <a:pt x="1650460" y="1782981"/>
                </a:lnTo>
                <a:lnTo>
                  <a:pt x="1604907" y="1799556"/>
                </a:lnTo>
                <a:lnTo>
                  <a:pt x="1558336" y="1814563"/>
                </a:lnTo>
                <a:lnTo>
                  <a:pt x="1510798" y="1827959"/>
                </a:lnTo>
                <a:lnTo>
                  <a:pt x="1462344" y="1839702"/>
                </a:lnTo>
                <a:lnTo>
                  <a:pt x="1413024" y="1849753"/>
                </a:lnTo>
                <a:lnTo>
                  <a:pt x="1362891" y="1858069"/>
                </a:lnTo>
                <a:lnTo>
                  <a:pt x="1311994" y="1864608"/>
                </a:lnTo>
                <a:lnTo>
                  <a:pt x="1260385" y="1869331"/>
                </a:lnTo>
                <a:lnTo>
                  <a:pt x="1208115" y="1872195"/>
                </a:lnTo>
                <a:lnTo>
                  <a:pt x="1155235" y="1873158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51334" y="1242897"/>
            <a:ext cx="1415415" cy="370840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411480">
              <a:lnSpc>
                <a:spcPct val="100000"/>
              </a:lnSpc>
              <a:spcBef>
                <a:spcPts val="615"/>
              </a:spcBef>
            </a:pP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7366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27" y="1873146"/>
                </a:moveTo>
                <a:lnTo>
                  <a:pt x="1102349" y="1872182"/>
                </a:lnTo>
                <a:lnTo>
                  <a:pt x="1050080" y="1869318"/>
                </a:lnTo>
                <a:lnTo>
                  <a:pt x="998473" y="1864596"/>
                </a:lnTo>
                <a:lnTo>
                  <a:pt x="947578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4" y="1827946"/>
                </a:lnTo>
                <a:lnTo>
                  <a:pt x="752137" y="1814551"/>
                </a:lnTo>
                <a:lnTo>
                  <a:pt x="705567" y="1799544"/>
                </a:lnTo>
                <a:lnTo>
                  <a:pt x="660015" y="1782969"/>
                </a:lnTo>
                <a:lnTo>
                  <a:pt x="615532" y="1764865"/>
                </a:lnTo>
                <a:lnTo>
                  <a:pt x="572169" y="1745275"/>
                </a:lnTo>
                <a:lnTo>
                  <a:pt x="529976" y="1724239"/>
                </a:lnTo>
                <a:lnTo>
                  <a:pt x="489006" y="1701799"/>
                </a:lnTo>
                <a:lnTo>
                  <a:pt x="449309" y="1677997"/>
                </a:lnTo>
                <a:lnTo>
                  <a:pt x="410935" y="1652874"/>
                </a:lnTo>
                <a:lnTo>
                  <a:pt x="373937" y="1626470"/>
                </a:lnTo>
                <a:lnTo>
                  <a:pt x="338364" y="1598828"/>
                </a:lnTo>
                <a:lnTo>
                  <a:pt x="304268" y="1569988"/>
                </a:lnTo>
                <a:lnTo>
                  <a:pt x="271700" y="1539992"/>
                </a:lnTo>
                <a:lnTo>
                  <a:pt x="240711" y="1508882"/>
                </a:lnTo>
                <a:lnTo>
                  <a:pt x="211351" y="1476698"/>
                </a:lnTo>
                <a:lnTo>
                  <a:pt x="183672" y="1443483"/>
                </a:lnTo>
                <a:lnTo>
                  <a:pt x="157725" y="1409276"/>
                </a:lnTo>
                <a:lnTo>
                  <a:pt x="133561" y="1374121"/>
                </a:lnTo>
                <a:lnTo>
                  <a:pt x="111231" y="1338057"/>
                </a:lnTo>
                <a:lnTo>
                  <a:pt x="90785" y="1301127"/>
                </a:lnTo>
                <a:lnTo>
                  <a:pt x="72275" y="1263371"/>
                </a:lnTo>
                <a:lnTo>
                  <a:pt x="55752" y="1224831"/>
                </a:lnTo>
                <a:lnTo>
                  <a:pt x="41266" y="1185549"/>
                </a:lnTo>
                <a:lnTo>
                  <a:pt x="28870" y="1145565"/>
                </a:lnTo>
                <a:lnTo>
                  <a:pt x="18612" y="1104921"/>
                </a:lnTo>
                <a:lnTo>
                  <a:pt x="10546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6" y="809486"/>
                </a:lnTo>
                <a:lnTo>
                  <a:pt x="18612" y="768224"/>
                </a:lnTo>
                <a:lnTo>
                  <a:pt x="28870" y="727580"/>
                </a:lnTo>
                <a:lnTo>
                  <a:pt x="41266" y="687597"/>
                </a:lnTo>
                <a:lnTo>
                  <a:pt x="55752" y="648314"/>
                </a:lnTo>
                <a:lnTo>
                  <a:pt x="72275" y="609774"/>
                </a:lnTo>
                <a:lnTo>
                  <a:pt x="90785" y="572019"/>
                </a:lnTo>
                <a:lnTo>
                  <a:pt x="111231" y="535088"/>
                </a:lnTo>
                <a:lnTo>
                  <a:pt x="133561" y="499025"/>
                </a:lnTo>
                <a:lnTo>
                  <a:pt x="157725" y="463869"/>
                </a:lnTo>
                <a:lnTo>
                  <a:pt x="183672" y="429663"/>
                </a:lnTo>
                <a:lnTo>
                  <a:pt x="211351" y="396447"/>
                </a:lnTo>
                <a:lnTo>
                  <a:pt x="240711" y="364263"/>
                </a:lnTo>
                <a:lnTo>
                  <a:pt x="271700" y="333153"/>
                </a:lnTo>
                <a:lnTo>
                  <a:pt x="304268" y="303157"/>
                </a:lnTo>
                <a:lnTo>
                  <a:pt x="338364" y="274318"/>
                </a:lnTo>
                <a:lnTo>
                  <a:pt x="373937" y="246675"/>
                </a:lnTo>
                <a:lnTo>
                  <a:pt x="410935" y="220272"/>
                </a:lnTo>
                <a:lnTo>
                  <a:pt x="449309" y="195148"/>
                </a:lnTo>
                <a:lnTo>
                  <a:pt x="489006" y="171346"/>
                </a:lnTo>
                <a:lnTo>
                  <a:pt x="529976" y="148906"/>
                </a:lnTo>
                <a:lnTo>
                  <a:pt x="572169" y="127871"/>
                </a:lnTo>
                <a:lnTo>
                  <a:pt x="615532" y="108280"/>
                </a:lnTo>
                <a:lnTo>
                  <a:pt x="660015" y="90177"/>
                </a:lnTo>
                <a:lnTo>
                  <a:pt x="705567" y="73601"/>
                </a:lnTo>
                <a:lnTo>
                  <a:pt x="752137" y="58595"/>
                </a:lnTo>
                <a:lnTo>
                  <a:pt x="799674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8" y="15089"/>
                </a:lnTo>
                <a:lnTo>
                  <a:pt x="998473" y="8549"/>
                </a:lnTo>
                <a:lnTo>
                  <a:pt x="1050080" y="3827"/>
                </a:lnTo>
                <a:lnTo>
                  <a:pt x="1102349" y="963"/>
                </a:lnTo>
                <a:lnTo>
                  <a:pt x="1155227" y="0"/>
                </a:lnTo>
                <a:lnTo>
                  <a:pt x="1208108" y="963"/>
                </a:lnTo>
                <a:lnTo>
                  <a:pt x="1260378" y="3827"/>
                </a:lnTo>
                <a:lnTo>
                  <a:pt x="1311987" y="8549"/>
                </a:lnTo>
                <a:lnTo>
                  <a:pt x="1362884" y="15089"/>
                </a:lnTo>
                <a:lnTo>
                  <a:pt x="1413018" y="23405"/>
                </a:lnTo>
                <a:lnTo>
                  <a:pt x="1462337" y="33455"/>
                </a:lnTo>
                <a:lnTo>
                  <a:pt x="1510792" y="45199"/>
                </a:lnTo>
                <a:lnTo>
                  <a:pt x="1558330" y="58595"/>
                </a:lnTo>
                <a:lnTo>
                  <a:pt x="1604901" y="73601"/>
                </a:lnTo>
                <a:lnTo>
                  <a:pt x="1650454" y="90177"/>
                </a:lnTo>
                <a:lnTo>
                  <a:pt x="1694938" y="108280"/>
                </a:lnTo>
                <a:lnTo>
                  <a:pt x="1738302" y="127871"/>
                </a:lnTo>
                <a:lnTo>
                  <a:pt x="1780495" y="148906"/>
                </a:lnTo>
                <a:lnTo>
                  <a:pt x="1821466" y="171346"/>
                </a:lnTo>
                <a:lnTo>
                  <a:pt x="1861164" y="195148"/>
                </a:lnTo>
                <a:lnTo>
                  <a:pt x="1899538" y="220272"/>
                </a:lnTo>
                <a:lnTo>
                  <a:pt x="1936537" y="246675"/>
                </a:lnTo>
                <a:lnTo>
                  <a:pt x="1972110" y="274318"/>
                </a:lnTo>
                <a:lnTo>
                  <a:pt x="2006206" y="303157"/>
                </a:lnTo>
                <a:lnTo>
                  <a:pt x="2038774" y="333153"/>
                </a:lnTo>
                <a:lnTo>
                  <a:pt x="2069764" y="364263"/>
                </a:lnTo>
                <a:lnTo>
                  <a:pt x="2099124" y="396447"/>
                </a:lnTo>
                <a:lnTo>
                  <a:pt x="2126802" y="429663"/>
                </a:lnTo>
                <a:lnTo>
                  <a:pt x="2152749" y="463869"/>
                </a:lnTo>
                <a:lnTo>
                  <a:pt x="2176913" y="499025"/>
                </a:lnTo>
                <a:lnTo>
                  <a:pt x="2199244" y="535088"/>
                </a:lnTo>
                <a:lnTo>
                  <a:pt x="2219690" y="572019"/>
                </a:lnTo>
                <a:lnTo>
                  <a:pt x="2238199" y="609774"/>
                </a:lnTo>
                <a:lnTo>
                  <a:pt x="2254723" y="648314"/>
                </a:lnTo>
                <a:lnTo>
                  <a:pt x="2269208" y="687597"/>
                </a:lnTo>
                <a:lnTo>
                  <a:pt x="2281605" y="727580"/>
                </a:lnTo>
                <a:lnTo>
                  <a:pt x="2291862" y="768224"/>
                </a:lnTo>
                <a:lnTo>
                  <a:pt x="2299929" y="809486"/>
                </a:lnTo>
                <a:lnTo>
                  <a:pt x="2305754" y="851326"/>
                </a:lnTo>
                <a:lnTo>
                  <a:pt x="2309286" y="893702"/>
                </a:lnTo>
                <a:lnTo>
                  <a:pt x="2310475" y="936573"/>
                </a:lnTo>
                <a:lnTo>
                  <a:pt x="2309286" y="979443"/>
                </a:lnTo>
                <a:lnTo>
                  <a:pt x="2305754" y="1021819"/>
                </a:lnTo>
                <a:lnTo>
                  <a:pt x="2299929" y="1063659"/>
                </a:lnTo>
                <a:lnTo>
                  <a:pt x="2291862" y="1104921"/>
                </a:lnTo>
                <a:lnTo>
                  <a:pt x="2281605" y="1145565"/>
                </a:lnTo>
                <a:lnTo>
                  <a:pt x="2269208" y="1185549"/>
                </a:lnTo>
                <a:lnTo>
                  <a:pt x="2254723" y="1224831"/>
                </a:lnTo>
                <a:lnTo>
                  <a:pt x="2238199" y="1263371"/>
                </a:lnTo>
                <a:lnTo>
                  <a:pt x="2219690" y="1301127"/>
                </a:lnTo>
                <a:lnTo>
                  <a:pt x="2199244" y="1338057"/>
                </a:lnTo>
                <a:lnTo>
                  <a:pt x="2176913" y="1374121"/>
                </a:lnTo>
                <a:lnTo>
                  <a:pt x="2152749" y="1409276"/>
                </a:lnTo>
                <a:lnTo>
                  <a:pt x="2126802" y="1443483"/>
                </a:lnTo>
                <a:lnTo>
                  <a:pt x="2099124" y="1476698"/>
                </a:lnTo>
                <a:lnTo>
                  <a:pt x="2069764" y="1508882"/>
                </a:lnTo>
                <a:lnTo>
                  <a:pt x="2038774" y="1539992"/>
                </a:lnTo>
                <a:lnTo>
                  <a:pt x="2006206" y="1569988"/>
                </a:lnTo>
                <a:lnTo>
                  <a:pt x="1972110" y="1598828"/>
                </a:lnTo>
                <a:lnTo>
                  <a:pt x="1936537" y="1626470"/>
                </a:lnTo>
                <a:lnTo>
                  <a:pt x="1899538" y="1652874"/>
                </a:lnTo>
                <a:lnTo>
                  <a:pt x="1861164" y="1677997"/>
                </a:lnTo>
                <a:lnTo>
                  <a:pt x="1821466" y="1701799"/>
                </a:lnTo>
                <a:lnTo>
                  <a:pt x="1780495" y="1724239"/>
                </a:lnTo>
                <a:lnTo>
                  <a:pt x="1738302" y="1745275"/>
                </a:lnTo>
                <a:lnTo>
                  <a:pt x="1694938" y="1764865"/>
                </a:lnTo>
                <a:lnTo>
                  <a:pt x="1650454" y="1782969"/>
                </a:lnTo>
                <a:lnTo>
                  <a:pt x="1604901" y="1799544"/>
                </a:lnTo>
                <a:lnTo>
                  <a:pt x="1558330" y="1814551"/>
                </a:lnTo>
                <a:lnTo>
                  <a:pt x="1510792" y="1827946"/>
                </a:lnTo>
                <a:lnTo>
                  <a:pt x="1462337" y="1839690"/>
                </a:lnTo>
                <a:lnTo>
                  <a:pt x="1413018" y="1849740"/>
                </a:lnTo>
                <a:lnTo>
                  <a:pt x="1362884" y="1858056"/>
                </a:lnTo>
                <a:lnTo>
                  <a:pt x="1311987" y="1864596"/>
                </a:lnTo>
                <a:lnTo>
                  <a:pt x="1260378" y="1869318"/>
                </a:lnTo>
                <a:lnTo>
                  <a:pt x="1208108" y="1872182"/>
                </a:lnTo>
                <a:lnTo>
                  <a:pt x="1155227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38535" y="3135452"/>
            <a:ext cx="951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967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4" y="1873146"/>
                </a:moveTo>
                <a:lnTo>
                  <a:pt x="1102354" y="1872182"/>
                </a:lnTo>
                <a:lnTo>
                  <a:pt x="1050085" y="1869318"/>
                </a:lnTo>
                <a:lnTo>
                  <a:pt x="998476" y="1864596"/>
                </a:lnTo>
                <a:lnTo>
                  <a:pt x="947579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3" y="1827946"/>
                </a:lnTo>
                <a:lnTo>
                  <a:pt x="752136" y="1814551"/>
                </a:lnTo>
                <a:lnTo>
                  <a:pt x="705565" y="1799544"/>
                </a:lnTo>
                <a:lnTo>
                  <a:pt x="660012" y="1782969"/>
                </a:lnTo>
                <a:lnTo>
                  <a:pt x="615529" y="1764865"/>
                </a:lnTo>
                <a:lnTo>
                  <a:pt x="572165" y="1745275"/>
                </a:lnTo>
                <a:lnTo>
                  <a:pt x="529973" y="1724239"/>
                </a:lnTo>
                <a:lnTo>
                  <a:pt x="489002" y="1701799"/>
                </a:lnTo>
                <a:lnTo>
                  <a:pt x="449305" y="1677997"/>
                </a:lnTo>
                <a:lnTo>
                  <a:pt x="410931" y="1652874"/>
                </a:lnTo>
                <a:lnTo>
                  <a:pt x="373933" y="1626470"/>
                </a:lnTo>
                <a:lnTo>
                  <a:pt x="338360" y="1598828"/>
                </a:lnTo>
                <a:lnTo>
                  <a:pt x="304264" y="1569988"/>
                </a:lnTo>
                <a:lnTo>
                  <a:pt x="271696" y="1539992"/>
                </a:lnTo>
                <a:lnTo>
                  <a:pt x="240707" y="1508882"/>
                </a:lnTo>
                <a:lnTo>
                  <a:pt x="211348" y="1476698"/>
                </a:lnTo>
                <a:lnTo>
                  <a:pt x="183670" y="1443483"/>
                </a:lnTo>
                <a:lnTo>
                  <a:pt x="157723" y="1409276"/>
                </a:lnTo>
                <a:lnTo>
                  <a:pt x="133559" y="1374121"/>
                </a:lnTo>
                <a:lnTo>
                  <a:pt x="111229" y="1338057"/>
                </a:lnTo>
                <a:lnTo>
                  <a:pt x="90784" y="1301127"/>
                </a:lnTo>
                <a:lnTo>
                  <a:pt x="72274" y="1263371"/>
                </a:lnTo>
                <a:lnTo>
                  <a:pt x="55751" y="1224831"/>
                </a:lnTo>
                <a:lnTo>
                  <a:pt x="41266" y="1185549"/>
                </a:lnTo>
                <a:lnTo>
                  <a:pt x="28869" y="1145565"/>
                </a:lnTo>
                <a:lnTo>
                  <a:pt x="18612" y="1104921"/>
                </a:lnTo>
                <a:lnTo>
                  <a:pt x="10545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5" y="809486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7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9"/>
                </a:lnTo>
                <a:lnTo>
                  <a:pt x="111229" y="535088"/>
                </a:lnTo>
                <a:lnTo>
                  <a:pt x="133559" y="499025"/>
                </a:lnTo>
                <a:lnTo>
                  <a:pt x="157723" y="463869"/>
                </a:lnTo>
                <a:lnTo>
                  <a:pt x="183670" y="429663"/>
                </a:lnTo>
                <a:lnTo>
                  <a:pt x="211348" y="396447"/>
                </a:lnTo>
                <a:lnTo>
                  <a:pt x="240707" y="364263"/>
                </a:lnTo>
                <a:lnTo>
                  <a:pt x="271696" y="333153"/>
                </a:lnTo>
                <a:lnTo>
                  <a:pt x="304264" y="303157"/>
                </a:lnTo>
                <a:lnTo>
                  <a:pt x="338360" y="274318"/>
                </a:lnTo>
                <a:lnTo>
                  <a:pt x="373933" y="246675"/>
                </a:lnTo>
                <a:lnTo>
                  <a:pt x="410931" y="220272"/>
                </a:lnTo>
                <a:lnTo>
                  <a:pt x="449305" y="195148"/>
                </a:lnTo>
                <a:lnTo>
                  <a:pt x="489002" y="171346"/>
                </a:lnTo>
                <a:lnTo>
                  <a:pt x="529973" y="148906"/>
                </a:lnTo>
                <a:lnTo>
                  <a:pt x="572165" y="127871"/>
                </a:lnTo>
                <a:lnTo>
                  <a:pt x="615529" y="108280"/>
                </a:lnTo>
                <a:lnTo>
                  <a:pt x="660012" y="90177"/>
                </a:lnTo>
                <a:lnTo>
                  <a:pt x="705565" y="73601"/>
                </a:lnTo>
                <a:lnTo>
                  <a:pt x="752136" y="58595"/>
                </a:lnTo>
                <a:lnTo>
                  <a:pt x="799673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9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4" y="963"/>
                </a:lnTo>
                <a:lnTo>
                  <a:pt x="1155234" y="0"/>
                </a:lnTo>
                <a:lnTo>
                  <a:pt x="1208114" y="963"/>
                </a:lnTo>
                <a:lnTo>
                  <a:pt x="1260384" y="3827"/>
                </a:lnTo>
                <a:lnTo>
                  <a:pt x="1311992" y="8549"/>
                </a:lnTo>
                <a:lnTo>
                  <a:pt x="1362889" y="15089"/>
                </a:lnTo>
                <a:lnTo>
                  <a:pt x="1413022" y="23405"/>
                </a:lnTo>
                <a:lnTo>
                  <a:pt x="1462341" y="33455"/>
                </a:lnTo>
                <a:lnTo>
                  <a:pt x="1510794" y="45199"/>
                </a:lnTo>
                <a:lnTo>
                  <a:pt x="1558332" y="58595"/>
                </a:lnTo>
                <a:lnTo>
                  <a:pt x="1604903" y="73601"/>
                </a:lnTo>
                <a:lnTo>
                  <a:pt x="1650455" y="90177"/>
                </a:lnTo>
                <a:lnTo>
                  <a:pt x="1694939" y="108280"/>
                </a:lnTo>
                <a:lnTo>
                  <a:pt x="1738302" y="127871"/>
                </a:lnTo>
                <a:lnTo>
                  <a:pt x="1780494" y="148906"/>
                </a:lnTo>
                <a:lnTo>
                  <a:pt x="1821465" y="171346"/>
                </a:lnTo>
                <a:lnTo>
                  <a:pt x="1861162" y="195148"/>
                </a:lnTo>
                <a:lnTo>
                  <a:pt x="1899536" y="220272"/>
                </a:lnTo>
                <a:lnTo>
                  <a:pt x="1936534" y="246675"/>
                </a:lnTo>
                <a:lnTo>
                  <a:pt x="1972107" y="274318"/>
                </a:lnTo>
                <a:lnTo>
                  <a:pt x="2006203" y="303157"/>
                </a:lnTo>
                <a:lnTo>
                  <a:pt x="2038771" y="333153"/>
                </a:lnTo>
                <a:lnTo>
                  <a:pt x="2069760" y="364263"/>
                </a:lnTo>
                <a:lnTo>
                  <a:pt x="2099119" y="396447"/>
                </a:lnTo>
                <a:lnTo>
                  <a:pt x="2126797" y="429663"/>
                </a:lnTo>
                <a:lnTo>
                  <a:pt x="2152744" y="463869"/>
                </a:lnTo>
                <a:lnTo>
                  <a:pt x="2176908" y="499025"/>
                </a:lnTo>
                <a:lnTo>
                  <a:pt x="2199238" y="535088"/>
                </a:lnTo>
                <a:lnTo>
                  <a:pt x="2219683" y="572019"/>
                </a:lnTo>
                <a:lnTo>
                  <a:pt x="2238193" y="609774"/>
                </a:lnTo>
                <a:lnTo>
                  <a:pt x="2254716" y="648314"/>
                </a:lnTo>
                <a:lnTo>
                  <a:pt x="2269201" y="687597"/>
                </a:lnTo>
                <a:lnTo>
                  <a:pt x="2281598" y="727580"/>
                </a:lnTo>
                <a:lnTo>
                  <a:pt x="2291855" y="768224"/>
                </a:lnTo>
                <a:lnTo>
                  <a:pt x="2299921" y="809486"/>
                </a:lnTo>
                <a:lnTo>
                  <a:pt x="2305746" y="851326"/>
                </a:lnTo>
                <a:lnTo>
                  <a:pt x="2309278" y="893702"/>
                </a:lnTo>
                <a:lnTo>
                  <a:pt x="2310467" y="936573"/>
                </a:lnTo>
                <a:lnTo>
                  <a:pt x="2309278" y="979443"/>
                </a:lnTo>
                <a:lnTo>
                  <a:pt x="2305746" y="1021819"/>
                </a:lnTo>
                <a:lnTo>
                  <a:pt x="2299921" y="1063659"/>
                </a:lnTo>
                <a:lnTo>
                  <a:pt x="2291855" y="1104921"/>
                </a:lnTo>
                <a:lnTo>
                  <a:pt x="2281598" y="1145565"/>
                </a:lnTo>
                <a:lnTo>
                  <a:pt x="2269201" y="1185549"/>
                </a:lnTo>
                <a:lnTo>
                  <a:pt x="2254716" y="1224831"/>
                </a:lnTo>
                <a:lnTo>
                  <a:pt x="2238193" y="1263371"/>
                </a:lnTo>
                <a:lnTo>
                  <a:pt x="2219683" y="1301127"/>
                </a:lnTo>
                <a:lnTo>
                  <a:pt x="2199238" y="1338057"/>
                </a:lnTo>
                <a:lnTo>
                  <a:pt x="2176908" y="1374121"/>
                </a:lnTo>
                <a:lnTo>
                  <a:pt x="2152744" y="1409276"/>
                </a:lnTo>
                <a:lnTo>
                  <a:pt x="2126797" y="1443483"/>
                </a:lnTo>
                <a:lnTo>
                  <a:pt x="2099119" y="1476698"/>
                </a:lnTo>
                <a:lnTo>
                  <a:pt x="2069760" y="1508882"/>
                </a:lnTo>
                <a:lnTo>
                  <a:pt x="2038771" y="1539992"/>
                </a:lnTo>
                <a:lnTo>
                  <a:pt x="2006203" y="1569988"/>
                </a:lnTo>
                <a:lnTo>
                  <a:pt x="1972107" y="1598828"/>
                </a:lnTo>
                <a:lnTo>
                  <a:pt x="1936534" y="1626470"/>
                </a:lnTo>
                <a:lnTo>
                  <a:pt x="1899536" y="1652874"/>
                </a:lnTo>
                <a:lnTo>
                  <a:pt x="1861162" y="1677997"/>
                </a:lnTo>
                <a:lnTo>
                  <a:pt x="1821465" y="1701799"/>
                </a:lnTo>
                <a:lnTo>
                  <a:pt x="1780494" y="1724239"/>
                </a:lnTo>
                <a:lnTo>
                  <a:pt x="1738302" y="1745275"/>
                </a:lnTo>
                <a:lnTo>
                  <a:pt x="1694939" y="1764865"/>
                </a:lnTo>
                <a:lnTo>
                  <a:pt x="1650455" y="1782969"/>
                </a:lnTo>
                <a:lnTo>
                  <a:pt x="1604903" y="1799544"/>
                </a:lnTo>
                <a:lnTo>
                  <a:pt x="1558332" y="1814551"/>
                </a:lnTo>
                <a:lnTo>
                  <a:pt x="1510794" y="1827946"/>
                </a:lnTo>
                <a:lnTo>
                  <a:pt x="1462341" y="1839690"/>
                </a:lnTo>
                <a:lnTo>
                  <a:pt x="1413022" y="1849740"/>
                </a:lnTo>
                <a:lnTo>
                  <a:pt x="1362889" y="1858056"/>
                </a:lnTo>
                <a:lnTo>
                  <a:pt x="1311992" y="1864596"/>
                </a:lnTo>
                <a:lnTo>
                  <a:pt x="1260384" y="1869318"/>
                </a:lnTo>
                <a:lnTo>
                  <a:pt x="1208114" y="1872182"/>
                </a:lnTo>
                <a:lnTo>
                  <a:pt x="1155234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59023" y="3202586"/>
            <a:ext cx="3898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9464" y="1923668"/>
            <a:ext cx="1418590" cy="1059815"/>
          </a:xfrm>
          <a:custGeom>
            <a:avLst/>
            <a:gdLst/>
            <a:ahLst/>
            <a:cxnLst/>
            <a:rect l="l" t="t" r="r" b="b"/>
            <a:pathLst>
              <a:path w="1418589" h="1059814">
                <a:moveTo>
                  <a:pt x="709256" y="1059600"/>
                </a:moveTo>
                <a:lnTo>
                  <a:pt x="653828" y="1058006"/>
                </a:lnTo>
                <a:lnTo>
                  <a:pt x="599566" y="1053303"/>
                </a:lnTo>
                <a:lnTo>
                  <a:pt x="546630" y="1045608"/>
                </a:lnTo>
                <a:lnTo>
                  <a:pt x="495175" y="1035039"/>
                </a:lnTo>
                <a:lnTo>
                  <a:pt x="445360" y="1021714"/>
                </a:lnTo>
                <a:lnTo>
                  <a:pt x="397343" y="1005750"/>
                </a:lnTo>
                <a:lnTo>
                  <a:pt x="351280" y="987267"/>
                </a:lnTo>
                <a:lnTo>
                  <a:pt x="307331" y="966380"/>
                </a:lnTo>
                <a:lnTo>
                  <a:pt x="265652" y="943209"/>
                </a:lnTo>
                <a:lnTo>
                  <a:pt x="226401" y="917871"/>
                </a:lnTo>
                <a:lnTo>
                  <a:pt x="189736" y="890483"/>
                </a:lnTo>
                <a:lnTo>
                  <a:pt x="155815" y="861163"/>
                </a:lnTo>
                <a:lnTo>
                  <a:pt x="124795" y="830030"/>
                </a:lnTo>
                <a:lnTo>
                  <a:pt x="96834" y="797201"/>
                </a:lnTo>
                <a:lnTo>
                  <a:pt x="72089" y="762794"/>
                </a:lnTo>
                <a:lnTo>
                  <a:pt x="50719" y="726926"/>
                </a:lnTo>
                <a:lnTo>
                  <a:pt x="32880" y="689716"/>
                </a:lnTo>
                <a:lnTo>
                  <a:pt x="18731" y="651280"/>
                </a:lnTo>
                <a:lnTo>
                  <a:pt x="8430" y="611738"/>
                </a:lnTo>
                <a:lnTo>
                  <a:pt x="2133" y="571207"/>
                </a:lnTo>
                <a:lnTo>
                  <a:pt x="0" y="529803"/>
                </a:lnTo>
                <a:lnTo>
                  <a:pt x="2133" y="488400"/>
                </a:lnTo>
                <a:lnTo>
                  <a:pt x="8430" y="447867"/>
                </a:lnTo>
                <a:lnTo>
                  <a:pt x="18731" y="408324"/>
                </a:lnTo>
                <a:lnTo>
                  <a:pt x="32880" y="369889"/>
                </a:lnTo>
                <a:lnTo>
                  <a:pt x="50719" y="332678"/>
                </a:lnTo>
                <a:lnTo>
                  <a:pt x="72089" y="296809"/>
                </a:lnTo>
                <a:lnTo>
                  <a:pt x="96834" y="262402"/>
                </a:lnTo>
                <a:lnTo>
                  <a:pt x="124795" y="229572"/>
                </a:lnTo>
                <a:lnTo>
                  <a:pt x="155815" y="198438"/>
                </a:lnTo>
                <a:lnTo>
                  <a:pt x="189736" y="169119"/>
                </a:lnTo>
                <a:lnTo>
                  <a:pt x="226401" y="141730"/>
                </a:lnTo>
                <a:lnTo>
                  <a:pt x="265652" y="116392"/>
                </a:lnTo>
                <a:lnTo>
                  <a:pt x="307331" y="93220"/>
                </a:lnTo>
                <a:lnTo>
                  <a:pt x="351280" y="72333"/>
                </a:lnTo>
                <a:lnTo>
                  <a:pt x="397343" y="53850"/>
                </a:lnTo>
                <a:lnTo>
                  <a:pt x="445360" y="37886"/>
                </a:lnTo>
                <a:lnTo>
                  <a:pt x="495175" y="24561"/>
                </a:lnTo>
                <a:lnTo>
                  <a:pt x="546630" y="13992"/>
                </a:lnTo>
                <a:lnTo>
                  <a:pt x="599566" y="6297"/>
                </a:lnTo>
                <a:lnTo>
                  <a:pt x="653828" y="1593"/>
                </a:lnTo>
                <a:lnTo>
                  <a:pt x="709256" y="0"/>
                </a:lnTo>
                <a:lnTo>
                  <a:pt x="764682" y="1593"/>
                </a:lnTo>
                <a:lnTo>
                  <a:pt x="818942" y="6297"/>
                </a:lnTo>
                <a:lnTo>
                  <a:pt x="871877" y="13992"/>
                </a:lnTo>
                <a:lnTo>
                  <a:pt x="923331" y="24561"/>
                </a:lnTo>
                <a:lnTo>
                  <a:pt x="973145" y="37886"/>
                </a:lnTo>
                <a:lnTo>
                  <a:pt x="1021162" y="53850"/>
                </a:lnTo>
                <a:lnTo>
                  <a:pt x="1067223" y="72333"/>
                </a:lnTo>
                <a:lnTo>
                  <a:pt x="1111172" y="93220"/>
                </a:lnTo>
                <a:lnTo>
                  <a:pt x="1152851" y="116392"/>
                </a:lnTo>
                <a:lnTo>
                  <a:pt x="1192102" y="141730"/>
                </a:lnTo>
                <a:lnTo>
                  <a:pt x="1228766" y="169119"/>
                </a:lnTo>
                <a:lnTo>
                  <a:pt x="1262688" y="198438"/>
                </a:lnTo>
                <a:lnTo>
                  <a:pt x="1293708" y="229572"/>
                </a:lnTo>
                <a:lnTo>
                  <a:pt x="1321669" y="262402"/>
                </a:lnTo>
                <a:lnTo>
                  <a:pt x="1346414" y="296809"/>
                </a:lnTo>
                <a:lnTo>
                  <a:pt x="1367784" y="332678"/>
                </a:lnTo>
                <a:lnTo>
                  <a:pt x="1385623" y="369889"/>
                </a:lnTo>
                <a:lnTo>
                  <a:pt x="1399772" y="408324"/>
                </a:lnTo>
                <a:lnTo>
                  <a:pt x="1410074" y="447867"/>
                </a:lnTo>
                <a:lnTo>
                  <a:pt x="1416370" y="488400"/>
                </a:lnTo>
                <a:lnTo>
                  <a:pt x="1418504" y="529803"/>
                </a:lnTo>
                <a:lnTo>
                  <a:pt x="1416370" y="571207"/>
                </a:lnTo>
                <a:lnTo>
                  <a:pt x="1410074" y="611738"/>
                </a:lnTo>
                <a:lnTo>
                  <a:pt x="1399772" y="651280"/>
                </a:lnTo>
                <a:lnTo>
                  <a:pt x="1385623" y="689716"/>
                </a:lnTo>
                <a:lnTo>
                  <a:pt x="1367784" y="726926"/>
                </a:lnTo>
                <a:lnTo>
                  <a:pt x="1346414" y="762794"/>
                </a:lnTo>
                <a:lnTo>
                  <a:pt x="1321669" y="797201"/>
                </a:lnTo>
                <a:lnTo>
                  <a:pt x="1293708" y="830030"/>
                </a:lnTo>
                <a:lnTo>
                  <a:pt x="1262688" y="861163"/>
                </a:lnTo>
                <a:lnTo>
                  <a:pt x="1228766" y="890483"/>
                </a:lnTo>
                <a:lnTo>
                  <a:pt x="1192102" y="917871"/>
                </a:lnTo>
                <a:lnTo>
                  <a:pt x="1152851" y="943209"/>
                </a:lnTo>
                <a:lnTo>
                  <a:pt x="1111172" y="966380"/>
                </a:lnTo>
                <a:lnTo>
                  <a:pt x="1067223" y="987267"/>
                </a:lnTo>
                <a:lnTo>
                  <a:pt x="1021162" y="1005750"/>
                </a:lnTo>
                <a:lnTo>
                  <a:pt x="973145" y="1021714"/>
                </a:lnTo>
                <a:lnTo>
                  <a:pt x="923331" y="1035039"/>
                </a:lnTo>
                <a:lnTo>
                  <a:pt x="871877" y="1045608"/>
                </a:lnTo>
                <a:lnTo>
                  <a:pt x="818942" y="1053303"/>
                </a:lnTo>
                <a:lnTo>
                  <a:pt x="764682" y="1058006"/>
                </a:lnTo>
                <a:lnTo>
                  <a:pt x="709256" y="105960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46291" y="2210383"/>
            <a:ext cx="8255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2705" marR="5080" indent="-40640">
              <a:lnSpc>
                <a:spcPts val="1650"/>
              </a:lnSpc>
              <a:spcBef>
                <a:spcPts val="180"/>
              </a:spcBef>
            </a:pPr>
            <a:r>
              <a:rPr dirty="0" sz="1400" spc="5">
                <a:latin typeface="Lato"/>
                <a:cs typeface="Lato"/>
              </a:rPr>
              <a:t>Metrics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to  </a:t>
            </a:r>
            <a:r>
              <a:rPr dirty="0" sz="1400" spc="5">
                <a:latin typeface="Lato"/>
                <a:cs typeface="Lato"/>
              </a:rPr>
              <a:t>Optimize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58302" y="906285"/>
            <a:ext cx="1316990" cy="621665"/>
            <a:chOff x="5058302" y="906285"/>
            <a:chExt cx="1316990" cy="621665"/>
          </a:xfrm>
        </p:grpSpPr>
        <p:sp>
          <p:nvSpPr>
            <p:cNvPr id="11" name="object 11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1154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0" y="611698"/>
                  </a:move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833152" y="2572432"/>
            <a:ext cx="1277620" cy="621665"/>
            <a:chOff x="4833152" y="2572432"/>
            <a:chExt cx="1277620" cy="621665"/>
          </a:xfrm>
        </p:grpSpPr>
        <p:sp>
          <p:nvSpPr>
            <p:cNvPr id="14" name="object 14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1115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0" y="611698"/>
                  </a:move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766590" y="776048"/>
            <a:ext cx="1849755" cy="2538730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59436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latin typeface="Lato"/>
                <a:cs typeface="Lato"/>
              </a:rPr>
              <a:t>Observation</a:t>
            </a:r>
            <a:endParaRPr sz="10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2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Lato"/>
              <a:cs typeface="Lato"/>
            </a:endParaRPr>
          </a:p>
          <a:p>
            <a:pPr marL="407670">
              <a:lnSpc>
                <a:spcPct val="100000"/>
              </a:lnSpc>
            </a:pPr>
            <a:r>
              <a:rPr dirty="0" sz="1000" spc="5" b="1">
                <a:solidFill>
                  <a:srgbClr val="FFFFFF"/>
                </a:solidFill>
                <a:latin typeface="Lato"/>
                <a:cs typeface="Lato"/>
              </a:rPr>
              <a:t>Prediction</a:t>
            </a:r>
            <a:endParaRPr sz="10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0486" y="1736666"/>
            <a:ext cx="837565" cy="528320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</a:pPr>
            <a:r>
              <a:rPr dirty="0" sz="1000">
                <a:latin typeface="Lato"/>
                <a:cs typeface="Lato"/>
              </a:rPr>
              <a:t>REST</a:t>
            </a:r>
            <a:r>
              <a:rPr dirty="0" sz="1000" spc="-80">
                <a:latin typeface="Lato"/>
                <a:cs typeface="Lato"/>
              </a:rPr>
              <a:t> </a:t>
            </a:r>
            <a:r>
              <a:rPr dirty="0" sz="1000" spc="10">
                <a:latin typeface="Lato"/>
                <a:cs typeface="Lato"/>
              </a:rPr>
              <a:t>API</a:t>
            </a:r>
            <a:endParaRPr sz="10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00459" y="1736666"/>
            <a:ext cx="837565" cy="528320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8725" y="1519054"/>
            <a:ext cx="506730" cy="476884"/>
            <a:chOff x="6198725" y="1519054"/>
            <a:chExt cx="506730" cy="476884"/>
          </a:xfrm>
        </p:grpSpPr>
        <p:sp>
          <p:nvSpPr>
            <p:cNvPr id="20" name="object 20"/>
            <p:cNvSpPr/>
            <p:nvPr/>
          </p:nvSpPr>
          <p:spPr>
            <a:xfrm>
              <a:off x="6203487" y="1523816"/>
              <a:ext cx="465455" cy="438150"/>
            </a:xfrm>
            <a:custGeom>
              <a:avLst/>
              <a:gdLst/>
              <a:ahLst/>
              <a:cxnLst/>
              <a:rect l="l" t="t" r="r" b="b"/>
              <a:pathLst>
                <a:path w="465454" h="438150">
                  <a:moveTo>
                    <a:pt x="0" y="0"/>
                  </a:moveTo>
                  <a:lnTo>
                    <a:pt x="465349" y="4375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274" y="41069"/>
                  </a:moveTo>
                  <a:lnTo>
                    <a:pt x="0" y="22922"/>
                  </a:lnTo>
                  <a:lnTo>
                    <a:pt x="21549" y="0"/>
                  </a:lnTo>
                  <a:lnTo>
                    <a:pt x="42274" y="410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2922"/>
                  </a:moveTo>
                  <a:lnTo>
                    <a:pt x="42274" y="41069"/>
                  </a:lnTo>
                  <a:lnTo>
                    <a:pt x="21549" y="0"/>
                  </a:lnTo>
                  <a:lnTo>
                    <a:pt x="0" y="229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6114025" y="2132815"/>
            <a:ext cx="596265" cy="445770"/>
            <a:chOff x="6114025" y="2132815"/>
            <a:chExt cx="596265" cy="445770"/>
          </a:xfrm>
        </p:grpSpPr>
        <p:sp>
          <p:nvSpPr>
            <p:cNvPr id="24" name="object 24"/>
            <p:cNvSpPr/>
            <p:nvPr/>
          </p:nvSpPr>
          <p:spPr>
            <a:xfrm>
              <a:off x="6153487" y="2137578"/>
              <a:ext cx="551815" cy="410209"/>
            </a:xfrm>
            <a:custGeom>
              <a:avLst/>
              <a:gdLst/>
              <a:ahLst/>
              <a:cxnLst/>
              <a:rect l="l" t="t" r="r" b="b"/>
              <a:pathLst>
                <a:path w="551815" h="410210">
                  <a:moveTo>
                    <a:pt x="0" y="409916"/>
                  </a:moveTo>
                  <a:lnTo>
                    <a:pt x="55142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38424"/>
                  </a:moveTo>
                  <a:lnTo>
                    <a:pt x="25299" y="0"/>
                  </a:lnTo>
                  <a:lnTo>
                    <a:pt x="44074" y="25274"/>
                  </a:lnTo>
                  <a:lnTo>
                    <a:pt x="0" y="38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5299" y="0"/>
                  </a:moveTo>
                  <a:lnTo>
                    <a:pt x="0" y="38424"/>
                  </a:lnTo>
                  <a:lnTo>
                    <a:pt x="44074" y="25274"/>
                  </a:lnTo>
                  <a:lnTo>
                    <a:pt x="252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548784" y="1847788"/>
            <a:ext cx="543560" cy="41275"/>
            <a:chOff x="7548784" y="1847788"/>
            <a:chExt cx="543560" cy="41275"/>
          </a:xfrm>
        </p:grpSpPr>
        <p:sp>
          <p:nvSpPr>
            <p:cNvPr id="28" name="object 28"/>
            <p:cNvSpPr/>
            <p:nvPr/>
          </p:nvSpPr>
          <p:spPr>
            <a:xfrm>
              <a:off x="7548784" y="1868283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 h="0">
                  <a:moveTo>
                    <a:pt x="0" y="0"/>
                  </a:moveTo>
                  <a:lnTo>
                    <a:pt x="495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7566097" y="2117863"/>
            <a:ext cx="537210" cy="41275"/>
            <a:chOff x="7566097" y="2117863"/>
            <a:chExt cx="537210" cy="41275"/>
          </a:xfrm>
        </p:grpSpPr>
        <p:sp>
          <p:nvSpPr>
            <p:cNvPr id="32" name="object 32"/>
            <p:cNvSpPr/>
            <p:nvPr/>
          </p:nvSpPr>
          <p:spPr>
            <a:xfrm>
              <a:off x="7614084" y="2138358"/>
              <a:ext cx="489584" cy="0"/>
            </a:xfrm>
            <a:custGeom>
              <a:avLst/>
              <a:gdLst/>
              <a:ahLst/>
              <a:cxnLst/>
              <a:rect l="l" t="t" r="r" b="b"/>
              <a:pathLst>
                <a:path w="489584" h="0">
                  <a:moveTo>
                    <a:pt x="4891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491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Optimising </a:t>
            </a:r>
            <a:r>
              <a:rPr dirty="0"/>
              <a:t>ML</a:t>
            </a:r>
            <a:r>
              <a:rPr dirty="0" spc="-3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487" y="701811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5" y="1873158"/>
                </a:moveTo>
                <a:lnTo>
                  <a:pt x="1102355" y="1872195"/>
                </a:lnTo>
                <a:lnTo>
                  <a:pt x="1050085" y="1869331"/>
                </a:lnTo>
                <a:lnTo>
                  <a:pt x="998476" y="1864608"/>
                </a:lnTo>
                <a:lnTo>
                  <a:pt x="947580" y="1858069"/>
                </a:lnTo>
                <a:lnTo>
                  <a:pt x="897447" y="1849753"/>
                </a:lnTo>
                <a:lnTo>
                  <a:pt x="848127" y="1839702"/>
                </a:lnTo>
                <a:lnTo>
                  <a:pt x="799674" y="1827959"/>
                </a:lnTo>
                <a:lnTo>
                  <a:pt x="752136" y="1814563"/>
                </a:lnTo>
                <a:lnTo>
                  <a:pt x="705565" y="1799556"/>
                </a:lnTo>
                <a:lnTo>
                  <a:pt x="660012" y="1782981"/>
                </a:lnTo>
                <a:lnTo>
                  <a:pt x="615529" y="1764877"/>
                </a:lnTo>
                <a:lnTo>
                  <a:pt x="572165" y="1745286"/>
                </a:lnTo>
                <a:lnTo>
                  <a:pt x="529973" y="1724250"/>
                </a:lnTo>
                <a:lnTo>
                  <a:pt x="489002" y="1701811"/>
                </a:lnTo>
                <a:lnTo>
                  <a:pt x="449305" y="1678008"/>
                </a:lnTo>
                <a:lnTo>
                  <a:pt x="410931" y="1652884"/>
                </a:lnTo>
                <a:lnTo>
                  <a:pt x="373933" y="1626480"/>
                </a:lnTo>
                <a:lnTo>
                  <a:pt x="338360" y="1598838"/>
                </a:lnTo>
                <a:lnTo>
                  <a:pt x="304264" y="1569998"/>
                </a:lnTo>
                <a:lnTo>
                  <a:pt x="271696" y="1540002"/>
                </a:lnTo>
                <a:lnTo>
                  <a:pt x="240707" y="1508891"/>
                </a:lnTo>
                <a:lnTo>
                  <a:pt x="211348" y="1476707"/>
                </a:lnTo>
                <a:lnTo>
                  <a:pt x="183670" y="1443491"/>
                </a:lnTo>
                <a:lnTo>
                  <a:pt x="157723" y="1409285"/>
                </a:lnTo>
                <a:lnTo>
                  <a:pt x="133559" y="1374129"/>
                </a:lnTo>
                <a:lnTo>
                  <a:pt x="111229" y="1338065"/>
                </a:lnTo>
                <a:lnTo>
                  <a:pt x="90784" y="1301134"/>
                </a:lnTo>
                <a:lnTo>
                  <a:pt x="72274" y="1263378"/>
                </a:lnTo>
                <a:lnTo>
                  <a:pt x="55751" y="1224837"/>
                </a:lnTo>
                <a:lnTo>
                  <a:pt x="41266" y="1185555"/>
                </a:lnTo>
                <a:lnTo>
                  <a:pt x="28869" y="1145570"/>
                </a:lnTo>
                <a:lnTo>
                  <a:pt x="18612" y="1104926"/>
                </a:lnTo>
                <a:lnTo>
                  <a:pt x="10545" y="1063663"/>
                </a:lnTo>
                <a:lnTo>
                  <a:pt x="4721" y="1021823"/>
                </a:lnTo>
                <a:lnTo>
                  <a:pt x="1188" y="979446"/>
                </a:lnTo>
                <a:lnTo>
                  <a:pt x="0" y="936575"/>
                </a:lnTo>
                <a:lnTo>
                  <a:pt x="1188" y="893704"/>
                </a:lnTo>
                <a:lnTo>
                  <a:pt x="4721" y="851328"/>
                </a:lnTo>
                <a:lnTo>
                  <a:pt x="10545" y="809487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6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8"/>
                </a:lnTo>
                <a:lnTo>
                  <a:pt x="111229" y="535087"/>
                </a:lnTo>
                <a:lnTo>
                  <a:pt x="133559" y="499023"/>
                </a:lnTo>
                <a:lnTo>
                  <a:pt x="157723" y="463867"/>
                </a:lnTo>
                <a:lnTo>
                  <a:pt x="183670" y="429661"/>
                </a:lnTo>
                <a:lnTo>
                  <a:pt x="211348" y="396445"/>
                </a:lnTo>
                <a:lnTo>
                  <a:pt x="240707" y="364262"/>
                </a:lnTo>
                <a:lnTo>
                  <a:pt x="271696" y="333151"/>
                </a:lnTo>
                <a:lnTo>
                  <a:pt x="304264" y="303156"/>
                </a:lnTo>
                <a:lnTo>
                  <a:pt x="338360" y="274316"/>
                </a:lnTo>
                <a:lnTo>
                  <a:pt x="373933" y="246674"/>
                </a:lnTo>
                <a:lnTo>
                  <a:pt x="410931" y="220270"/>
                </a:lnTo>
                <a:lnTo>
                  <a:pt x="449305" y="195147"/>
                </a:lnTo>
                <a:lnTo>
                  <a:pt x="489002" y="171345"/>
                </a:lnTo>
                <a:lnTo>
                  <a:pt x="529973" y="148905"/>
                </a:lnTo>
                <a:lnTo>
                  <a:pt x="572165" y="127870"/>
                </a:lnTo>
                <a:lnTo>
                  <a:pt x="615529" y="108279"/>
                </a:lnTo>
                <a:lnTo>
                  <a:pt x="660012" y="90176"/>
                </a:lnTo>
                <a:lnTo>
                  <a:pt x="705565" y="73600"/>
                </a:lnTo>
                <a:lnTo>
                  <a:pt x="752136" y="58594"/>
                </a:lnTo>
                <a:lnTo>
                  <a:pt x="799674" y="45198"/>
                </a:lnTo>
                <a:lnTo>
                  <a:pt x="848127" y="33455"/>
                </a:lnTo>
                <a:lnTo>
                  <a:pt x="897447" y="23405"/>
                </a:lnTo>
                <a:lnTo>
                  <a:pt x="947580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5" y="963"/>
                </a:lnTo>
                <a:lnTo>
                  <a:pt x="1155235" y="0"/>
                </a:lnTo>
                <a:lnTo>
                  <a:pt x="1208115" y="963"/>
                </a:lnTo>
                <a:lnTo>
                  <a:pt x="1260385" y="3827"/>
                </a:lnTo>
                <a:lnTo>
                  <a:pt x="1311994" y="8549"/>
                </a:lnTo>
                <a:lnTo>
                  <a:pt x="1362891" y="15089"/>
                </a:lnTo>
                <a:lnTo>
                  <a:pt x="1413024" y="23405"/>
                </a:lnTo>
                <a:lnTo>
                  <a:pt x="1462344" y="33455"/>
                </a:lnTo>
                <a:lnTo>
                  <a:pt x="1510798" y="45198"/>
                </a:lnTo>
                <a:lnTo>
                  <a:pt x="1558336" y="58594"/>
                </a:lnTo>
                <a:lnTo>
                  <a:pt x="1604907" y="73600"/>
                </a:lnTo>
                <a:lnTo>
                  <a:pt x="1650460" y="90176"/>
                </a:lnTo>
                <a:lnTo>
                  <a:pt x="1694944" y="108279"/>
                </a:lnTo>
                <a:lnTo>
                  <a:pt x="1738308" y="127870"/>
                </a:lnTo>
                <a:lnTo>
                  <a:pt x="1780501" y="148905"/>
                </a:lnTo>
                <a:lnTo>
                  <a:pt x="1821471" y="171345"/>
                </a:lnTo>
                <a:lnTo>
                  <a:pt x="1861169" y="195147"/>
                </a:lnTo>
                <a:lnTo>
                  <a:pt x="1899543" y="220270"/>
                </a:lnTo>
                <a:lnTo>
                  <a:pt x="1936542" y="246674"/>
                </a:lnTo>
                <a:lnTo>
                  <a:pt x="1972115" y="274316"/>
                </a:lnTo>
                <a:lnTo>
                  <a:pt x="2006211" y="303156"/>
                </a:lnTo>
                <a:lnTo>
                  <a:pt x="2038780" y="333151"/>
                </a:lnTo>
                <a:lnTo>
                  <a:pt x="2069769" y="364262"/>
                </a:lnTo>
                <a:lnTo>
                  <a:pt x="2099129" y="396445"/>
                </a:lnTo>
                <a:lnTo>
                  <a:pt x="2126807" y="429661"/>
                </a:lnTo>
                <a:lnTo>
                  <a:pt x="2152754" y="463867"/>
                </a:lnTo>
                <a:lnTo>
                  <a:pt x="2176919" y="499023"/>
                </a:lnTo>
                <a:lnTo>
                  <a:pt x="2199249" y="535087"/>
                </a:lnTo>
                <a:lnTo>
                  <a:pt x="2219695" y="572018"/>
                </a:lnTo>
                <a:lnTo>
                  <a:pt x="2238204" y="609774"/>
                </a:lnTo>
                <a:lnTo>
                  <a:pt x="2254728" y="648314"/>
                </a:lnTo>
                <a:lnTo>
                  <a:pt x="2269213" y="687596"/>
                </a:lnTo>
                <a:lnTo>
                  <a:pt x="2281610" y="727580"/>
                </a:lnTo>
                <a:lnTo>
                  <a:pt x="2291867" y="768224"/>
                </a:lnTo>
                <a:lnTo>
                  <a:pt x="2299934" y="809487"/>
                </a:lnTo>
                <a:lnTo>
                  <a:pt x="2305759" y="851328"/>
                </a:lnTo>
                <a:lnTo>
                  <a:pt x="2309291" y="893704"/>
                </a:lnTo>
                <a:lnTo>
                  <a:pt x="2310480" y="936575"/>
                </a:lnTo>
                <a:lnTo>
                  <a:pt x="2309291" y="979446"/>
                </a:lnTo>
                <a:lnTo>
                  <a:pt x="2305759" y="1021823"/>
                </a:lnTo>
                <a:lnTo>
                  <a:pt x="2299934" y="1063663"/>
                </a:lnTo>
                <a:lnTo>
                  <a:pt x="2291867" y="1104926"/>
                </a:lnTo>
                <a:lnTo>
                  <a:pt x="2281610" y="1145570"/>
                </a:lnTo>
                <a:lnTo>
                  <a:pt x="2269213" y="1185555"/>
                </a:lnTo>
                <a:lnTo>
                  <a:pt x="2254728" y="1224837"/>
                </a:lnTo>
                <a:lnTo>
                  <a:pt x="2238204" y="1263378"/>
                </a:lnTo>
                <a:lnTo>
                  <a:pt x="2219695" y="1301134"/>
                </a:lnTo>
                <a:lnTo>
                  <a:pt x="2199249" y="1338065"/>
                </a:lnTo>
                <a:lnTo>
                  <a:pt x="2176919" y="1374129"/>
                </a:lnTo>
                <a:lnTo>
                  <a:pt x="2152754" y="1409285"/>
                </a:lnTo>
                <a:lnTo>
                  <a:pt x="2126807" y="1443491"/>
                </a:lnTo>
                <a:lnTo>
                  <a:pt x="2099129" y="1476707"/>
                </a:lnTo>
                <a:lnTo>
                  <a:pt x="2069769" y="1508891"/>
                </a:lnTo>
                <a:lnTo>
                  <a:pt x="2038780" y="1540002"/>
                </a:lnTo>
                <a:lnTo>
                  <a:pt x="2006211" y="1569998"/>
                </a:lnTo>
                <a:lnTo>
                  <a:pt x="1972115" y="1598838"/>
                </a:lnTo>
                <a:lnTo>
                  <a:pt x="1936542" y="1626480"/>
                </a:lnTo>
                <a:lnTo>
                  <a:pt x="1899543" y="1652884"/>
                </a:lnTo>
                <a:lnTo>
                  <a:pt x="1861169" y="1678008"/>
                </a:lnTo>
                <a:lnTo>
                  <a:pt x="1821471" y="1701811"/>
                </a:lnTo>
                <a:lnTo>
                  <a:pt x="1780501" y="1724250"/>
                </a:lnTo>
                <a:lnTo>
                  <a:pt x="1738308" y="1745286"/>
                </a:lnTo>
                <a:lnTo>
                  <a:pt x="1694944" y="1764877"/>
                </a:lnTo>
                <a:lnTo>
                  <a:pt x="1650460" y="1782981"/>
                </a:lnTo>
                <a:lnTo>
                  <a:pt x="1604907" y="1799556"/>
                </a:lnTo>
                <a:lnTo>
                  <a:pt x="1558336" y="1814563"/>
                </a:lnTo>
                <a:lnTo>
                  <a:pt x="1510798" y="1827959"/>
                </a:lnTo>
                <a:lnTo>
                  <a:pt x="1462344" y="1839702"/>
                </a:lnTo>
                <a:lnTo>
                  <a:pt x="1413024" y="1849753"/>
                </a:lnTo>
                <a:lnTo>
                  <a:pt x="1362891" y="1858069"/>
                </a:lnTo>
                <a:lnTo>
                  <a:pt x="1311994" y="1864608"/>
                </a:lnTo>
                <a:lnTo>
                  <a:pt x="1260385" y="1869331"/>
                </a:lnTo>
                <a:lnTo>
                  <a:pt x="1208115" y="1872195"/>
                </a:lnTo>
                <a:lnTo>
                  <a:pt x="1155235" y="1873158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50505" y="1308342"/>
            <a:ext cx="6394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7366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27" y="1873146"/>
                </a:moveTo>
                <a:lnTo>
                  <a:pt x="1102349" y="1872182"/>
                </a:lnTo>
                <a:lnTo>
                  <a:pt x="1050080" y="1869318"/>
                </a:lnTo>
                <a:lnTo>
                  <a:pt x="998473" y="1864596"/>
                </a:lnTo>
                <a:lnTo>
                  <a:pt x="947578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4" y="1827946"/>
                </a:lnTo>
                <a:lnTo>
                  <a:pt x="752137" y="1814551"/>
                </a:lnTo>
                <a:lnTo>
                  <a:pt x="705567" y="1799544"/>
                </a:lnTo>
                <a:lnTo>
                  <a:pt x="660015" y="1782969"/>
                </a:lnTo>
                <a:lnTo>
                  <a:pt x="615532" y="1764865"/>
                </a:lnTo>
                <a:lnTo>
                  <a:pt x="572169" y="1745275"/>
                </a:lnTo>
                <a:lnTo>
                  <a:pt x="529976" y="1724239"/>
                </a:lnTo>
                <a:lnTo>
                  <a:pt x="489006" y="1701799"/>
                </a:lnTo>
                <a:lnTo>
                  <a:pt x="449309" y="1677997"/>
                </a:lnTo>
                <a:lnTo>
                  <a:pt x="410935" y="1652874"/>
                </a:lnTo>
                <a:lnTo>
                  <a:pt x="373937" y="1626470"/>
                </a:lnTo>
                <a:lnTo>
                  <a:pt x="338364" y="1598828"/>
                </a:lnTo>
                <a:lnTo>
                  <a:pt x="304268" y="1569988"/>
                </a:lnTo>
                <a:lnTo>
                  <a:pt x="271700" y="1539992"/>
                </a:lnTo>
                <a:lnTo>
                  <a:pt x="240711" y="1508882"/>
                </a:lnTo>
                <a:lnTo>
                  <a:pt x="211351" y="1476698"/>
                </a:lnTo>
                <a:lnTo>
                  <a:pt x="183672" y="1443483"/>
                </a:lnTo>
                <a:lnTo>
                  <a:pt x="157725" y="1409276"/>
                </a:lnTo>
                <a:lnTo>
                  <a:pt x="133561" y="1374121"/>
                </a:lnTo>
                <a:lnTo>
                  <a:pt x="111231" y="1338057"/>
                </a:lnTo>
                <a:lnTo>
                  <a:pt x="90785" y="1301127"/>
                </a:lnTo>
                <a:lnTo>
                  <a:pt x="72275" y="1263371"/>
                </a:lnTo>
                <a:lnTo>
                  <a:pt x="55752" y="1224831"/>
                </a:lnTo>
                <a:lnTo>
                  <a:pt x="41266" y="1185549"/>
                </a:lnTo>
                <a:lnTo>
                  <a:pt x="28870" y="1145565"/>
                </a:lnTo>
                <a:lnTo>
                  <a:pt x="18612" y="1104921"/>
                </a:lnTo>
                <a:lnTo>
                  <a:pt x="10546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6" y="809486"/>
                </a:lnTo>
                <a:lnTo>
                  <a:pt x="18612" y="768224"/>
                </a:lnTo>
                <a:lnTo>
                  <a:pt x="28870" y="727580"/>
                </a:lnTo>
                <a:lnTo>
                  <a:pt x="41266" y="687597"/>
                </a:lnTo>
                <a:lnTo>
                  <a:pt x="55752" y="648314"/>
                </a:lnTo>
                <a:lnTo>
                  <a:pt x="72275" y="609774"/>
                </a:lnTo>
                <a:lnTo>
                  <a:pt x="90785" y="572019"/>
                </a:lnTo>
                <a:lnTo>
                  <a:pt x="111231" y="535088"/>
                </a:lnTo>
                <a:lnTo>
                  <a:pt x="133561" y="499025"/>
                </a:lnTo>
                <a:lnTo>
                  <a:pt x="157725" y="463869"/>
                </a:lnTo>
                <a:lnTo>
                  <a:pt x="183672" y="429663"/>
                </a:lnTo>
                <a:lnTo>
                  <a:pt x="211351" y="396447"/>
                </a:lnTo>
                <a:lnTo>
                  <a:pt x="240711" y="364263"/>
                </a:lnTo>
                <a:lnTo>
                  <a:pt x="271700" y="333153"/>
                </a:lnTo>
                <a:lnTo>
                  <a:pt x="304268" y="303157"/>
                </a:lnTo>
                <a:lnTo>
                  <a:pt x="338364" y="274318"/>
                </a:lnTo>
                <a:lnTo>
                  <a:pt x="373937" y="246675"/>
                </a:lnTo>
                <a:lnTo>
                  <a:pt x="410935" y="220272"/>
                </a:lnTo>
                <a:lnTo>
                  <a:pt x="449309" y="195148"/>
                </a:lnTo>
                <a:lnTo>
                  <a:pt x="489006" y="171346"/>
                </a:lnTo>
                <a:lnTo>
                  <a:pt x="529976" y="148906"/>
                </a:lnTo>
                <a:lnTo>
                  <a:pt x="572169" y="127871"/>
                </a:lnTo>
                <a:lnTo>
                  <a:pt x="615532" y="108280"/>
                </a:lnTo>
                <a:lnTo>
                  <a:pt x="660015" y="90177"/>
                </a:lnTo>
                <a:lnTo>
                  <a:pt x="705567" y="73601"/>
                </a:lnTo>
                <a:lnTo>
                  <a:pt x="752137" y="58595"/>
                </a:lnTo>
                <a:lnTo>
                  <a:pt x="799674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8" y="15089"/>
                </a:lnTo>
                <a:lnTo>
                  <a:pt x="998473" y="8549"/>
                </a:lnTo>
                <a:lnTo>
                  <a:pt x="1050080" y="3827"/>
                </a:lnTo>
                <a:lnTo>
                  <a:pt x="1102349" y="963"/>
                </a:lnTo>
                <a:lnTo>
                  <a:pt x="1155227" y="0"/>
                </a:lnTo>
                <a:lnTo>
                  <a:pt x="1208108" y="963"/>
                </a:lnTo>
                <a:lnTo>
                  <a:pt x="1260378" y="3827"/>
                </a:lnTo>
                <a:lnTo>
                  <a:pt x="1311987" y="8549"/>
                </a:lnTo>
                <a:lnTo>
                  <a:pt x="1362884" y="15089"/>
                </a:lnTo>
                <a:lnTo>
                  <a:pt x="1413018" y="23405"/>
                </a:lnTo>
                <a:lnTo>
                  <a:pt x="1462337" y="33455"/>
                </a:lnTo>
                <a:lnTo>
                  <a:pt x="1510792" y="45199"/>
                </a:lnTo>
                <a:lnTo>
                  <a:pt x="1558330" y="58595"/>
                </a:lnTo>
                <a:lnTo>
                  <a:pt x="1604901" y="73601"/>
                </a:lnTo>
                <a:lnTo>
                  <a:pt x="1650454" y="90177"/>
                </a:lnTo>
                <a:lnTo>
                  <a:pt x="1694938" y="108280"/>
                </a:lnTo>
                <a:lnTo>
                  <a:pt x="1738302" y="127871"/>
                </a:lnTo>
                <a:lnTo>
                  <a:pt x="1780495" y="148906"/>
                </a:lnTo>
                <a:lnTo>
                  <a:pt x="1821466" y="171346"/>
                </a:lnTo>
                <a:lnTo>
                  <a:pt x="1861164" y="195148"/>
                </a:lnTo>
                <a:lnTo>
                  <a:pt x="1899538" y="220272"/>
                </a:lnTo>
                <a:lnTo>
                  <a:pt x="1936537" y="246675"/>
                </a:lnTo>
                <a:lnTo>
                  <a:pt x="1972110" y="274318"/>
                </a:lnTo>
                <a:lnTo>
                  <a:pt x="2006206" y="303157"/>
                </a:lnTo>
                <a:lnTo>
                  <a:pt x="2038774" y="333153"/>
                </a:lnTo>
                <a:lnTo>
                  <a:pt x="2069764" y="364263"/>
                </a:lnTo>
                <a:lnTo>
                  <a:pt x="2099124" y="396447"/>
                </a:lnTo>
                <a:lnTo>
                  <a:pt x="2126802" y="429663"/>
                </a:lnTo>
                <a:lnTo>
                  <a:pt x="2152749" y="463869"/>
                </a:lnTo>
                <a:lnTo>
                  <a:pt x="2176913" y="499025"/>
                </a:lnTo>
                <a:lnTo>
                  <a:pt x="2199244" y="535088"/>
                </a:lnTo>
                <a:lnTo>
                  <a:pt x="2219690" y="572019"/>
                </a:lnTo>
                <a:lnTo>
                  <a:pt x="2238199" y="609774"/>
                </a:lnTo>
                <a:lnTo>
                  <a:pt x="2254723" y="648314"/>
                </a:lnTo>
                <a:lnTo>
                  <a:pt x="2269208" y="687597"/>
                </a:lnTo>
                <a:lnTo>
                  <a:pt x="2281605" y="727580"/>
                </a:lnTo>
                <a:lnTo>
                  <a:pt x="2291862" y="768224"/>
                </a:lnTo>
                <a:lnTo>
                  <a:pt x="2299929" y="809486"/>
                </a:lnTo>
                <a:lnTo>
                  <a:pt x="2305754" y="851326"/>
                </a:lnTo>
                <a:lnTo>
                  <a:pt x="2309286" y="893702"/>
                </a:lnTo>
                <a:lnTo>
                  <a:pt x="2310475" y="936573"/>
                </a:lnTo>
                <a:lnTo>
                  <a:pt x="2309286" y="979443"/>
                </a:lnTo>
                <a:lnTo>
                  <a:pt x="2305754" y="1021819"/>
                </a:lnTo>
                <a:lnTo>
                  <a:pt x="2299929" y="1063659"/>
                </a:lnTo>
                <a:lnTo>
                  <a:pt x="2291862" y="1104921"/>
                </a:lnTo>
                <a:lnTo>
                  <a:pt x="2281605" y="1145565"/>
                </a:lnTo>
                <a:lnTo>
                  <a:pt x="2269208" y="1185549"/>
                </a:lnTo>
                <a:lnTo>
                  <a:pt x="2254723" y="1224831"/>
                </a:lnTo>
                <a:lnTo>
                  <a:pt x="2238199" y="1263371"/>
                </a:lnTo>
                <a:lnTo>
                  <a:pt x="2219690" y="1301127"/>
                </a:lnTo>
                <a:lnTo>
                  <a:pt x="2199244" y="1338057"/>
                </a:lnTo>
                <a:lnTo>
                  <a:pt x="2176913" y="1374121"/>
                </a:lnTo>
                <a:lnTo>
                  <a:pt x="2152749" y="1409276"/>
                </a:lnTo>
                <a:lnTo>
                  <a:pt x="2126802" y="1443483"/>
                </a:lnTo>
                <a:lnTo>
                  <a:pt x="2099124" y="1476698"/>
                </a:lnTo>
                <a:lnTo>
                  <a:pt x="2069764" y="1508882"/>
                </a:lnTo>
                <a:lnTo>
                  <a:pt x="2038774" y="1539992"/>
                </a:lnTo>
                <a:lnTo>
                  <a:pt x="2006206" y="1569988"/>
                </a:lnTo>
                <a:lnTo>
                  <a:pt x="1972110" y="1598828"/>
                </a:lnTo>
                <a:lnTo>
                  <a:pt x="1936537" y="1626470"/>
                </a:lnTo>
                <a:lnTo>
                  <a:pt x="1899538" y="1652874"/>
                </a:lnTo>
                <a:lnTo>
                  <a:pt x="1861164" y="1677997"/>
                </a:lnTo>
                <a:lnTo>
                  <a:pt x="1821466" y="1701799"/>
                </a:lnTo>
                <a:lnTo>
                  <a:pt x="1780495" y="1724239"/>
                </a:lnTo>
                <a:lnTo>
                  <a:pt x="1738302" y="1745275"/>
                </a:lnTo>
                <a:lnTo>
                  <a:pt x="1694938" y="1764865"/>
                </a:lnTo>
                <a:lnTo>
                  <a:pt x="1650454" y="1782969"/>
                </a:lnTo>
                <a:lnTo>
                  <a:pt x="1604901" y="1799544"/>
                </a:lnTo>
                <a:lnTo>
                  <a:pt x="1558330" y="1814551"/>
                </a:lnTo>
                <a:lnTo>
                  <a:pt x="1510792" y="1827946"/>
                </a:lnTo>
                <a:lnTo>
                  <a:pt x="1462337" y="1839690"/>
                </a:lnTo>
                <a:lnTo>
                  <a:pt x="1413018" y="1849740"/>
                </a:lnTo>
                <a:lnTo>
                  <a:pt x="1362884" y="1858056"/>
                </a:lnTo>
                <a:lnTo>
                  <a:pt x="1311987" y="1864596"/>
                </a:lnTo>
                <a:lnTo>
                  <a:pt x="1260378" y="1869318"/>
                </a:lnTo>
                <a:lnTo>
                  <a:pt x="1208108" y="1872182"/>
                </a:lnTo>
                <a:lnTo>
                  <a:pt x="1155227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15269" y="3083018"/>
            <a:ext cx="1415415" cy="370840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509"/>
              </a:spcBef>
            </a:pPr>
            <a:r>
              <a:rPr dirty="0" sz="140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967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4" y="1873146"/>
                </a:moveTo>
                <a:lnTo>
                  <a:pt x="1102354" y="1872182"/>
                </a:lnTo>
                <a:lnTo>
                  <a:pt x="1050085" y="1869318"/>
                </a:lnTo>
                <a:lnTo>
                  <a:pt x="998476" y="1864596"/>
                </a:lnTo>
                <a:lnTo>
                  <a:pt x="947579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3" y="1827946"/>
                </a:lnTo>
                <a:lnTo>
                  <a:pt x="752136" y="1814551"/>
                </a:lnTo>
                <a:lnTo>
                  <a:pt x="705565" y="1799544"/>
                </a:lnTo>
                <a:lnTo>
                  <a:pt x="660012" y="1782969"/>
                </a:lnTo>
                <a:lnTo>
                  <a:pt x="615529" y="1764865"/>
                </a:lnTo>
                <a:lnTo>
                  <a:pt x="572165" y="1745275"/>
                </a:lnTo>
                <a:lnTo>
                  <a:pt x="529973" y="1724239"/>
                </a:lnTo>
                <a:lnTo>
                  <a:pt x="489002" y="1701799"/>
                </a:lnTo>
                <a:lnTo>
                  <a:pt x="449305" y="1677997"/>
                </a:lnTo>
                <a:lnTo>
                  <a:pt x="410931" y="1652874"/>
                </a:lnTo>
                <a:lnTo>
                  <a:pt x="373933" y="1626470"/>
                </a:lnTo>
                <a:lnTo>
                  <a:pt x="338360" y="1598828"/>
                </a:lnTo>
                <a:lnTo>
                  <a:pt x="304264" y="1569988"/>
                </a:lnTo>
                <a:lnTo>
                  <a:pt x="271696" y="1539992"/>
                </a:lnTo>
                <a:lnTo>
                  <a:pt x="240707" y="1508882"/>
                </a:lnTo>
                <a:lnTo>
                  <a:pt x="211348" y="1476698"/>
                </a:lnTo>
                <a:lnTo>
                  <a:pt x="183670" y="1443483"/>
                </a:lnTo>
                <a:lnTo>
                  <a:pt x="157723" y="1409276"/>
                </a:lnTo>
                <a:lnTo>
                  <a:pt x="133559" y="1374121"/>
                </a:lnTo>
                <a:lnTo>
                  <a:pt x="111229" y="1338057"/>
                </a:lnTo>
                <a:lnTo>
                  <a:pt x="90784" y="1301127"/>
                </a:lnTo>
                <a:lnTo>
                  <a:pt x="72274" y="1263371"/>
                </a:lnTo>
                <a:lnTo>
                  <a:pt x="55751" y="1224831"/>
                </a:lnTo>
                <a:lnTo>
                  <a:pt x="41266" y="1185549"/>
                </a:lnTo>
                <a:lnTo>
                  <a:pt x="28869" y="1145565"/>
                </a:lnTo>
                <a:lnTo>
                  <a:pt x="18612" y="1104921"/>
                </a:lnTo>
                <a:lnTo>
                  <a:pt x="10545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5" y="809486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7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9"/>
                </a:lnTo>
                <a:lnTo>
                  <a:pt x="111229" y="535088"/>
                </a:lnTo>
                <a:lnTo>
                  <a:pt x="133559" y="499025"/>
                </a:lnTo>
                <a:lnTo>
                  <a:pt x="157723" y="463869"/>
                </a:lnTo>
                <a:lnTo>
                  <a:pt x="183670" y="429663"/>
                </a:lnTo>
                <a:lnTo>
                  <a:pt x="211348" y="396447"/>
                </a:lnTo>
                <a:lnTo>
                  <a:pt x="240707" y="364263"/>
                </a:lnTo>
                <a:lnTo>
                  <a:pt x="271696" y="333153"/>
                </a:lnTo>
                <a:lnTo>
                  <a:pt x="304264" y="303157"/>
                </a:lnTo>
                <a:lnTo>
                  <a:pt x="338360" y="274318"/>
                </a:lnTo>
                <a:lnTo>
                  <a:pt x="373933" y="246675"/>
                </a:lnTo>
                <a:lnTo>
                  <a:pt x="410931" y="220272"/>
                </a:lnTo>
                <a:lnTo>
                  <a:pt x="449305" y="195148"/>
                </a:lnTo>
                <a:lnTo>
                  <a:pt x="489002" y="171346"/>
                </a:lnTo>
                <a:lnTo>
                  <a:pt x="529973" y="148906"/>
                </a:lnTo>
                <a:lnTo>
                  <a:pt x="572165" y="127871"/>
                </a:lnTo>
                <a:lnTo>
                  <a:pt x="615529" y="108280"/>
                </a:lnTo>
                <a:lnTo>
                  <a:pt x="660012" y="90177"/>
                </a:lnTo>
                <a:lnTo>
                  <a:pt x="705565" y="73601"/>
                </a:lnTo>
                <a:lnTo>
                  <a:pt x="752136" y="58595"/>
                </a:lnTo>
                <a:lnTo>
                  <a:pt x="799673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9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4" y="963"/>
                </a:lnTo>
                <a:lnTo>
                  <a:pt x="1155234" y="0"/>
                </a:lnTo>
                <a:lnTo>
                  <a:pt x="1208114" y="963"/>
                </a:lnTo>
                <a:lnTo>
                  <a:pt x="1260384" y="3827"/>
                </a:lnTo>
                <a:lnTo>
                  <a:pt x="1311992" y="8549"/>
                </a:lnTo>
                <a:lnTo>
                  <a:pt x="1362889" y="15089"/>
                </a:lnTo>
                <a:lnTo>
                  <a:pt x="1413022" y="23405"/>
                </a:lnTo>
                <a:lnTo>
                  <a:pt x="1462341" y="33455"/>
                </a:lnTo>
                <a:lnTo>
                  <a:pt x="1510794" y="45199"/>
                </a:lnTo>
                <a:lnTo>
                  <a:pt x="1558332" y="58595"/>
                </a:lnTo>
                <a:lnTo>
                  <a:pt x="1604903" y="73601"/>
                </a:lnTo>
                <a:lnTo>
                  <a:pt x="1650455" y="90177"/>
                </a:lnTo>
                <a:lnTo>
                  <a:pt x="1694939" y="108280"/>
                </a:lnTo>
                <a:lnTo>
                  <a:pt x="1738302" y="127871"/>
                </a:lnTo>
                <a:lnTo>
                  <a:pt x="1780494" y="148906"/>
                </a:lnTo>
                <a:lnTo>
                  <a:pt x="1821465" y="171346"/>
                </a:lnTo>
                <a:lnTo>
                  <a:pt x="1861162" y="195148"/>
                </a:lnTo>
                <a:lnTo>
                  <a:pt x="1899536" y="220272"/>
                </a:lnTo>
                <a:lnTo>
                  <a:pt x="1936534" y="246675"/>
                </a:lnTo>
                <a:lnTo>
                  <a:pt x="1972107" y="274318"/>
                </a:lnTo>
                <a:lnTo>
                  <a:pt x="2006203" y="303157"/>
                </a:lnTo>
                <a:lnTo>
                  <a:pt x="2038771" y="333153"/>
                </a:lnTo>
                <a:lnTo>
                  <a:pt x="2069760" y="364263"/>
                </a:lnTo>
                <a:lnTo>
                  <a:pt x="2099119" y="396447"/>
                </a:lnTo>
                <a:lnTo>
                  <a:pt x="2126797" y="429663"/>
                </a:lnTo>
                <a:lnTo>
                  <a:pt x="2152744" y="463869"/>
                </a:lnTo>
                <a:lnTo>
                  <a:pt x="2176908" y="499025"/>
                </a:lnTo>
                <a:lnTo>
                  <a:pt x="2199238" y="535088"/>
                </a:lnTo>
                <a:lnTo>
                  <a:pt x="2219683" y="572019"/>
                </a:lnTo>
                <a:lnTo>
                  <a:pt x="2238193" y="609774"/>
                </a:lnTo>
                <a:lnTo>
                  <a:pt x="2254716" y="648314"/>
                </a:lnTo>
                <a:lnTo>
                  <a:pt x="2269201" y="687597"/>
                </a:lnTo>
                <a:lnTo>
                  <a:pt x="2281598" y="727580"/>
                </a:lnTo>
                <a:lnTo>
                  <a:pt x="2291855" y="768224"/>
                </a:lnTo>
                <a:lnTo>
                  <a:pt x="2299921" y="809486"/>
                </a:lnTo>
                <a:lnTo>
                  <a:pt x="2305746" y="851326"/>
                </a:lnTo>
                <a:lnTo>
                  <a:pt x="2309278" y="893702"/>
                </a:lnTo>
                <a:lnTo>
                  <a:pt x="2310467" y="936573"/>
                </a:lnTo>
                <a:lnTo>
                  <a:pt x="2309278" y="979443"/>
                </a:lnTo>
                <a:lnTo>
                  <a:pt x="2305746" y="1021819"/>
                </a:lnTo>
                <a:lnTo>
                  <a:pt x="2299921" y="1063659"/>
                </a:lnTo>
                <a:lnTo>
                  <a:pt x="2291855" y="1104921"/>
                </a:lnTo>
                <a:lnTo>
                  <a:pt x="2281598" y="1145565"/>
                </a:lnTo>
                <a:lnTo>
                  <a:pt x="2269201" y="1185549"/>
                </a:lnTo>
                <a:lnTo>
                  <a:pt x="2254716" y="1224831"/>
                </a:lnTo>
                <a:lnTo>
                  <a:pt x="2238193" y="1263371"/>
                </a:lnTo>
                <a:lnTo>
                  <a:pt x="2219683" y="1301127"/>
                </a:lnTo>
                <a:lnTo>
                  <a:pt x="2199238" y="1338057"/>
                </a:lnTo>
                <a:lnTo>
                  <a:pt x="2176908" y="1374121"/>
                </a:lnTo>
                <a:lnTo>
                  <a:pt x="2152744" y="1409276"/>
                </a:lnTo>
                <a:lnTo>
                  <a:pt x="2126797" y="1443483"/>
                </a:lnTo>
                <a:lnTo>
                  <a:pt x="2099119" y="1476698"/>
                </a:lnTo>
                <a:lnTo>
                  <a:pt x="2069760" y="1508882"/>
                </a:lnTo>
                <a:lnTo>
                  <a:pt x="2038771" y="1539992"/>
                </a:lnTo>
                <a:lnTo>
                  <a:pt x="2006203" y="1569988"/>
                </a:lnTo>
                <a:lnTo>
                  <a:pt x="1972107" y="1598828"/>
                </a:lnTo>
                <a:lnTo>
                  <a:pt x="1936534" y="1626470"/>
                </a:lnTo>
                <a:lnTo>
                  <a:pt x="1899536" y="1652874"/>
                </a:lnTo>
                <a:lnTo>
                  <a:pt x="1861162" y="1677997"/>
                </a:lnTo>
                <a:lnTo>
                  <a:pt x="1821465" y="1701799"/>
                </a:lnTo>
                <a:lnTo>
                  <a:pt x="1780494" y="1724239"/>
                </a:lnTo>
                <a:lnTo>
                  <a:pt x="1738302" y="1745275"/>
                </a:lnTo>
                <a:lnTo>
                  <a:pt x="1694939" y="1764865"/>
                </a:lnTo>
                <a:lnTo>
                  <a:pt x="1650455" y="1782969"/>
                </a:lnTo>
                <a:lnTo>
                  <a:pt x="1604903" y="1799544"/>
                </a:lnTo>
                <a:lnTo>
                  <a:pt x="1558332" y="1814551"/>
                </a:lnTo>
                <a:lnTo>
                  <a:pt x="1510794" y="1827946"/>
                </a:lnTo>
                <a:lnTo>
                  <a:pt x="1462341" y="1839690"/>
                </a:lnTo>
                <a:lnTo>
                  <a:pt x="1413022" y="1849740"/>
                </a:lnTo>
                <a:lnTo>
                  <a:pt x="1362889" y="1858056"/>
                </a:lnTo>
                <a:lnTo>
                  <a:pt x="1311992" y="1864596"/>
                </a:lnTo>
                <a:lnTo>
                  <a:pt x="1260384" y="1869318"/>
                </a:lnTo>
                <a:lnTo>
                  <a:pt x="1208114" y="1872182"/>
                </a:lnTo>
                <a:lnTo>
                  <a:pt x="1155234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59023" y="3202586"/>
            <a:ext cx="3898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9464" y="1923668"/>
            <a:ext cx="1418590" cy="1059815"/>
          </a:xfrm>
          <a:custGeom>
            <a:avLst/>
            <a:gdLst/>
            <a:ahLst/>
            <a:cxnLst/>
            <a:rect l="l" t="t" r="r" b="b"/>
            <a:pathLst>
              <a:path w="1418589" h="1059814">
                <a:moveTo>
                  <a:pt x="709256" y="1059600"/>
                </a:moveTo>
                <a:lnTo>
                  <a:pt x="653828" y="1058006"/>
                </a:lnTo>
                <a:lnTo>
                  <a:pt x="599566" y="1053303"/>
                </a:lnTo>
                <a:lnTo>
                  <a:pt x="546630" y="1045608"/>
                </a:lnTo>
                <a:lnTo>
                  <a:pt x="495175" y="1035039"/>
                </a:lnTo>
                <a:lnTo>
                  <a:pt x="445360" y="1021714"/>
                </a:lnTo>
                <a:lnTo>
                  <a:pt x="397343" y="1005750"/>
                </a:lnTo>
                <a:lnTo>
                  <a:pt x="351280" y="987267"/>
                </a:lnTo>
                <a:lnTo>
                  <a:pt x="307331" y="966380"/>
                </a:lnTo>
                <a:lnTo>
                  <a:pt x="265652" y="943209"/>
                </a:lnTo>
                <a:lnTo>
                  <a:pt x="226401" y="917871"/>
                </a:lnTo>
                <a:lnTo>
                  <a:pt x="189736" y="890483"/>
                </a:lnTo>
                <a:lnTo>
                  <a:pt x="155815" y="861163"/>
                </a:lnTo>
                <a:lnTo>
                  <a:pt x="124795" y="830030"/>
                </a:lnTo>
                <a:lnTo>
                  <a:pt x="96834" y="797201"/>
                </a:lnTo>
                <a:lnTo>
                  <a:pt x="72089" y="762794"/>
                </a:lnTo>
                <a:lnTo>
                  <a:pt x="50719" y="726926"/>
                </a:lnTo>
                <a:lnTo>
                  <a:pt x="32880" y="689716"/>
                </a:lnTo>
                <a:lnTo>
                  <a:pt x="18731" y="651280"/>
                </a:lnTo>
                <a:lnTo>
                  <a:pt x="8430" y="611738"/>
                </a:lnTo>
                <a:lnTo>
                  <a:pt x="2133" y="571207"/>
                </a:lnTo>
                <a:lnTo>
                  <a:pt x="0" y="529803"/>
                </a:lnTo>
                <a:lnTo>
                  <a:pt x="2133" y="488400"/>
                </a:lnTo>
                <a:lnTo>
                  <a:pt x="8430" y="447867"/>
                </a:lnTo>
                <a:lnTo>
                  <a:pt x="18731" y="408324"/>
                </a:lnTo>
                <a:lnTo>
                  <a:pt x="32880" y="369889"/>
                </a:lnTo>
                <a:lnTo>
                  <a:pt x="50719" y="332678"/>
                </a:lnTo>
                <a:lnTo>
                  <a:pt x="72089" y="296809"/>
                </a:lnTo>
                <a:lnTo>
                  <a:pt x="96834" y="262402"/>
                </a:lnTo>
                <a:lnTo>
                  <a:pt x="124795" y="229572"/>
                </a:lnTo>
                <a:lnTo>
                  <a:pt x="155815" y="198438"/>
                </a:lnTo>
                <a:lnTo>
                  <a:pt x="189736" y="169119"/>
                </a:lnTo>
                <a:lnTo>
                  <a:pt x="226401" y="141730"/>
                </a:lnTo>
                <a:lnTo>
                  <a:pt x="265652" y="116392"/>
                </a:lnTo>
                <a:lnTo>
                  <a:pt x="307331" y="93220"/>
                </a:lnTo>
                <a:lnTo>
                  <a:pt x="351280" y="72333"/>
                </a:lnTo>
                <a:lnTo>
                  <a:pt x="397343" y="53850"/>
                </a:lnTo>
                <a:lnTo>
                  <a:pt x="445360" y="37886"/>
                </a:lnTo>
                <a:lnTo>
                  <a:pt x="495175" y="24561"/>
                </a:lnTo>
                <a:lnTo>
                  <a:pt x="546630" y="13992"/>
                </a:lnTo>
                <a:lnTo>
                  <a:pt x="599566" y="6297"/>
                </a:lnTo>
                <a:lnTo>
                  <a:pt x="653828" y="1593"/>
                </a:lnTo>
                <a:lnTo>
                  <a:pt x="709256" y="0"/>
                </a:lnTo>
                <a:lnTo>
                  <a:pt x="764682" y="1593"/>
                </a:lnTo>
                <a:lnTo>
                  <a:pt x="818942" y="6297"/>
                </a:lnTo>
                <a:lnTo>
                  <a:pt x="871877" y="13992"/>
                </a:lnTo>
                <a:lnTo>
                  <a:pt x="923331" y="24561"/>
                </a:lnTo>
                <a:lnTo>
                  <a:pt x="973145" y="37886"/>
                </a:lnTo>
                <a:lnTo>
                  <a:pt x="1021162" y="53850"/>
                </a:lnTo>
                <a:lnTo>
                  <a:pt x="1067223" y="72333"/>
                </a:lnTo>
                <a:lnTo>
                  <a:pt x="1111172" y="93220"/>
                </a:lnTo>
                <a:lnTo>
                  <a:pt x="1152851" y="116392"/>
                </a:lnTo>
                <a:lnTo>
                  <a:pt x="1192102" y="141730"/>
                </a:lnTo>
                <a:lnTo>
                  <a:pt x="1228766" y="169119"/>
                </a:lnTo>
                <a:lnTo>
                  <a:pt x="1262688" y="198438"/>
                </a:lnTo>
                <a:lnTo>
                  <a:pt x="1293708" y="229572"/>
                </a:lnTo>
                <a:lnTo>
                  <a:pt x="1321669" y="262402"/>
                </a:lnTo>
                <a:lnTo>
                  <a:pt x="1346414" y="296809"/>
                </a:lnTo>
                <a:lnTo>
                  <a:pt x="1367784" y="332678"/>
                </a:lnTo>
                <a:lnTo>
                  <a:pt x="1385623" y="369889"/>
                </a:lnTo>
                <a:lnTo>
                  <a:pt x="1399772" y="408324"/>
                </a:lnTo>
                <a:lnTo>
                  <a:pt x="1410074" y="447867"/>
                </a:lnTo>
                <a:lnTo>
                  <a:pt x="1416370" y="488400"/>
                </a:lnTo>
                <a:lnTo>
                  <a:pt x="1418504" y="529803"/>
                </a:lnTo>
                <a:lnTo>
                  <a:pt x="1416370" y="571207"/>
                </a:lnTo>
                <a:lnTo>
                  <a:pt x="1410074" y="611738"/>
                </a:lnTo>
                <a:lnTo>
                  <a:pt x="1399772" y="651280"/>
                </a:lnTo>
                <a:lnTo>
                  <a:pt x="1385623" y="689716"/>
                </a:lnTo>
                <a:lnTo>
                  <a:pt x="1367784" y="726926"/>
                </a:lnTo>
                <a:lnTo>
                  <a:pt x="1346414" y="762794"/>
                </a:lnTo>
                <a:lnTo>
                  <a:pt x="1321669" y="797201"/>
                </a:lnTo>
                <a:lnTo>
                  <a:pt x="1293708" y="830030"/>
                </a:lnTo>
                <a:lnTo>
                  <a:pt x="1262688" y="861163"/>
                </a:lnTo>
                <a:lnTo>
                  <a:pt x="1228766" y="890483"/>
                </a:lnTo>
                <a:lnTo>
                  <a:pt x="1192102" y="917871"/>
                </a:lnTo>
                <a:lnTo>
                  <a:pt x="1152851" y="943209"/>
                </a:lnTo>
                <a:lnTo>
                  <a:pt x="1111172" y="966380"/>
                </a:lnTo>
                <a:lnTo>
                  <a:pt x="1067223" y="987267"/>
                </a:lnTo>
                <a:lnTo>
                  <a:pt x="1021162" y="1005750"/>
                </a:lnTo>
                <a:lnTo>
                  <a:pt x="973145" y="1021714"/>
                </a:lnTo>
                <a:lnTo>
                  <a:pt x="923331" y="1035039"/>
                </a:lnTo>
                <a:lnTo>
                  <a:pt x="871877" y="1045608"/>
                </a:lnTo>
                <a:lnTo>
                  <a:pt x="818942" y="1053303"/>
                </a:lnTo>
                <a:lnTo>
                  <a:pt x="764682" y="1058006"/>
                </a:lnTo>
                <a:lnTo>
                  <a:pt x="709256" y="105960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46291" y="2210383"/>
            <a:ext cx="8255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2705" marR="5080" indent="-40640">
              <a:lnSpc>
                <a:spcPts val="1650"/>
              </a:lnSpc>
              <a:spcBef>
                <a:spcPts val="180"/>
              </a:spcBef>
            </a:pPr>
            <a:r>
              <a:rPr dirty="0" sz="1400" spc="5">
                <a:latin typeface="Lato"/>
                <a:cs typeface="Lato"/>
              </a:rPr>
              <a:t>Metrics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to  </a:t>
            </a:r>
            <a:r>
              <a:rPr dirty="0" sz="1400" spc="5">
                <a:latin typeface="Lato"/>
                <a:cs typeface="Lato"/>
              </a:rPr>
              <a:t>Optimize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58302" y="906285"/>
            <a:ext cx="1316990" cy="621665"/>
            <a:chOff x="5058302" y="906285"/>
            <a:chExt cx="1316990" cy="621665"/>
          </a:xfrm>
        </p:grpSpPr>
        <p:sp>
          <p:nvSpPr>
            <p:cNvPr id="11" name="object 11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1154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0" y="611698"/>
                  </a:move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348361" y="1122921"/>
            <a:ext cx="7366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Lato"/>
                <a:cs typeface="Lato"/>
              </a:rPr>
              <a:t>Observation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33152" y="2572432"/>
            <a:ext cx="1277620" cy="621665"/>
            <a:chOff x="4833152" y="2572432"/>
            <a:chExt cx="1277620" cy="621665"/>
          </a:xfrm>
        </p:grpSpPr>
        <p:sp>
          <p:nvSpPr>
            <p:cNvPr id="15" name="object 15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1115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0" y="611698"/>
                  </a:move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162141" y="2789066"/>
            <a:ext cx="62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 b="1">
                <a:solidFill>
                  <a:srgbClr val="FFFFFF"/>
                </a:solidFill>
                <a:latin typeface="Lato"/>
                <a:cs typeface="Lato"/>
              </a:rPr>
              <a:t>Prediction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05724" y="1731903"/>
            <a:ext cx="2237105" cy="537845"/>
            <a:chOff x="6705724" y="1731903"/>
            <a:chExt cx="2237105" cy="537845"/>
          </a:xfrm>
        </p:grpSpPr>
        <p:sp>
          <p:nvSpPr>
            <p:cNvPr id="19" name="object 19"/>
            <p:cNvSpPr/>
            <p:nvPr/>
          </p:nvSpPr>
          <p:spPr>
            <a:xfrm>
              <a:off x="6710486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837298" y="527698"/>
                  </a:moveTo>
                  <a:lnTo>
                    <a:pt x="0" y="527698"/>
                  </a:lnTo>
                  <a:lnTo>
                    <a:pt x="0" y="0"/>
                  </a:lnTo>
                  <a:lnTo>
                    <a:pt x="837298" y="0"/>
                  </a:lnTo>
                  <a:lnTo>
                    <a:pt x="837298" y="527698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10486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0" y="0"/>
                  </a:moveTo>
                  <a:lnTo>
                    <a:pt x="837298" y="0"/>
                  </a:lnTo>
                  <a:lnTo>
                    <a:pt x="837298" y="527698"/>
                  </a:lnTo>
                  <a:lnTo>
                    <a:pt x="0" y="527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100458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837298" y="527698"/>
                  </a:moveTo>
                  <a:lnTo>
                    <a:pt x="0" y="527698"/>
                  </a:lnTo>
                  <a:lnTo>
                    <a:pt x="0" y="0"/>
                  </a:lnTo>
                  <a:lnTo>
                    <a:pt x="837298" y="0"/>
                  </a:lnTo>
                  <a:lnTo>
                    <a:pt x="837298" y="5276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00458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0" y="0"/>
                  </a:moveTo>
                  <a:lnTo>
                    <a:pt x="837298" y="0"/>
                  </a:lnTo>
                  <a:lnTo>
                    <a:pt x="837298" y="527698"/>
                  </a:lnTo>
                  <a:lnTo>
                    <a:pt x="0" y="527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573487" y="1523821"/>
            <a:ext cx="2483485" cy="100901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tabLst>
                <a:tab pos="1766570" algn="l"/>
              </a:tabLst>
            </a:pPr>
            <a:r>
              <a:rPr dirty="0" sz="1000">
                <a:latin typeface="Lato"/>
                <a:cs typeface="Lato"/>
              </a:rPr>
              <a:t>REST</a:t>
            </a:r>
            <a:r>
              <a:rPr dirty="0" sz="1000" spc="-65">
                <a:latin typeface="Lato"/>
                <a:cs typeface="Lato"/>
              </a:rPr>
              <a:t> </a:t>
            </a:r>
            <a:r>
              <a:rPr dirty="0" sz="1000" spc="10">
                <a:latin typeface="Lato"/>
                <a:cs typeface="Lato"/>
              </a:rPr>
              <a:t>API	</a:t>
            </a: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14025" y="1519054"/>
            <a:ext cx="1989455" cy="1059180"/>
            <a:chOff x="6114025" y="1519054"/>
            <a:chExt cx="1989455" cy="1059180"/>
          </a:xfrm>
        </p:grpSpPr>
        <p:sp>
          <p:nvSpPr>
            <p:cNvPr id="25" name="object 25"/>
            <p:cNvSpPr/>
            <p:nvPr/>
          </p:nvSpPr>
          <p:spPr>
            <a:xfrm>
              <a:off x="6203487" y="1523816"/>
              <a:ext cx="465455" cy="438150"/>
            </a:xfrm>
            <a:custGeom>
              <a:avLst/>
              <a:gdLst/>
              <a:ahLst/>
              <a:cxnLst/>
              <a:rect l="l" t="t" r="r" b="b"/>
              <a:pathLst>
                <a:path w="465454" h="438150">
                  <a:moveTo>
                    <a:pt x="0" y="0"/>
                  </a:moveTo>
                  <a:lnTo>
                    <a:pt x="465349" y="4375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274" y="41069"/>
                  </a:moveTo>
                  <a:lnTo>
                    <a:pt x="0" y="22922"/>
                  </a:lnTo>
                  <a:lnTo>
                    <a:pt x="21549" y="0"/>
                  </a:lnTo>
                  <a:lnTo>
                    <a:pt x="42274" y="410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2922"/>
                  </a:moveTo>
                  <a:lnTo>
                    <a:pt x="42274" y="41069"/>
                  </a:lnTo>
                  <a:lnTo>
                    <a:pt x="21549" y="0"/>
                  </a:lnTo>
                  <a:lnTo>
                    <a:pt x="0" y="229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153487" y="2137578"/>
              <a:ext cx="551815" cy="410209"/>
            </a:xfrm>
            <a:custGeom>
              <a:avLst/>
              <a:gdLst/>
              <a:ahLst/>
              <a:cxnLst/>
              <a:rect l="l" t="t" r="r" b="b"/>
              <a:pathLst>
                <a:path w="551815" h="410210">
                  <a:moveTo>
                    <a:pt x="0" y="409916"/>
                  </a:moveTo>
                  <a:lnTo>
                    <a:pt x="55142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38424"/>
                  </a:moveTo>
                  <a:lnTo>
                    <a:pt x="25299" y="0"/>
                  </a:lnTo>
                  <a:lnTo>
                    <a:pt x="44074" y="25274"/>
                  </a:lnTo>
                  <a:lnTo>
                    <a:pt x="0" y="38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5299" y="0"/>
                  </a:moveTo>
                  <a:lnTo>
                    <a:pt x="0" y="38424"/>
                  </a:lnTo>
                  <a:lnTo>
                    <a:pt x="44074" y="25274"/>
                  </a:lnTo>
                  <a:lnTo>
                    <a:pt x="252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548784" y="1868283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 h="0">
                  <a:moveTo>
                    <a:pt x="0" y="0"/>
                  </a:moveTo>
                  <a:lnTo>
                    <a:pt x="495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14084" y="2138358"/>
              <a:ext cx="489584" cy="0"/>
            </a:xfrm>
            <a:custGeom>
              <a:avLst/>
              <a:gdLst/>
              <a:ahLst/>
              <a:cxnLst/>
              <a:rect l="l" t="t" r="r" b="b"/>
              <a:pathLst>
                <a:path w="489584" h="0">
                  <a:moveTo>
                    <a:pt x="4891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491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Optimising </a:t>
            </a:r>
            <a:r>
              <a:rPr dirty="0"/>
              <a:t>ML</a:t>
            </a:r>
            <a:r>
              <a:rPr dirty="0" spc="-3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487" y="701811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5" y="1873158"/>
                </a:moveTo>
                <a:lnTo>
                  <a:pt x="1102355" y="1872195"/>
                </a:lnTo>
                <a:lnTo>
                  <a:pt x="1050085" y="1869331"/>
                </a:lnTo>
                <a:lnTo>
                  <a:pt x="998476" y="1864608"/>
                </a:lnTo>
                <a:lnTo>
                  <a:pt x="947580" y="1858069"/>
                </a:lnTo>
                <a:lnTo>
                  <a:pt x="897447" y="1849753"/>
                </a:lnTo>
                <a:lnTo>
                  <a:pt x="848127" y="1839702"/>
                </a:lnTo>
                <a:lnTo>
                  <a:pt x="799674" y="1827959"/>
                </a:lnTo>
                <a:lnTo>
                  <a:pt x="752136" y="1814563"/>
                </a:lnTo>
                <a:lnTo>
                  <a:pt x="705565" y="1799556"/>
                </a:lnTo>
                <a:lnTo>
                  <a:pt x="660012" y="1782981"/>
                </a:lnTo>
                <a:lnTo>
                  <a:pt x="615529" y="1764877"/>
                </a:lnTo>
                <a:lnTo>
                  <a:pt x="572165" y="1745286"/>
                </a:lnTo>
                <a:lnTo>
                  <a:pt x="529973" y="1724250"/>
                </a:lnTo>
                <a:lnTo>
                  <a:pt x="489002" y="1701811"/>
                </a:lnTo>
                <a:lnTo>
                  <a:pt x="449305" y="1678008"/>
                </a:lnTo>
                <a:lnTo>
                  <a:pt x="410931" y="1652884"/>
                </a:lnTo>
                <a:lnTo>
                  <a:pt x="373933" y="1626480"/>
                </a:lnTo>
                <a:lnTo>
                  <a:pt x="338360" y="1598838"/>
                </a:lnTo>
                <a:lnTo>
                  <a:pt x="304264" y="1569998"/>
                </a:lnTo>
                <a:lnTo>
                  <a:pt x="271696" y="1540002"/>
                </a:lnTo>
                <a:lnTo>
                  <a:pt x="240707" y="1508891"/>
                </a:lnTo>
                <a:lnTo>
                  <a:pt x="211348" y="1476707"/>
                </a:lnTo>
                <a:lnTo>
                  <a:pt x="183670" y="1443491"/>
                </a:lnTo>
                <a:lnTo>
                  <a:pt x="157723" y="1409285"/>
                </a:lnTo>
                <a:lnTo>
                  <a:pt x="133559" y="1374129"/>
                </a:lnTo>
                <a:lnTo>
                  <a:pt x="111229" y="1338065"/>
                </a:lnTo>
                <a:lnTo>
                  <a:pt x="90784" y="1301134"/>
                </a:lnTo>
                <a:lnTo>
                  <a:pt x="72274" y="1263378"/>
                </a:lnTo>
                <a:lnTo>
                  <a:pt x="55751" y="1224837"/>
                </a:lnTo>
                <a:lnTo>
                  <a:pt x="41266" y="1185555"/>
                </a:lnTo>
                <a:lnTo>
                  <a:pt x="28869" y="1145570"/>
                </a:lnTo>
                <a:lnTo>
                  <a:pt x="18612" y="1104926"/>
                </a:lnTo>
                <a:lnTo>
                  <a:pt x="10545" y="1063663"/>
                </a:lnTo>
                <a:lnTo>
                  <a:pt x="4721" y="1021823"/>
                </a:lnTo>
                <a:lnTo>
                  <a:pt x="1188" y="979446"/>
                </a:lnTo>
                <a:lnTo>
                  <a:pt x="0" y="936575"/>
                </a:lnTo>
                <a:lnTo>
                  <a:pt x="1188" y="893704"/>
                </a:lnTo>
                <a:lnTo>
                  <a:pt x="4721" y="851328"/>
                </a:lnTo>
                <a:lnTo>
                  <a:pt x="10545" y="809487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6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8"/>
                </a:lnTo>
                <a:lnTo>
                  <a:pt x="111229" y="535087"/>
                </a:lnTo>
                <a:lnTo>
                  <a:pt x="133559" y="499023"/>
                </a:lnTo>
                <a:lnTo>
                  <a:pt x="157723" y="463867"/>
                </a:lnTo>
                <a:lnTo>
                  <a:pt x="183670" y="429661"/>
                </a:lnTo>
                <a:lnTo>
                  <a:pt x="211348" y="396445"/>
                </a:lnTo>
                <a:lnTo>
                  <a:pt x="240707" y="364262"/>
                </a:lnTo>
                <a:lnTo>
                  <a:pt x="271696" y="333151"/>
                </a:lnTo>
                <a:lnTo>
                  <a:pt x="304264" y="303156"/>
                </a:lnTo>
                <a:lnTo>
                  <a:pt x="338360" y="274316"/>
                </a:lnTo>
                <a:lnTo>
                  <a:pt x="373933" y="246674"/>
                </a:lnTo>
                <a:lnTo>
                  <a:pt x="410931" y="220270"/>
                </a:lnTo>
                <a:lnTo>
                  <a:pt x="449305" y="195147"/>
                </a:lnTo>
                <a:lnTo>
                  <a:pt x="489002" y="171345"/>
                </a:lnTo>
                <a:lnTo>
                  <a:pt x="529973" y="148905"/>
                </a:lnTo>
                <a:lnTo>
                  <a:pt x="572165" y="127870"/>
                </a:lnTo>
                <a:lnTo>
                  <a:pt x="615529" y="108279"/>
                </a:lnTo>
                <a:lnTo>
                  <a:pt x="660012" y="90176"/>
                </a:lnTo>
                <a:lnTo>
                  <a:pt x="705565" y="73600"/>
                </a:lnTo>
                <a:lnTo>
                  <a:pt x="752136" y="58594"/>
                </a:lnTo>
                <a:lnTo>
                  <a:pt x="799674" y="45198"/>
                </a:lnTo>
                <a:lnTo>
                  <a:pt x="848127" y="33455"/>
                </a:lnTo>
                <a:lnTo>
                  <a:pt x="897447" y="23405"/>
                </a:lnTo>
                <a:lnTo>
                  <a:pt x="947580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5" y="963"/>
                </a:lnTo>
                <a:lnTo>
                  <a:pt x="1155235" y="0"/>
                </a:lnTo>
                <a:lnTo>
                  <a:pt x="1208115" y="963"/>
                </a:lnTo>
                <a:lnTo>
                  <a:pt x="1260385" y="3827"/>
                </a:lnTo>
                <a:lnTo>
                  <a:pt x="1311994" y="8549"/>
                </a:lnTo>
                <a:lnTo>
                  <a:pt x="1362891" y="15089"/>
                </a:lnTo>
                <a:lnTo>
                  <a:pt x="1413024" y="23405"/>
                </a:lnTo>
                <a:lnTo>
                  <a:pt x="1462344" y="33455"/>
                </a:lnTo>
                <a:lnTo>
                  <a:pt x="1510798" y="45198"/>
                </a:lnTo>
                <a:lnTo>
                  <a:pt x="1558336" y="58594"/>
                </a:lnTo>
                <a:lnTo>
                  <a:pt x="1604907" y="73600"/>
                </a:lnTo>
                <a:lnTo>
                  <a:pt x="1650460" y="90176"/>
                </a:lnTo>
                <a:lnTo>
                  <a:pt x="1694944" y="108279"/>
                </a:lnTo>
                <a:lnTo>
                  <a:pt x="1738308" y="127870"/>
                </a:lnTo>
                <a:lnTo>
                  <a:pt x="1780501" y="148905"/>
                </a:lnTo>
                <a:lnTo>
                  <a:pt x="1821471" y="171345"/>
                </a:lnTo>
                <a:lnTo>
                  <a:pt x="1861169" y="195147"/>
                </a:lnTo>
                <a:lnTo>
                  <a:pt x="1899543" y="220270"/>
                </a:lnTo>
                <a:lnTo>
                  <a:pt x="1936542" y="246674"/>
                </a:lnTo>
                <a:lnTo>
                  <a:pt x="1972115" y="274316"/>
                </a:lnTo>
                <a:lnTo>
                  <a:pt x="2006211" y="303156"/>
                </a:lnTo>
                <a:lnTo>
                  <a:pt x="2038780" y="333151"/>
                </a:lnTo>
                <a:lnTo>
                  <a:pt x="2069769" y="364262"/>
                </a:lnTo>
                <a:lnTo>
                  <a:pt x="2099129" y="396445"/>
                </a:lnTo>
                <a:lnTo>
                  <a:pt x="2126807" y="429661"/>
                </a:lnTo>
                <a:lnTo>
                  <a:pt x="2152754" y="463867"/>
                </a:lnTo>
                <a:lnTo>
                  <a:pt x="2176919" y="499023"/>
                </a:lnTo>
                <a:lnTo>
                  <a:pt x="2199249" y="535087"/>
                </a:lnTo>
                <a:lnTo>
                  <a:pt x="2219695" y="572018"/>
                </a:lnTo>
                <a:lnTo>
                  <a:pt x="2238204" y="609774"/>
                </a:lnTo>
                <a:lnTo>
                  <a:pt x="2254728" y="648314"/>
                </a:lnTo>
                <a:lnTo>
                  <a:pt x="2269213" y="687596"/>
                </a:lnTo>
                <a:lnTo>
                  <a:pt x="2281610" y="727580"/>
                </a:lnTo>
                <a:lnTo>
                  <a:pt x="2291867" y="768224"/>
                </a:lnTo>
                <a:lnTo>
                  <a:pt x="2299934" y="809487"/>
                </a:lnTo>
                <a:lnTo>
                  <a:pt x="2305759" y="851328"/>
                </a:lnTo>
                <a:lnTo>
                  <a:pt x="2309291" y="893704"/>
                </a:lnTo>
                <a:lnTo>
                  <a:pt x="2310480" y="936575"/>
                </a:lnTo>
                <a:lnTo>
                  <a:pt x="2309291" y="979446"/>
                </a:lnTo>
                <a:lnTo>
                  <a:pt x="2305759" y="1021823"/>
                </a:lnTo>
                <a:lnTo>
                  <a:pt x="2299934" y="1063663"/>
                </a:lnTo>
                <a:lnTo>
                  <a:pt x="2291867" y="1104926"/>
                </a:lnTo>
                <a:lnTo>
                  <a:pt x="2281610" y="1145570"/>
                </a:lnTo>
                <a:lnTo>
                  <a:pt x="2269213" y="1185555"/>
                </a:lnTo>
                <a:lnTo>
                  <a:pt x="2254728" y="1224837"/>
                </a:lnTo>
                <a:lnTo>
                  <a:pt x="2238204" y="1263378"/>
                </a:lnTo>
                <a:lnTo>
                  <a:pt x="2219695" y="1301134"/>
                </a:lnTo>
                <a:lnTo>
                  <a:pt x="2199249" y="1338065"/>
                </a:lnTo>
                <a:lnTo>
                  <a:pt x="2176919" y="1374129"/>
                </a:lnTo>
                <a:lnTo>
                  <a:pt x="2152754" y="1409285"/>
                </a:lnTo>
                <a:lnTo>
                  <a:pt x="2126807" y="1443491"/>
                </a:lnTo>
                <a:lnTo>
                  <a:pt x="2099129" y="1476707"/>
                </a:lnTo>
                <a:lnTo>
                  <a:pt x="2069769" y="1508891"/>
                </a:lnTo>
                <a:lnTo>
                  <a:pt x="2038780" y="1540002"/>
                </a:lnTo>
                <a:lnTo>
                  <a:pt x="2006211" y="1569998"/>
                </a:lnTo>
                <a:lnTo>
                  <a:pt x="1972115" y="1598838"/>
                </a:lnTo>
                <a:lnTo>
                  <a:pt x="1936542" y="1626480"/>
                </a:lnTo>
                <a:lnTo>
                  <a:pt x="1899543" y="1652884"/>
                </a:lnTo>
                <a:lnTo>
                  <a:pt x="1861169" y="1678008"/>
                </a:lnTo>
                <a:lnTo>
                  <a:pt x="1821471" y="1701811"/>
                </a:lnTo>
                <a:lnTo>
                  <a:pt x="1780501" y="1724250"/>
                </a:lnTo>
                <a:lnTo>
                  <a:pt x="1738308" y="1745286"/>
                </a:lnTo>
                <a:lnTo>
                  <a:pt x="1694944" y="1764877"/>
                </a:lnTo>
                <a:lnTo>
                  <a:pt x="1650460" y="1782981"/>
                </a:lnTo>
                <a:lnTo>
                  <a:pt x="1604907" y="1799556"/>
                </a:lnTo>
                <a:lnTo>
                  <a:pt x="1558336" y="1814563"/>
                </a:lnTo>
                <a:lnTo>
                  <a:pt x="1510798" y="1827959"/>
                </a:lnTo>
                <a:lnTo>
                  <a:pt x="1462344" y="1839702"/>
                </a:lnTo>
                <a:lnTo>
                  <a:pt x="1413024" y="1849753"/>
                </a:lnTo>
                <a:lnTo>
                  <a:pt x="1362891" y="1858069"/>
                </a:lnTo>
                <a:lnTo>
                  <a:pt x="1311994" y="1864608"/>
                </a:lnTo>
                <a:lnTo>
                  <a:pt x="1260385" y="1869331"/>
                </a:lnTo>
                <a:lnTo>
                  <a:pt x="1208115" y="1872195"/>
                </a:lnTo>
                <a:lnTo>
                  <a:pt x="1155235" y="1873158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50505" y="1308342"/>
            <a:ext cx="6394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7366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27" y="1873146"/>
                </a:moveTo>
                <a:lnTo>
                  <a:pt x="1102349" y="1872182"/>
                </a:lnTo>
                <a:lnTo>
                  <a:pt x="1050080" y="1869318"/>
                </a:lnTo>
                <a:lnTo>
                  <a:pt x="998473" y="1864596"/>
                </a:lnTo>
                <a:lnTo>
                  <a:pt x="947578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4" y="1827946"/>
                </a:lnTo>
                <a:lnTo>
                  <a:pt x="752137" y="1814551"/>
                </a:lnTo>
                <a:lnTo>
                  <a:pt x="705567" y="1799544"/>
                </a:lnTo>
                <a:lnTo>
                  <a:pt x="660015" y="1782969"/>
                </a:lnTo>
                <a:lnTo>
                  <a:pt x="615532" y="1764865"/>
                </a:lnTo>
                <a:lnTo>
                  <a:pt x="572169" y="1745275"/>
                </a:lnTo>
                <a:lnTo>
                  <a:pt x="529976" y="1724239"/>
                </a:lnTo>
                <a:lnTo>
                  <a:pt x="489006" y="1701799"/>
                </a:lnTo>
                <a:lnTo>
                  <a:pt x="449309" y="1677997"/>
                </a:lnTo>
                <a:lnTo>
                  <a:pt x="410935" y="1652874"/>
                </a:lnTo>
                <a:lnTo>
                  <a:pt x="373937" y="1626470"/>
                </a:lnTo>
                <a:lnTo>
                  <a:pt x="338364" y="1598828"/>
                </a:lnTo>
                <a:lnTo>
                  <a:pt x="304268" y="1569988"/>
                </a:lnTo>
                <a:lnTo>
                  <a:pt x="271700" y="1539992"/>
                </a:lnTo>
                <a:lnTo>
                  <a:pt x="240711" y="1508882"/>
                </a:lnTo>
                <a:lnTo>
                  <a:pt x="211351" y="1476698"/>
                </a:lnTo>
                <a:lnTo>
                  <a:pt x="183672" y="1443483"/>
                </a:lnTo>
                <a:lnTo>
                  <a:pt x="157725" y="1409276"/>
                </a:lnTo>
                <a:lnTo>
                  <a:pt x="133561" y="1374121"/>
                </a:lnTo>
                <a:lnTo>
                  <a:pt x="111231" y="1338057"/>
                </a:lnTo>
                <a:lnTo>
                  <a:pt x="90785" y="1301127"/>
                </a:lnTo>
                <a:lnTo>
                  <a:pt x="72275" y="1263371"/>
                </a:lnTo>
                <a:lnTo>
                  <a:pt x="55752" y="1224831"/>
                </a:lnTo>
                <a:lnTo>
                  <a:pt x="41266" y="1185549"/>
                </a:lnTo>
                <a:lnTo>
                  <a:pt x="28870" y="1145565"/>
                </a:lnTo>
                <a:lnTo>
                  <a:pt x="18612" y="1104921"/>
                </a:lnTo>
                <a:lnTo>
                  <a:pt x="10546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6" y="809486"/>
                </a:lnTo>
                <a:lnTo>
                  <a:pt x="18612" y="768224"/>
                </a:lnTo>
                <a:lnTo>
                  <a:pt x="28870" y="727580"/>
                </a:lnTo>
                <a:lnTo>
                  <a:pt x="41266" y="687597"/>
                </a:lnTo>
                <a:lnTo>
                  <a:pt x="55752" y="648314"/>
                </a:lnTo>
                <a:lnTo>
                  <a:pt x="72275" y="609774"/>
                </a:lnTo>
                <a:lnTo>
                  <a:pt x="90785" y="572019"/>
                </a:lnTo>
                <a:lnTo>
                  <a:pt x="111231" y="535088"/>
                </a:lnTo>
                <a:lnTo>
                  <a:pt x="133561" y="499025"/>
                </a:lnTo>
                <a:lnTo>
                  <a:pt x="157725" y="463869"/>
                </a:lnTo>
                <a:lnTo>
                  <a:pt x="183672" y="429663"/>
                </a:lnTo>
                <a:lnTo>
                  <a:pt x="211351" y="396447"/>
                </a:lnTo>
                <a:lnTo>
                  <a:pt x="240711" y="364263"/>
                </a:lnTo>
                <a:lnTo>
                  <a:pt x="271700" y="333153"/>
                </a:lnTo>
                <a:lnTo>
                  <a:pt x="304268" y="303157"/>
                </a:lnTo>
                <a:lnTo>
                  <a:pt x="338364" y="274318"/>
                </a:lnTo>
                <a:lnTo>
                  <a:pt x="373937" y="246675"/>
                </a:lnTo>
                <a:lnTo>
                  <a:pt x="410935" y="220272"/>
                </a:lnTo>
                <a:lnTo>
                  <a:pt x="449309" y="195148"/>
                </a:lnTo>
                <a:lnTo>
                  <a:pt x="489006" y="171346"/>
                </a:lnTo>
                <a:lnTo>
                  <a:pt x="529976" y="148906"/>
                </a:lnTo>
                <a:lnTo>
                  <a:pt x="572169" y="127871"/>
                </a:lnTo>
                <a:lnTo>
                  <a:pt x="615532" y="108280"/>
                </a:lnTo>
                <a:lnTo>
                  <a:pt x="660015" y="90177"/>
                </a:lnTo>
                <a:lnTo>
                  <a:pt x="705567" y="73601"/>
                </a:lnTo>
                <a:lnTo>
                  <a:pt x="752137" y="58595"/>
                </a:lnTo>
                <a:lnTo>
                  <a:pt x="799674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8" y="15089"/>
                </a:lnTo>
                <a:lnTo>
                  <a:pt x="998473" y="8549"/>
                </a:lnTo>
                <a:lnTo>
                  <a:pt x="1050080" y="3827"/>
                </a:lnTo>
                <a:lnTo>
                  <a:pt x="1102349" y="963"/>
                </a:lnTo>
                <a:lnTo>
                  <a:pt x="1155227" y="0"/>
                </a:lnTo>
                <a:lnTo>
                  <a:pt x="1208108" y="963"/>
                </a:lnTo>
                <a:lnTo>
                  <a:pt x="1260378" y="3827"/>
                </a:lnTo>
                <a:lnTo>
                  <a:pt x="1311987" y="8549"/>
                </a:lnTo>
                <a:lnTo>
                  <a:pt x="1362884" y="15089"/>
                </a:lnTo>
                <a:lnTo>
                  <a:pt x="1413018" y="23405"/>
                </a:lnTo>
                <a:lnTo>
                  <a:pt x="1462337" y="33455"/>
                </a:lnTo>
                <a:lnTo>
                  <a:pt x="1510792" y="45199"/>
                </a:lnTo>
                <a:lnTo>
                  <a:pt x="1558330" y="58595"/>
                </a:lnTo>
                <a:lnTo>
                  <a:pt x="1604901" y="73601"/>
                </a:lnTo>
                <a:lnTo>
                  <a:pt x="1650454" y="90177"/>
                </a:lnTo>
                <a:lnTo>
                  <a:pt x="1694938" y="108280"/>
                </a:lnTo>
                <a:lnTo>
                  <a:pt x="1738302" y="127871"/>
                </a:lnTo>
                <a:lnTo>
                  <a:pt x="1780495" y="148906"/>
                </a:lnTo>
                <a:lnTo>
                  <a:pt x="1821466" y="171346"/>
                </a:lnTo>
                <a:lnTo>
                  <a:pt x="1861164" y="195148"/>
                </a:lnTo>
                <a:lnTo>
                  <a:pt x="1899538" y="220272"/>
                </a:lnTo>
                <a:lnTo>
                  <a:pt x="1936537" y="246675"/>
                </a:lnTo>
                <a:lnTo>
                  <a:pt x="1972110" y="274318"/>
                </a:lnTo>
                <a:lnTo>
                  <a:pt x="2006206" y="303157"/>
                </a:lnTo>
                <a:lnTo>
                  <a:pt x="2038774" y="333153"/>
                </a:lnTo>
                <a:lnTo>
                  <a:pt x="2069764" y="364263"/>
                </a:lnTo>
                <a:lnTo>
                  <a:pt x="2099124" y="396447"/>
                </a:lnTo>
                <a:lnTo>
                  <a:pt x="2126802" y="429663"/>
                </a:lnTo>
                <a:lnTo>
                  <a:pt x="2152749" y="463869"/>
                </a:lnTo>
                <a:lnTo>
                  <a:pt x="2176913" y="499025"/>
                </a:lnTo>
                <a:lnTo>
                  <a:pt x="2199244" y="535088"/>
                </a:lnTo>
                <a:lnTo>
                  <a:pt x="2219690" y="572019"/>
                </a:lnTo>
                <a:lnTo>
                  <a:pt x="2238199" y="609774"/>
                </a:lnTo>
                <a:lnTo>
                  <a:pt x="2254723" y="648314"/>
                </a:lnTo>
                <a:lnTo>
                  <a:pt x="2269208" y="687597"/>
                </a:lnTo>
                <a:lnTo>
                  <a:pt x="2281605" y="727580"/>
                </a:lnTo>
                <a:lnTo>
                  <a:pt x="2291862" y="768224"/>
                </a:lnTo>
                <a:lnTo>
                  <a:pt x="2299929" y="809486"/>
                </a:lnTo>
                <a:lnTo>
                  <a:pt x="2305754" y="851326"/>
                </a:lnTo>
                <a:lnTo>
                  <a:pt x="2309286" y="893702"/>
                </a:lnTo>
                <a:lnTo>
                  <a:pt x="2310475" y="936573"/>
                </a:lnTo>
                <a:lnTo>
                  <a:pt x="2309286" y="979443"/>
                </a:lnTo>
                <a:lnTo>
                  <a:pt x="2305754" y="1021819"/>
                </a:lnTo>
                <a:lnTo>
                  <a:pt x="2299929" y="1063659"/>
                </a:lnTo>
                <a:lnTo>
                  <a:pt x="2291862" y="1104921"/>
                </a:lnTo>
                <a:lnTo>
                  <a:pt x="2281605" y="1145565"/>
                </a:lnTo>
                <a:lnTo>
                  <a:pt x="2269208" y="1185549"/>
                </a:lnTo>
                <a:lnTo>
                  <a:pt x="2254723" y="1224831"/>
                </a:lnTo>
                <a:lnTo>
                  <a:pt x="2238199" y="1263371"/>
                </a:lnTo>
                <a:lnTo>
                  <a:pt x="2219690" y="1301127"/>
                </a:lnTo>
                <a:lnTo>
                  <a:pt x="2199244" y="1338057"/>
                </a:lnTo>
                <a:lnTo>
                  <a:pt x="2176913" y="1374121"/>
                </a:lnTo>
                <a:lnTo>
                  <a:pt x="2152749" y="1409276"/>
                </a:lnTo>
                <a:lnTo>
                  <a:pt x="2126802" y="1443483"/>
                </a:lnTo>
                <a:lnTo>
                  <a:pt x="2099124" y="1476698"/>
                </a:lnTo>
                <a:lnTo>
                  <a:pt x="2069764" y="1508882"/>
                </a:lnTo>
                <a:lnTo>
                  <a:pt x="2038774" y="1539992"/>
                </a:lnTo>
                <a:lnTo>
                  <a:pt x="2006206" y="1569988"/>
                </a:lnTo>
                <a:lnTo>
                  <a:pt x="1972110" y="1598828"/>
                </a:lnTo>
                <a:lnTo>
                  <a:pt x="1936537" y="1626470"/>
                </a:lnTo>
                <a:lnTo>
                  <a:pt x="1899538" y="1652874"/>
                </a:lnTo>
                <a:lnTo>
                  <a:pt x="1861164" y="1677997"/>
                </a:lnTo>
                <a:lnTo>
                  <a:pt x="1821466" y="1701799"/>
                </a:lnTo>
                <a:lnTo>
                  <a:pt x="1780495" y="1724239"/>
                </a:lnTo>
                <a:lnTo>
                  <a:pt x="1738302" y="1745275"/>
                </a:lnTo>
                <a:lnTo>
                  <a:pt x="1694938" y="1764865"/>
                </a:lnTo>
                <a:lnTo>
                  <a:pt x="1650454" y="1782969"/>
                </a:lnTo>
                <a:lnTo>
                  <a:pt x="1604901" y="1799544"/>
                </a:lnTo>
                <a:lnTo>
                  <a:pt x="1558330" y="1814551"/>
                </a:lnTo>
                <a:lnTo>
                  <a:pt x="1510792" y="1827946"/>
                </a:lnTo>
                <a:lnTo>
                  <a:pt x="1462337" y="1839690"/>
                </a:lnTo>
                <a:lnTo>
                  <a:pt x="1413018" y="1849740"/>
                </a:lnTo>
                <a:lnTo>
                  <a:pt x="1362884" y="1858056"/>
                </a:lnTo>
                <a:lnTo>
                  <a:pt x="1311987" y="1864596"/>
                </a:lnTo>
                <a:lnTo>
                  <a:pt x="1260378" y="1869318"/>
                </a:lnTo>
                <a:lnTo>
                  <a:pt x="1208108" y="1872182"/>
                </a:lnTo>
                <a:lnTo>
                  <a:pt x="1155227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38535" y="3135452"/>
            <a:ext cx="951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Throughput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967" y="2101495"/>
            <a:ext cx="2310765" cy="1873250"/>
          </a:xfrm>
          <a:custGeom>
            <a:avLst/>
            <a:gdLst/>
            <a:ahLst/>
            <a:cxnLst/>
            <a:rect l="l" t="t" r="r" b="b"/>
            <a:pathLst>
              <a:path w="2310765" h="1873250">
                <a:moveTo>
                  <a:pt x="1155234" y="1873146"/>
                </a:moveTo>
                <a:lnTo>
                  <a:pt x="1102354" y="1872182"/>
                </a:lnTo>
                <a:lnTo>
                  <a:pt x="1050085" y="1869318"/>
                </a:lnTo>
                <a:lnTo>
                  <a:pt x="998476" y="1864596"/>
                </a:lnTo>
                <a:lnTo>
                  <a:pt x="947579" y="1858056"/>
                </a:lnTo>
                <a:lnTo>
                  <a:pt x="897446" y="1849740"/>
                </a:lnTo>
                <a:lnTo>
                  <a:pt x="848127" y="1839690"/>
                </a:lnTo>
                <a:lnTo>
                  <a:pt x="799673" y="1827946"/>
                </a:lnTo>
                <a:lnTo>
                  <a:pt x="752136" y="1814551"/>
                </a:lnTo>
                <a:lnTo>
                  <a:pt x="705565" y="1799544"/>
                </a:lnTo>
                <a:lnTo>
                  <a:pt x="660012" y="1782969"/>
                </a:lnTo>
                <a:lnTo>
                  <a:pt x="615529" y="1764865"/>
                </a:lnTo>
                <a:lnTo>
                  <a:pt x="572165" y="1745275"/>
                </a:lnTo>
                <a:lnTo>
                  <a:pt x="529973" y="1724239"/>
                </a:lnTo>
                <a:lnTo>
                  <a:pt x="489002" y="1701799"/>
                </a:lnTo>
                <a:lnTo>
                  <a:pt x="449305" y="1677997"/>
                </a:lnTo>
                <a:lnTo>
                  <a:pt x="410931" y="1652874"/>
                </a:lnTo>
                <a:lnTo>
                  <a:pt x="373933" y="1626470"/>
                </a:lnTo>
                <a:lnTo>
                  <a:pt x="338360" y="1598828"/>
                </a:lnTo>
                <a:lnTo>
                  <a:pt x="304264" y="1569988"/>
                </a:lnTo>
                <a:lnTo>
                  <a:pt x="271696" y="1539992"/>
                </a:lnTo>
                <a:lnTo>
                  <a:pt x="240707" y="1508882"/>
                </a:lnTo>
                <a:lnTo>
                  <a:pt x="211348" y="1476698"/>
                </a:lnTo>
                <a:lnTo>
                  <a:pt x="183670" y="1443483"/>
                </a:lnTo>
                <a:lnTo>
                  <a:pt x="157723" y="1409276"/>
                </a:lnTo>
                <a:lnTo>
                  <a:pt x="133559" y="1374121"/>
                </a:lnTo>
                <a:lnTo>
                  <a:pt x="111229" y="1338057"/>
                </a:lnTo>
                <a:lnTo>
                  <a:pt x="90784" y="1301127"/>
                </a:lnTo>
                <a:lnTo>
                  <a:pt x="72274" y="1263371"/>
                </a:lnTo>
                <a:lnTo>
                  <a:pt x="55751" y="1224831"/>
                </a:lnTo>
                <a:lnTo>
                  <a:pt x="41266" y="1185549"/>
                </a:lnTo>
                <a:lnTo>
                  <a:pt x="28869" y="1145565"/>
                </a:lnTo>
                <a:lnTo>
                  <a:pt x="18612" y="1104921"/>
                </a:lnTo>
                <a:lnTo>
                  <a:pt x="10545" y="1063659"/>
                </a:lnTo>
                <a:lnTo>
                  <a:pt x="4721" y="1021819"/>
                </a:lnTo>
                <a:lnTo>
                  <a:pt x="1188" y="979443"/>
                </a:lnTo>
                <a:lnTo>
                  <a:pt x="0" y="936573"/>
                </a:lnTo>
                <a:lnTo>
                  <a:pt x="1188" y="893702"/>
                </a:lnTo>
                <a:lnTo>
                  <a:pt x="4721" y="851326"/>
                </a:lnTo>
                <a:lnTo>
                  <a:pt x="10545" y="809486"/>
                </a:lnTo>
                <a:lnTo>
                  <a:pt x="18612" y="768224"/>
                </a:lnTo>
                <a:lnTo>
                  <a:pt x="28869" y="727580"/>
                </a:lnTo>
                <a:lnTo>
                  <a:pt x="41266" y="687597"/>
                </a:lnTo>
                <a:lnTo>
                  <a:pt x="55751" y="648314"/>
                </a:lnTo>
                <a:lnTo>
                  <a:pt x="72274" y="609774"/>
                </a:lnTo>
                <a:lnTo>
                  <a:pt x="90784" y="572019"/>
                </a:lnTo>
                <a:lnTo>
                  <a:pt x="111229" y="535088"/>
                </a:lnTo>
                <a:lnTo>
                  <a:pt x="133559" y="499025"/>
                </a:lnTo>
                <a:lnTo>
                  <a:pt x="157723" y="463869"/>
                </a:lnTo>
                <a:lnTo>
                  <a:pt x="183670" y="429663"/>
                </a:lnTo>
                <a:lnTo>
                  <a:pt x="211348" y="396447"/>
                </a:lnTo>
                <a:lnTo>
                  <a:pt x="240707" y="364263"/>
                </a:lnTo>
                <a:lnTo>
                  <a:pt x="271696" y="333153"/>
                </a:lnTo>
                <a:lnTo>
                  <a:pt x="304264" y="303157"/>
                </a:lnTo>
                <a:lnTo>
                  <a:pt x="338360" y="274318"/>
                </a:lnTo>
                <a:lnTo>
                  <a:pt x="373933" y="246675"/>
                </a:lnTo>
                <a:lnTo>
                  <a:pt x="410931" y="220272"/>
                </a:lnTo>
                <a:lnTo>
                  <a:pt x="449305" y="195148"/>
                </a:lnTo>
                <a:lnTo>
                  <a:pt x="489002" y="171346"/>
                </a:lnTo>
                <a:lnTo>
                  <a:pt x="529973" y="148906"/>
                </a:lnTo>
                <a:lnTo>
                  <a:pt x="572165" y="127871"/>
                </a:lnTo>
                <a:lnTo>
                  <a:pt x="615529" y="108280"/>
                </a:lnTo>
                <a:lnTo>
                  <a:pt x="660012" y="90177"/>
                </a:lnTo>
                <a:lnTo>
                  <a:pt x="705565" y="73601"/>
                </a:lnTo>
                <a:lnTo>
                  <a:pt x="752136" y="58595"/>
                </a:lnTo>
                <a:lnTo>
                  <a:pt x="799673" y="45199"/>
                </a:lnTo>
                <a:lnTo>
                  <a:pt x="848127" y="33455"/>
                </a:lnTo>
                <a:lnTo>
                  <a:pt x="897446" y="23405"/>
                </a:lnTo>
                <a:lnTo>
                  <a:pt x="947579" y="15089"/>
                </a:lnTo>
                <a:lnTo>
                  <a:pt x="998476" y="8549"/>
                </a:lnTo>
                <a:lnTo>
                  <a:pt x="1050085" y="3827"/>
                </a:lnTo>
                <a:lnTo>
                  <a:pt x="1102354" y="963"/>
                </a:lnTo>
                <a:lnTo>
                  <a:pt x="1155234" y="0"/>
                </a:lnTo>
                <a:lnTo>
                  <a:pt x="1208114" y="963"/>
                </a:lnTo>
                <a:lnTo>
                  <a:pt x="1260384" y="3827"/>
                </a:lnTo>
                <a:lnTo>
                  <a:pt x="1311992" y="8549"/>
                </a:lnTo>
                <a:lnTo>
                  <a:pt x="1362889" y="15089"/>
                </a:lnTo>
                <a:lnTo>
                  <a:pt x="1413022" y="23405"/>
                </a:lnTo>
                <a:lnTo>
                  <a:pt x="1462341" y="33455"/>
                </a:lnTo>
                <a:lnTo>
                  <a:pt x="1510794" y="45199"/>
                </a:lnTo>
                <a:lnTo>
                  <a:pt x="1558332" y="58595"/>
                </a:lnTo>
                <a:lnTo>
                  <a:pt x="1604903" y="73601"/>
                </a:lnTo>
                <a:lnTo>
                  <a:pt x="1650455" y="90177"/>
                </a:lnTo>
                <a:lnTo>
                  <a:pt x="1694939" y="108280"/>
                </a:lnTo>
                <a:lnTo>
                  <a:pt x="1738302" y="127871"/>
                </a:lnTo>
                <a:lnTo>
                  <a:pt x="1780494" y="148906"/>
                </a:lnTo>
                <a:lnTo>
                  <a:pt x="1821465" y="171346"/>
                </a:lnTo>
                <a:lnTo>
                  <a:pt x="1861162" y="195148"/>
                </a:lnTo>
                <a:lnTo>
                  <a:pt x="1899536" y="220272"/>
                </a:lnTo>
                <a:lnTo>
                  <a:pt x="1936534" y="246675"/>
                </a:lnTo>
                <a:lnTo>
                  <a:pt x="1972107" y="274318"/>
                </a:lnTo>
                <a:lnTo>
                  <a:pt x="2006203" y="303157"/>
                </a:lnTo>
                <a:lnTo>
                  <a:pt x="2038771" y="333153"/>
                </a:lnTo>
                <a:lnTo>
                  <a:pt x="2069760" y="364263"/>
                </a:lnTo>
                <a:lnTo>
                  <a:pt x="2099119" y="396447"/>
                </a:lnTo>
                <a:lnTo>
                  <a:pt x="2126797" y="429663"/>
                </a:lnTo>
                <a:lnTo>
                  <a:pt x="2152744" y="463869"/>
                </a:lnTo>
                <a:lnTo>
                  <a:pt x="2176908" y="499025"/>
                </a:lnTo>
                <a:lnTo>
                  <a:pt x="2199238" y="535088"/>
                </a:lnTo>
                <a:lnTo>
                  <a:pt x="2219683" y="572019"/>
                </a:lnTo>
                <a:lnTo>
                  <a:pt x="2238193" y="609774"/>
                </a:lnTo>
                <a:lnTo>
                  <a:pt x="2254716" y="648314"/>
                </a:lnTo>
                <a:lnTo>
                  <a:pt x="2269201" y="687597"/>
                </a:lnTo>
                <a:lnTo>
                  <a:pt x="2281598" y="727580"/>
                </a:lnTo>
                <a:lnTo>
                  <a:pt x="2291855" y="768224"/>
                </a:lnTo>
                <a:lnTo>
                  <a:pt x="2299921" y="809486"/>
                </a:lnTo>
                <a:lnTo>
                  <a:pt x="2305746" y="851326"/>
                </a:lnTo>
                <a:lnTo>
                  <a:pt x="2309278" y="893702"/>
                </a:lnTo>
                <a:lnTo>
                  <a:pt x="2310467" y="936573"/>
                </a:lnTo>
                <a:lnTo>
                  <a:pt x="2309278" y="979443"/>
                </a:lnTo>
                <a:lnTo>
                  <a:pt x="2305746" y="1021819"/>
                </a:lnTo>
                <a:lnTo>
                  <a:pt x="2299921" y="1063659"/>
                </a:lnTo>
                <a:lnTo>
                  <a:pt x="2291855" y="1104921"/>
                </a:lnTo>
                <a:lnTo>
                  <a:pt x="2281598" y="1145565"/>
                </a:lnTo>
                <a:lnTo>
                  <a:pt x="2269201" y="1185549"/>
                </a:lnTo>
                <a:lnTo>
                  <a:pt x="2254716" y="1224831"/>
                </a:lnTo>
                <a:lnTo>
                  <a:pt x="2238193" y="1263371"/>
                </a:lnTo>
                <a:lnTo>
                  <a:pt x="2219683" y="1301127"/>
                </a:lnTo>
                <a:lnTo>
                  <a:pt x="2199238" y="1338057"/>
                </a:lnTo>
                <a:lnTo>
                  <a:pt x="2176908" y="1374121"/>
                </a:lnTo>
                <a:lnTo>
                  <a:pt x="2152744" y="1409276"/>
                </a:lnTo>
                <a:lnTo>
                  <a:pt x="2126797" y="1443483"/>
                </a:lnTo>
                <a:lnTo>
                  <a:pt x="2099119" y="1476698"/>
                </a:lnTo>
                <a:lnTo>
                  <a:pt x="2069760" y="1508882"/>
                </a:lnTo>
                <a:lnTo>
                  <a:pt x="2038771" y="1539992"/>
                </a:lnTo>
                <a:lnTo>
                  <a:pt x="2006203" y="1569988"/>
                </a:lnTo>
                <a:lnTo>
                  <a:pt x="1972107" y="1598828"/>
                </a:lnTo>
                <a:lnTo>
                  <a:pt x="1936534" y="1626470"/>
                </a:lnTo>
                <a:lnTo>
                  <a:pt x="1899536" y="1652874"/>
                </a:lnTo>
                <a:lnTo>
                  <a:pt x="1861162" y="1677997"/>
                </a:lnTo>
                <a:lnTo>
                  <a:pt x="1821465" y="1701799"/>
                </a:lnTo>
                <a:lnTo>
                  <a:pt x="1780494" y="1724239"/>
                </a:lnTo>
                <a:lnTo>
                  <a:pt x="1738302" y="1745275"/>
                </a:lnTo>
                <a:lnTo>
                  <a:pt x="1694939" y="1764865"/>
                </a:lnTo>
                <a:lnTo>
                  <a:pt x="1650455" y="1782969"/>
                </a:lnTo>
                <a:lnTo>
                  <a:pt x="1604903" y="1799544"/>
                </a:lnTo>
                <a:lnTo>
                  <a:pt x="1558332" y="1814551"/>
                </a:lnTo>
                <a:lnTo>
                  <a:pt x="1510794" y="1827946"/>
                </a:lnTo>
                <a:lnTo>
                  <a:pt x="1462341" y="1839690"/>
                </a:lnTo>
                <a:lnTo>
                  <a:pt x="1413022" y="1849740"/>
                </a:lnTo>
                <a:lnTo>
                  <a:pt x="1362889" y="1858056"/>
                </a:lnTo>
                <a:lnTo>
                  <a:pt x="1311992" y="1864596"/>
                </a:lnTo>
                <a:lnTo>
                  <a:pt x="1260384" y="1869318"/>
                </a:lnTo>
                <a:lnTo>
                  <a:pt x="1208114" y="1872182"/>
                </a:lnTo>
                <a:lnTo>
                  <a:pt x="1155234" y="1873146"/>
                </a:lnTo>
                <a:close/>
              </a:path>
            </a:pathLst>
          </a:custGeom>
          <a:solidFill>
            <a:srgbClr val="F6B1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81799" y="3116268"/>
            <a:ext cx="1415415" cy="370840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algn="ctr" marR="62865">
              <a:lnSpc>
                <a:spcPct val="100000"/>
              </a:lnSpc>
              <a:spcBef>
                <a:spcPts val="780"/>
              </a:spcBef>
            </a:pPr>
            <a:r>
              <a:rPr dirty="0" sz="1400" spc="5">
                <a:latin typeface="Lato"/>
                <a:cs typeface="Lato"/>
              </a:rPr>
              <a:t>Cost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9464" y="1923668"/>
            <a:ext cx="1418590" cy="1059815"/>
          </a:xfrm>
          <a:custGeom>
            <a:avLst/>
            <a:gdLst/>
            <a:ahLst/>
            <a:cxnLst/>
            <a:rect l="l" t="t" r="r" b="b"/>
            <a:pathLst>
              <a:path w="1418589" h="1059814">
                <a:moveTo>
                  <a:pt x="709256" y="1059600"/>
                </a:moveTo>
                <a:lnTo>
                  <a:pt x="653828" y="1058006"/>
                </a:lnTo>
                <a:lnTo>
                  <a:pt x="599566" y="1053303"/>
                </a:lnTo>
                <a:lnTo>
                  <a:pt x="546630" y="1045608"/>
                </a:lnTo>
                <a:lnTo>
                  <a:pt x="495175" y="1035039"/>
                </a:lnTo>
                <a:lnTo>
                  <a:pt x="445360" y="1021714"/>
                </a:lnTo>
                <a:lnTo>
                  <a:pt x="397343" y="1005750"/>
                </a:lnTo>
                <a:lnTo>
                  <a:pt x="351280" y="987267"/>
                </a:lnTo>
                <a:lnTo>
                  <a:pt x="307331" y="966380"/>
                </a:lnTo>
                <a:lnTo>
                  <a:pt x="265652" y="943209"/>
                </a:lnTo>
                <a:lnTo>
                  <a:pt x="226401" y="917871"/>
                </a:lnTo>
                <a:lnTo>
                  <a:pt x="189736" y="890483"/>
                </a:lnTo>
                <a:lnTo>
                  <a:pt x="155815" y="861163"/>
                </a:lnTo>
                <a:lnTo>
                  <a:pt x="124795" y="830030"/>
                </a:lnTo>
                <a:lnTo>
                  <a:pt x="96834" y="797201"/>
                </a:lnTo>
                <a:lnTo>
                  <a:pt x="72089" y="762794"/>
                </a:lnTo>
                <a:lnTo>
                  <a:pt x="50719" y="726926"/>
                </a:lnTo>
                <a:lnTo>
                  <a:pt x="32880" y="689716"/>
                </a:lnTo>
                <a:lnTo>
                  <a:pt x="18731" y="651280"/>
                </a:lnTo>
                <a:lnTo>
                  <a:pt x="8430" y="611738"/>
                </a:lnTo>
                <a:lnTo>
                  <a:pt x="2133" y="571207"/>
                </a:lnTo>
                <a:lnTo>
                  <a:pt x="0" y="529803"/>
                </a:lnTo>
                <a:lnTo>
                  <a:pt x="2133" y="488400"/>
                </a:lnTo>
                <a:lnTo>
                  <a:pt x="8430" y="447867"/>
                </a:lnTo>
                <a:lnTo>
                  <a:pt x="18731" y="408324"/>
                </a:lnTo>
                <a:lnTo>
                  <a:pt x="32880" y="369889"/>
                </a:lnTo>
                <a:lnTo>
                  <a:pt x="50719" y="332678"/>
                </a:lnTo>
                <a:lnTo>
                  <a:pt x="72089" y="296809"/>
                </a:lnTo>
                <a:lnTo>
                  <a:pt x="96834" y="262402"/>
                </a:lnTo>
                <a:lnTo>
                  <a:pt x="124795" y="229572"/>
                </a:lnTo>
                <a:lnTo>
                  <a:pt x="155815" y="198438"/>
                </a:lnTo>
                <a:lnTo>
                  <a:pt x="189736" y="169119"/>
                </a:lnTo>
                <a:lnTo>
                  <a:pt x="226401" y="141730"/>
                </a:lnTo>
                <a:lnTo>
                  <a:pt x="265652" y="116392"/>
                </a:lnTo>
                <a:lnTo>
                  <a:pt x="307331" y="93220"/>
                </a:lnTo>
                <a:lnTo>
                  <a:pt x="351280" y="72333"/>
                </a:lnTo>
                <a:lnTo>
                  <a:pt x="397343" y="53850"/>
                </a:lnTo>
                <a:lnTo>
                  <a:pt x="445360" y="37886"/>
                </a:lnTo>
                <a:lnTo>
                  <a:pt x="495175" y="24561"/>
                </a:lnTo>
                <a:lnTo>
                  <a:pt x="546630" y="13992"/>
                </a:lnTo>
                <a:lnTo>
                  <a:pt x="599566" y="6297"/>
                </a:lnTo>
                <a:lnTo>
                  <a:pt x="653828" y="1593"/>
                </a:lnTo>
                <a:lnTo>
                  <a:pt x="709256" y="0"/>
                </a:lnTo>
                <a:lnTo>
                  <a:pt x="764682" y="1593"/>
                </a:lnTo>
                <a:lnTo>
                  <a:pt x="818942" y="6297"/>
                </a:lnTo>
                <a:lnTo>
                  <a:pt x="871877" y="13992"/>
                </a:lnTo>
                <a:lnTo>
                  <a:pt x="923331" y="24561"/>
                </a:lnTo>
                <a:lnTo>
                  <a:pt x="973145" y="37886"/>
                </a:lnTo>
                <a:lnTo>
                  <a:pt x="1021162" y="53850"/>
                </a:lnTo>
                <a:lnTo>
                  <a:pt x="1067223" y="72333"/>
                </a:lnTo>
                <a:lnTo>
                  <a:pt x="1111172" y="93220"/>
                </a:lnTo>
                <a:lnTo>
                  <a:pt x="1152851" y="116392"/>
                </a:lnTo>
                <a:lnTo>
                  <a:pt x="1192102" y="141730"/>
                </a:lnTo>
                <a:lnTo>
                  <a:pt x="1228766" y="169119"/>
                </a:lnTo>
                <a:lnTo>
                  <a:pt x="1262688" y="198438"/>
                </a:lnTo>
                <a:lnTo>
                  <a:pt x="1293708" y="229572"/>
                </a:lnTo>
                <a:lnTo>
                  <a:pt x="1321669" y="262402"/>
                </a:lnTo>
                <a:lnTo>
                  <a:pt x="1346414" y="296809"/>
                </a:lnTo>
                <a:lnTo>
                  <a:pt x="1367784" y="332678"/>
                </a:lnTo>
                <a:lnTo>
                  <a:pt x="1385623" y="369889"/>
                </a:lnTo>
                <a:lnTo>
                  <a:pt x="1399772" y="408324"/>
                </a:lnTo>
                <a:lnTo>
                  <a:pt x="1410074" y="447867"/>
                </a:lnTo>
                <a:lnTo>
                  <a:pt x="1416370" y="488400"/>
                </a:lnTo>
                <a:lnTo>
                  <a:pt x="1418504" y="529803"/>
                </a:lnTo>
                <a:lnTo>
                  <a:pt x="1416370" y="571207"/>
                </a:lnTo>
                <a:lnTo>
                  <a:pt x="1410074" y="611738"/>
                </a:lnTo>
                <a:lnTo>
                  <a:pt x="1399772" y="651280"/>
                </a:lnTo>
                <a:lnTo>
                  <a:pt x="1385623" y="689716"/>
                </a:lnTo>
                <a:lnTo>
                  <a:pt x="1367784" y="726926"/>
                </a:lnTo>
                <a:lnTo>
                  <a:pt x="1346414" y="762794"/>
                </a:lnTo>
                <a:lnTo>
                  <a:pt x="1321669" y="797201"/>
                </a:lnTo>
                <a:lnTo>
                  <a:pt x="1293708" y="830030"/>
                </a:lnTo>
                <a:lnTo>
                  <a:pt x="1262688" y="861163"/>
                </a:lnTo>
                <a:lnTo>
                  <a:pt x="1228766" y="890483"/>
                </a:lnTo>
                <a:lnTo>
                  <a:pt x="1192102" y="917871"/>
                </a:lnTo>
                <a:lnTo>
                  <a:pt x="1152851" y="943209"/>
                </a:lnTo>
                <a:lnTo>
                  <a:pt x="1111172" y="966380"/>
                </a:lnTo>
                <a:lnTo>
                  <a:pt x="1067223" y="987267"/>
                </a:lnTo>
                <a:lnTo>
                  <a:pt x="1021162" y="1005750"/>
                </a:lnTo>
                <a:lnTo>
                  <a:pt x="973145" y="1021714"/>
                </a:lnTo>
                <a:lnTo>
                  <a:pt x="923331" y="1035039"/>
                </a:lnTo>
                <a:lnTo>
                  <a:pt x="871877" y="1045608"/>
                </a:lnTo>
                <a:lnTo>
                  <a:pt x="818942" y="1053303"/>
                </a:lnTo>
                <a:lnTo>
                  <a:pt x="764682" y="1058006"/>
                </a:lnTo>
                <a:lnTo>
                  <a:pt x="709256" y="105960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46291" y="2210383"/>
            <a:ext cx="8255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2705" marR="5080" indent="-40640">
              <a:lnSpc>
                <a:spcPts val="1650"/>
              </a:lnSpc>
              <a:spcBef>
                <a:spcPts val="180"/>
              </a:spcBef>
            </a:pPr>
            <a:r>
              <a:rPr dirty="0" sz="1400" spc="5">
                <a:latin typeface="Lato"/>
                <a:cs typeface="Lato"/>
              </a:rPr>
              <a:t>Metrics</a:t>
            </a:r>
            <a:r>
              <a:rPr dirty="0" sz="1400" spc="-15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to  </a:t>
            </a:r>
            <a:r>
              <a:rPr dirty="0" sz="1400" spc="5">
                <a:latin typeface="Lato"/>
                <a:cs typeface="Lato"/>
              </a:rPr>
              <a:t>Optimize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58302" y="906285"/>
            <a:ext cx="1316990" cy="621665"/>
            <a:chOff x="5058302" y="906285"/>
            <a:chExt cx="1316990" cy="621665"/>
          </a:xfrm>
        </p:grpSpPr>
        <p:sp>
          <p:nvSpPr>
            <p:cNvPr id="11" name="object 11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1154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63064" y="911048"/>
              <a:ext cx="1307465" cy="612140"/>
            </a:xfrm>
            <a:custGeom>
              <a:avLst/>
              <a:gdLst/>
              <a:ahLst/>
              <a:cxnLst/>
              <a:rect l="l" t="t" r="r" b="b"/>
              <a:pathLst>
                <a:path w="1307464" h="612140">
                  <a:moveTo>
                    <a:pt x="0" y="611698"/>
                  </a:moveTo>
                  <a:lnTo>
                    <a:pt x="152924" y="0"/>
                  </a:lnTo>
                  <a:lnTo>
                    <a:pt x="1307097" y="0"/>
                  </a:lnTo>
                  <a:lnTo>
                    <a:pt x="1154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361061" y="1122921"/>
            <a:ext cx="7239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Lato"/>
                <a:cs typeface="Lato"/>
              </a:rPr>
              <a:t>Observation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33152" y="2572432"/>
            <a:ext cx="1277620" cy="621665"/>
            <a:chOff x="4833152" y="2572432"/>
            <a:chExt cx="1277620" cy="621665"/>
          </a:xfrm>
        </p:grpSpPr>
        <p:sp>
          <p:nvSpPr>
            <p:cNvPr id="15" name="object 15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1115172" y="611698"/>
                  </a:moveTo>
                  <a:lnTo>
                    <a:pt x="0" y="611698"/>
                  </a:ln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37915" y="2577194"/>
              <a:ext cx="1268095" cy="612140"/>
            </a:xfrm>
            <a:custGeom>
              <a:avLst/>
              <a:gdLst/>
              <a:ahLst/>
              <a:cxnLst/>
              <a:rect l="l" t="t" r="r" b="b"/>
              <a:pathLst>
                <a:path w="1268095" h="612139">
                  <a:moveTo>
                    <a:pt x="0" y="611698"/>
                  </a:moveTo>
                  <a:lnTo>
                    <a:pt x="152924" y="0"/>
                  </a:lnTo>
                  <a:lnTo>
                    <a:pt x="1268097" y="0"/>
                  </a:lnTo>
                  <a:lnTo>
                    <a:pt x="1115172" y="611698"/>
                  </a:lnTo>
                  <a:lnTo>
                    <a:pt x="0" y="6116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174841" y="2789066"/>
            <a:ext cx="6076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5" b="1">
                <a:solidFill>
                  <a:srgbClr val="FFFFFF"/>
                </a:solidFill>
                <a:latin typeface="Lato"/>
                <a:cs typeface="Lato"/>
              </a:rPr>
              <a:t>Prediction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05724" y="1731903"/>
            <a:ext cx="847090" cy="537845"/>
            <a:chOff x="6705724" y="1731903"/>
            <a:chExt cx="847090" cy="537845"/>
          </a:xfrm>
        </p:grpSpPr>
        <p:sp>
          <p:nvSpPr>
            <p:cNvPr id="19" name="object 19"/>
            <p:cNvSpPr/>
            <p:nvPr/>
          </p:nvSpPr>
          <p:spPr>
            <a:xfrm>
              <a:off x="6710486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837298" y="527698"/>
                  </a:moveTo>
                  <a:lnTo>
                    <a:pt x="0" y="527698"/>
                  </a:lnTo>
                  <a:lnTo>
                    <a:pt x="0" y="0"/>
                  </a:lnTo>
                  <a:lnTo>
                    <a:pt x="837298" y="0"/>
                  </a:lnTo>
                  <a:lnTo>
                    <a:pt x="837298" y="527698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10486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0" y="0"/>
                  </a:moveTo>
                  <a:lnTo>
                    <a:pt x="837298" y="0"/>
                  </a:lnTo>
                  <a:lnTo>
                    <a:pt x="837298" y="527698"/>
                  </a:lnTo>
                  <a:lnTo>
                    <a:pt x="0" y="527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866599" y="1906531"/>
            <a:ext cx="538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Lato"/>
                <a:cs typeface="Lato"/>
              </a:rPr>
              <a:t>REST</a:t>
            </a:r>
            <a:r>
              <a:rPr dirty="0" sz="1000" spc="-120">
                <a:latin typeface="Lato"/>
                <a:cs typeface="Lato"/>
              </a:rPr>
              <a:t> </a:t>
            </a:r>
            <a:r>
              <a:rPr dirty="0" sz="1000" spc="10">
                <a:latin typeface="Lato"/>
                <a:cs typeface="Lato"/>
              </a:rPr>
              <a:t>API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95696" y="1731903"/>
            <a:ext cx="847090" cy="537845"/>
            <a:chOff x="8095696" y="1731903"/>
            <a:chExt cx="847090" cy="537845"/>
          </a:xfrm>
        </p:grpSpPr>
        <p:sp>
          <p:nvSpPr>
            <p:cNvPr id="23" name="object 23"/>
            <p:cNvSpPr/>
            <p:nvPr/>
          </p:nvSpPr>
          <p:spPr>
            <a:xfrm>
              <a:off x="8100459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837298" y="527698"/>
                  </a:moveTo>
                  <a:lnTo>
                    <a:pt x="0" y="527698"/>
                  </a:lnTo>
                  <a:lnTo>
                    <a:pt x="0" y="0"/>
                  </a:lnTo>
                  <a:lnTo>
                    <a:pt x="837298" y="0"/>
                  </a:lnTo>
                  <a:lnTo>
                    <a:pt x="837298" y="5276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00459" y="1736666"/>
              <a:ext cx="837565" cy="528320"/>
            </a:xfrm>
            <a:custGeom>
              <a:avLst/>
              <a:gdLst/>
              <a:ahLst/>
              <a:cxnLst/>
              <a:rect l="l" t="t" r="r" b="b"/>
              <a:pathLst>
                <a:path w="837565" h="528319">
                  <a:moveTo>
                    <a:pt x="0" y="0"/>
                  </a:moveTo>
                  <a:lnTo>
                    <a:pt x="837298" y="0"/>
                  </a:lnTo>
                  <a:lnTo>
                    <a:pt x="837298" y="527698"/>
                  </a:lnTo>
                  <a:lnTo>
                    <a:pt x="0" y="5276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340430" y="1906531"/>
            <a:ext cx="3702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Lato"/>
                <a:cs typeface="Lato"/>
              </a:rPr>
              <a:t>Model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14515" y="745898"/>
            <a:ext cx="4461510" cy="2543810"/>
            <a:chOff x="4614515" y="745898"/>
            <a:chExt cx="4461510" cy="2543810"/>
          </a:xfrm>
        </p:grpSpPr>
        <p:sp>
          <p:nvSpPr>
            <p:cNvPr id="27" name="object 27"/>
            <p:cNvSpPr/>
            <p:nvPr/>
          </p:nvSpPr>
          <p:spPr>
            <a:xfrm>
              <a:off x="6203487" y="1523816"/>
              <a:ext cx="465455" cy="438150"/>
            </a:xfrm>
            <a:custGeom>
              <a:avLst/>
              <a:gdLst/>
              <a:ahLst/>
              <a:cxnLst/>
              <a:rect l="l" t="t" r="r" b="b"/>
              <a:pathLst>
                <a:path w="465454" h="438150">
                  <a:moveTo>
                    <a:pt x="0" y="0"/>
                  </a:moveTo>
                  <a:lnTo>
                    <a:pt x="465349" y="4375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274" y="41069"/>
                  </a:moveTo>
                  <a:lnTo>
                    <a:pt x="0" y="22922"/>
                  </a:lnTo>
                  <a:lnTo>
                    <a:pt x="21549" y="0"/>
                  </a:lnTo>
                  <a:lnTo>
                    <a:pt x="42274" y="410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58061" y="1949906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2922"/>
                  </a:moveTo>
                  <a:lnTo>
                    <a:pt x="42274" y="41069"/>
                  </a:lnTo>
                  <a:lnTo>
                    <a:pt x="21549" y="0"/>
                  </a:lnTo>
                  <a:lnTo>
                    <a:pt x="0" y="229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153487" y="2137578"/>
              <a:ext cx="551815" cy="410209"/>
            </a:xfrm>
            <a:custGeom>
              <a:avLst/>
              <a:gdLst/>
              <a:ahLst/>
              <a:cxnLst/>
              <a:rect l="l" t="t" r="r" b="b"/>
              <a:pathLst>
                <a:path w="551815" h="410210">
                  <a:moveTo>
                    <a:pt x="0" y="409916"/>
                  </a:moveTo>
                  <a:lnTo>
                    <a:pt x="55142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38424"/>
                  </a:moveTo>
                  <a:lnTo>
                    <a:pt x="25299" y="0"/>
                  </a:lnTo>
                  <a:lnTo>
                    <a:pt x="44074" y="25274"/>
                  </a:lnTo>
                  <a:lnTo>
                    <a:pt x="0" y="38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118787" y="2534844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5299" y="0"/>
                  </a:moveTo>
                  <a:lnTo>
                    <a:pt x="0" y="38424"/>
                  </a:lnTo>
                  <a:lnTo>
                    <a:pt x="44074" y="25274"/>
                  </a:lnTo>
                  <a:lnTo>
                    <a:pt x="252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48784" y="1868283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 h="0">
                  <a:moveTo>
                    <a:pt x="0" y="0"/>
                  </a:moveTo>
                  <a:lnTo>
                    <a:pt x="4951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43933" y="18525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614084" y="2138358"/>
              <a:ext cx="489584" cy="0"/>
            </a:xfrm>
            <a:custGeom>
              <a:avLst/>
              <a:gdLst/>
              <a:ahLst/>
              <a:cxnLst/>
              <a:rect l="l" t="t" r="r" b="b"/>
              <a:pathLst>
                <a:path w="489584" h="0">
                  <a:moveTo>
                    <a:pt x="4891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70859" y="21226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33565" y="764948"/>
              <a:ext cx="4423410" cy="2505710"/>
            </a:xfrm>
            <a:custGeom>
              <a:avLst/>
              <a:gdLst/>
              <a:ahLst/>
              <a:cxnLst/>
              <a:rect l="l" t="t" r="r" b="b"/>
              <a:pathLst>
                <a:path w="4423409" h="2505710">
                  <a:moveTo>
                    <a:pt x="0" y="0"/>
                  </a:moveTo>
                  <a:lnTo>
                    <a:pt x="4422891" y="0"/>
                  </a:lnTo>
                  <a:lnTo>
                    <a:pt x="4422891" y="2505294"/>
                  </a:lnTo>
                  <a:lnTo>
                    <a:pt x="0" y="250529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4913502" y="3365180"/>
            <a:ext cx="2632075" cy="874394"/>
            <a:chOff x="4913502" y="3365180"/>
            <a:chExt cx="2632075" cy="874394"/>
          </a:xfrm>
        </p:grpSpPr>
        <p:sp>
          <p:nvSpPr>
            <p:cNvPr id="41" name="object 41"/>
            <p:cNvSpPr/>
            <p:nvPr/>
          </p:nvSpPr>
          <p:spPr>
            <a:xfrm>
              <a:off x="4918252" y="3369995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616673" y="0"/>
                  </a:moveTo>
                  <a:lnTo>
                    <a:pt x="532739" y="0"/>
                  </a:lnTo>
                  <a:lnTo>
                    <a:pt x="532739" y="132511"/>
                  </a:lnTo>
                  <a:lnTo>
                    <a:pt x="526300" y="142100"/>
                  </a:lnTo>
                  <a:lnTo>
                    <a:pt x="516724" y="148564"/>
                  </a:lnTo>
                  <a:lnTo>
                    <a:pt x="504977" y="150926"/>
                  </a:lnTo>
                  <a:lnTo>
                    <a:pt x="516712" y="148564"/>
                  </a:lnTo>
                  <a:lnTo>
                    <a:pt x="526288" y="142100"/>
                  </a:lnTo>
                  <a:lnTo>
                    <a:pt x="532739" y="132511"/>
                  </a:lnTo>
                  <a:lnTo>
                    <a:pt x="532739" y="0"/>
                  </a:lnTo>
                  <a:lnTo>
                    <a:pt x="419849" y="0"/>
                  </a:lnTo>
                  <a:lnTo>
                    <a:pt x="419849" y="86753"/>
                  </a:lnTo>
                  <a:lnTo>
                    <a:pt x="419849" y="154876"/>
                  </a:lnTo>
                  <a:lnTo>
                    <a:pt x="419849" y="495452"/>
                  </a:lnTo>
                  <a:lnTo>
                    <a:pt x="71424" y="495503"/>
                  </a:lnTo>
                  <a:lnTo>
                    <a:pt x="419849" y="495452"/>
                  </a:lnTo>
                  <a:lnTo>
                    <a:pt x="419849" y="154876"/>
                  </a:lnTo>
                  <a:lnTo>
                    <a:pt x="419811" y="86753"/>
                  </a:lnTo>
                  <a:lnTo>
                    <a:pt x="419849" y="0"/>
                  </a:lnTo>
                  <a:lnTo>
                    <a:pt x="336956" y="0"/>
                  </a:lnTo>
                  <a:lnTo>
                    <a:pt x="336956" y="222999"/>
                  </a:lnTo>
                  <a:lnTo>
                    <a:pt x="336956" y="291122"/>
                  </a:lnTo>
                  <a:lnTo>
                    <a:pt x="336905" y="222999"/>
                  </a:lnTo>
                  <a:lnTo>
                    <a:pt x="336956" y="0"/>
                  </a:lnTo>
                  <a:lnTo>
                    <a:pt x="0" y="0"/>
                  </a:lnTo>
                  <a:lnTo>
                    <a:pt x="0" y="864577"/>
                  </a:lnTo>
                  <a:lnTo>
                    <a:pt x="616673" y="864577"/>
                  </a:lnTo>
                  <a:lnTo>
                    <a:pt x="616673" y="699833"/>
                  </a:lnTo>
                  <a:lnTo>
                    <a:pt x="616673" y="631698"/>
                  </a:lnTo>
                  <a:lnTo>
                    <a:pt x="616673" y="86753"/>
                  </a:lnTo>
                  <a:lnTo>
                    <a:pt x="61667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18264" y="3369943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0" y="0"/>
                  </a:moveTo>
                  <a:lnTo>
                    <a:pt x="616723" y="0"/>
                  </a:lnTo>
                  <a:lnTo>
                    <a:pt x="616723" y="864573"/>
                  </a:lnTo>
                  <a:lnTo>
                    <a:pt x="0" y="864573"/>
                  </a:lnTo>
                  <a:lnTo>
                    <a:pt x="0" y="0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235774" y="86799"/>
                  </a:lnTo>
                  <a:lnTo>
                    <a:pt x="235774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419849" y="86799"/>
                  </a:lnTo>
                  <a:lnTo>
                    <a:pt x="419849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336899" y="223049"/>
                  </a:lnTo>
                  <a:lnTo>
                    <a:pt x="33689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419849" y="223049"/>
                  </a:lnTo>
                  <a:lnTo>
                    <a:pt x="41984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147574" y="359299"/>
                  </a:lnTo>
                  <a:lnTo>
                    <a:pt x="147574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419849" y="359299"/>
                  </a:lnTo>
                  <a:lnTo>
                    <a:pt x="419849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495549"/>
                  </a:moveTo>
                  <a:lnTo>
                    <a:pt x="419849" y="495549"/>
                  </a:lnTo>
                  <a:lnTo>
                    <a:pt x="419849" y="563673"/>
                  </a:lnTo>
                  <a:lnTo>
                    <a:pt x="71424" y="563673"/>
                  </a:lnTo>
                  <a:lnTo>
                    <a:pt x="71424" y="495549"/>
                  </a:lnTo>
                  <a:close/>
                </a:path>
                <a:path w="617220" h="864870">
                  <a:moveTo>
                    <a:pt x="71424" y="631748"/>
                  </a:moveTo>
                  <a:lnTo>
                    <a:pt x="535098" y="631748"/>
                  </a:lnTo>
                  <a:lnTo>
                    <a:pt x="535098" y="699873"/>
                  </a:lnTo>
                  <a:lnTo>
                    <a:pt x="71424" y="699873"/>
                  </a:lnTo>
                  <a:lnTo>
                    <a:pt x="71424" y="6317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388326" y="3455930"/>
              <a:ext cx="69799" cy="69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388326" y="3592130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388326" y="3728379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388326" y="3864629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86755" y="3369995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616673" y="0"/>
                  </a:moveTo>
                  <a:lnTo>
                    <a:pt x="532739" y="0"/>
                  </a:lnTo>
                  <a:lnTo>
                    <a:pt x="532739" y="132511"/>
                  </a:lnTo>
                  <a:lnTo>
                    <a:pt x="526300" y="142100"/>
                  </a:lnTo>
                  <a:lnTo>
                    <a:pt x="516712" y="148564"/>
                  </a:lnTo>
                  <a:lnTo>
                    <a:pt x="526288" y="142100"/>
                  </a:lnTo>
                  <a:lnTo>
                    <a:pt x="532739" y="132511"/>
                  </a:lnTo>
                  <a:lnTo>
                    <a:pt x="532739" y="0"/>
                  </a:lnTo>
                  <a:lnTo>
                    <a:pt x="419849" y="0"/>
                  </a:lnTo>
                  <a:lnTo>
                    <a:pt x="419849" y="86753"/>
                  </a:lnTo>
                  <a:lnTo>
                    <a:pt x="419849" y="154876"/>
                  </a:lnTo>
                  <a:lnTo>
                    <a:pt x="419849" y="495452"/>
                  </a:lnTo>
                  <a:lnTo>
                    <a:pt x="71424" y="495503"/>
                  </a:lnTo>
                  <a:lnTo>
                    <a:pt x="419849" y="495452"/>
                  </a:lnTo>
                  <a:lnTo>
                    <a:pt x="419849" y="154876"/>
                  </a:lnTo>
                  <a:lnTo>
                    <a:pt x="419798" y="86753"/>
                  </a:lnTo>
                  <a:lnTo>
                    <a:pt x="419849" y="0"/>
                  </a:lnTo>
                  <a:lnTo>
                    <a:pt x="336956" y="0"/>
                  </a:lnTo>
                  <a:lnTo>
                    <a:pt x="336956" y="222999"/>
                  </a:lnTo>
                  <a:lnTo>
                    <a:pt x="336956" y="291122"/>
                  </a:lnTo>
                  <a:lnTo>
                    <a:pt x="336905" y="222999"/>
                  </a:lnTo>
                  <a:lnTo>
                    <a:pt x="336956" y="0"/>
                  </a:lnTo>
                  <a:lnTo>
                    <a:pt x="0" y="0"/>
                  </a:lnTo>
                  <a:lnTo>
                    <a:pt x="0" y="864577"/>
                  </a:lnTo>
                  <a:lnTo>
                    <a:pt x="616673" y="864577"/>
                  </a:lnTo>
                  <a:lnTo>
                    <a:pt x="616673" y="699833"/>
                  </a:lnTo>
                  <a:lnTo>
                    <a:pt x="616673" y="631698"/>
                  </a:lnTo>
                  <a:lnTo>
                    <a:pt x="616673" y="86753"/>
                  </a:lnTo>
                  <a:lnTo>
                    <a:pt x="61667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586763" y="3369943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0" y="0"/>
                  </a:moveTo>
                  <a:lnTo>
                    <a:pt x="616723" y="0"/>
                  </a:lnTo>
                  <a:lnTo>
                    <a:pt x="616723" y="864573"/>
                  </a:lnTo>
                  <a:lnTo>
                    <a:pt x="0" y="864573"/>
                  </a:lnTo>
                  <a:lnTo>
                    <a:pt x="0" y="0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235774" y="86799"/>
                  </a:lnTo>
                  <a:lnTo>
                    <a:pt x="235774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419849" y="86799"/>
                  </a:lnTo>
                  <a:lnTo>
                    <a:pt x="419849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336899" y="223049"/>
                  </a:lnTo>
                  <a:lnTo>
                    <a:pt x="33689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419849" y="223049"/>
                  </a:lnTo>
                  <a:lnTo>
                    <a:pt x="41984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147574" y="359299"/>
                  </a:lnTo>
                  <a:lnTo>
                    <a:pt x="147574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419849" y="359299"/>
                  </a:lnTo>
                  <a:lnTo>
                    <a:pt x="419849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495549"/>
                  </a:moveTo>
                  <a:lnTo>
                    <a:pt x="419849" y="495549"/>
                  </a:lnTo>
                  <a:lnTo>
                    <a:pt x="419849" y="563673"/>
                  </a:lnTo>
                  <a:lnTo>
                    <a:pt x="71424" y="563673"/>
                  </a:lnTo>
                  <a:lnTo>
                    <a:pt x="71424" y="495549"/>
                  </a:lnTo>
                  <a:close/>
                </a:path>
                <a:path w="617220" h="864870">
                  <a:moveTo>
                    <a:pt x="71424" y="631748"/>
                  </a:moveTo>
                  <a:lnTo>
                    <a:pt x="535098" y="631748"/>
                  </a:lnTo>
                  <a:lnTo>
                    <a:pt x="535098" y="699873"/>
                  </a:lnTo>
                  <a:lnTo>
                    <a:pt x="71424" y="699873"/>
                  </a:lnTo>
                  <a:lnTo>
                    <a:pt x="71424" y="6317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056825" y="3455930"/>
              <a:ext cx="69799" cy="69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056825" y="3592130"/>
              <a:ext cx="69799" cy="69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56825" y="3728379"/>
              <a:ext cx="69799" cy="69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056825" y="3864629"/>
              <a:ext cx="69799" cy="69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255258" y="3369995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616673" y="0"/>
                  </a:moveTo>
                  <a:lnTo>
                    <a:pt x="532726" y="0"/>
                  </a:lnTo>
                  <a:lnTo>
                    <a:pt x="532726" y="132511"/>
                  </a:lnTo>
                  <a:lnTo>
                    <a:pt x="526288" y="142100"/>
                  </a:lnTo>
                  <a:lnTo>
                    <a:pt x="516699" y="148564"/>
                  </a:lnTo>
                  <a:lnTo>
                    <a:pt x="504977" y="150926"/>
                  </a:lnTo>
                  <a:lnTo>
                    <a:pt x="516686" y="148564"/>
                  </a:lnTo>
                  <a:lnTo>
                    <a:pt x="526275" y="142100"/>
                  </a:lnTo>
                  <a:lnTo>
                    <a:pt x="532726" y="132511"/>
                  </a:lnTo>
                  <a:lnTo>
                    <a:pt x="532726" y="0"/>
                  </a:lnTo>
                  <a:lnTo>
                    <a:pt x="419849" y="0"/>
                  </a:lnTo>
                  <a:lnTo>
                    <a:pt x="419849" y="86753"/>
                  </a:lnTo>
                  <a:lnTo>
                    <a:pt x="419849" y="154876"/>
                  </a:lnTo>
                  <a:lnTo>
                    <a:pt x="419849" y="495452"/>
                  </a:lnTo>
                  <a:lnTo>
                    <a:pt x="71424" y="495503"/>
                  </a:lnTo>
                  <a:lnTo>
                    <a:pt x="419849" y="495452"/>
                  </a:lnTo>
                  <a:lnTo>
                    <a:pt x="419849" y="154876"/>
                  </a:lnTo>
                  <a:lnTo>
                    <a:pt x="419798" y="86753"/>
                  </a:lnTo>
                  <a:lnTo>
                    <a:pt x="419849" y="0"/>
                  </a:lnTo>
                  <a:lnTo>
                    <a:pt x="336943" y="0"/>
                  </a:lnTo>
                  <a:lnTo>
                    <a:pt x="336943" y="222999"/>
                  </a:lnTo>
                  <a:lnTo>
                    <a:pt x="336943" y="291122"/>
                  </a:lnTo>
                  <a:lnTo>
                    <a:pt x="336892" y="222999"/>
                  </a:lnTo>
                  <a:lnTo>
                    <a:pt x="336943" y="0"/>
                  </a:lnTo>
                  <a:lnTo>
                    <a:pt x="0" y="0"/>
                  </a:lnTo>
                  <a:lnTo>
                    <a:pt x="0" y="864577"/>
                  </a:lnTo>
                  <a:lnTo>
                    <a:pt x="616673" y="864577"/>
                  </a:lnTo>
                  <a:lnTo>
                    <a:pt x="616673" y="699833"/>
                  </a:lnTo>
                  <a:lnTo>
                    <a:pt x="616673" y="631698"/>
                  </a:lnTo>
                  <a:lnTo>
                    <a:pt x="616673" y="86753"/>
                  </a:lnTo>
                  <a:lnTo>
                    <a:pt x="61667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55262" y="3369943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0" y="0"/>
                  </a:moveTo>
                  <a:lnTo>
                    <a:pt x="616723" y="0"/>
                  </a:lnTo>
                  <a:lnTo>
                    <a:pt x="616723" y="864573"/>
                  </a:lnTo>
                  <a:lnTo>
                    <a:pt x="0" y="864573"/>
                  </a:lnTo>
                  <a:lnTo>
                    <a:pt x="0" y="0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235774" y="86799"/>
                  </a:lnTo>
                  <a:lnTo>
                    <a:pt x="235774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419849" y="86799"/>
                  </a:lnTo>
                  <a:lnTo>
                    <a:pt x="419849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336899" y="223049"/>
                  </a:lnTo>
                  <a:lnTo>
                    <a:pt x="33689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419849" y="223049"/>
                  </a:lnTo>
                  <a:lnTo>
                    <a:pt x="41984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147574" y="359299"/>
                  </a:lnTo>
                  <a:lnTo>
                    <a:pt x="147574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419849" y="359299"/>
                  </a:lnTo>
                  <a:lnTo>
                    <a:pt x="419849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495549"/>
                  </a:moveTo>
                  <a:lnTo>
                    <a:pt x="419849" y="495549"/>
                  </a:lnTo>
                  <a:lnTo>
                    <a:pt x="419849" y="563673"/>
                  </a:lnTo>
                  <a:lnTo>
                    <a:pt x="71424" y="563673"/>
                  </a:lnTo>
                  <a:lnTo>
                    <a:pt x="71424" y="495549"/>
                  </a:lnTo>
                  <a:close/>
                </a:path>
                <a:path w="617220" h="864870">
                  <a:moveTo>
                    <a:pt x="71424" y="631748"/>
                  </a:moveTo>
                  <a:lnTo>
                    <a:pt x="535098" y="631748"/>
                  </a:lnTo>
                  <a:lnTo>
                    <a:pt x="535098" y="699873"/>
                  </a:lnTo>
                  <a:lnTo>
                    <a:pt x="71424" y="699873"/>
                  </a:lnTo>
                  <a:lnTo>
                    <a:pt x="71424" y="6317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725323" y="3455930"/>
              <a:ext cx="69799" cy="69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725323" y="3728379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25323" y="3592130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25323" y="3864629"/>
              <a:ext cx="69799" cy="69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923760" y="3369995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616673" y="0"/>
                  </a:moveTo>
                  <a:lnTo>
                    <a:pt x="532726" y="0"/>
                  </a:lnTo>
                  <a:lnTo>
                    <a:pt x="532726" y="132511"/>
                  </a:lnTo>
                  <a:lnTo>
                    <a:pt x="526275" y="142100"/>
                  </a:lnTo>
                  <a:lnTo>
                    <a:pt x="516699" y="148564"/>
                  </a:lnTo>
                  <a:lnTo>
                    <a:pt x="504964" y="150926"/>
                  </a:lnTo>
                  <a:lnTo>
                    <a:pt x="516686" y="148564"/>
                  </a:lnTo>
                  <a:lnTo>
                    <a:pt x="526262" y="142100"/>
                  </a:lnTo>
                  <a:lnTo>
                    <a:pt x="532726" y="132511"/>
                  </a:lnTo>
                  <a:lnTo>
                    <a:pt x="532726" y="0"/>
                  </a:lnTo>
                  <a:lnTo>
                    <a:pt x="419849" y="0"/>
                  </a:lnTo>
                  <a:lnTo>
                    <a:pt x="419849" y="86753"/>
                  </a:lnTo>
                  <a:lnTo>
                    <a:pt x="419849" y="154876"/>
                  </a:lnTo>
                  <a:lnTo>
                    <a:pt x="419849" y="495452"/>
                  </a:lnTo>
                  <a:lnTo>
                    <a:pt x="71424" y="495503"/>
                  </a:lnTo>
                  <a:lnTo>
                    <a:pt x="419849" y="495452"/>
                  </a:lnTo>
                  <a:lnTo>
                    <a:pt x="419849" y="154876"/>
                  </a:lnTo>
                  <a:lnTo>
                    <a:pt x="419798" y="86753"/>
                  </a:lnTo>
                  <a:lnTo>
                    <a:pt x="419849" y="0"/>
                  </a:lnTo>
                  <a:lnTo>
                    <a:pt x="336943" y="0"/>
                  </a:lnTo>
                  <a:lnTo>
                    <a:pt x="336943" y="222999"/>
                  </a:lnTo>
                  <a:lnTo>
                    <a:pt x="336943" y="291122"/>
                  </a:lnTo>
                  <a:lnTo>
                    <a:pt x="336892" y="222999"/>
                  </a:lnTo>
                  <a:lnTo>
                    <a:pt x="336943" y="0"/>
                  </a:lnTo>
                  <a:lnTo>
                    <a:pt x="0" y="0"/>
                  </a:lnTo>
                  <a:lnTo>
                    <a:pt x="0" y="864577"/>
                  </a:lnTo>
                  <a:lnTo>
                    <a:pt x="616673" y="864577"/>
                  </a:lnTo>
                  <a:lnTo>
                    <a:pt x="616673" y="699833"/>
                  </a:lnTo>
                  <a:lnTo>
                    <a:pt x="616673" y="631698"/>
                  </a:lnTo>
                  <a:lnTo>
                    <a:pt x="616673" y="86753"/>
                  </a:lnTo>
                  <a:lnTo>
                    <a:pt x="61667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923760" y="3369943"/>
              <a:ext cx="617220" cy="864869"/>
            </a:xfrm>
            <a:custGeom>
              <a:avLst/>
              <a:gdLst/>
              <a:ahLst/>
              <a:cxnLst/>
              <a:rect l="l" t="t" r="r" b="b"/>
              <a:pathLst>
                <a:path w="617220" h="864870">
                  <a:moveTo>
                    <a:pt x="0" y="0"/>
                  </a:moveTo>
                  <a:lnTo>
                    <a:pt x="616723" y="0"/>
                  </a:lnTo>
                  <a:lnTo>
                    <a:pt x="616723" y="864573"/>
                  </a:lnTo>
                  <a:lnTo>
                    <a:pt x="0" y="864573"/>
                  </a:lnTo>
                  <a:lnTo>
                    <a:pt x="0" y="0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235774" y="86799"/>
                  </a:lnTo>
                  <a:lnTo>
                    <a:pt x="235774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86799"/>
                  </a:moveTo>
                  <a:lnTo>
                    <a:pt x="419849" y="86799"/>
                  </a:lnTo>
                  <a:lnTo>
                    <a:pt x="419849" y="154924"/>
                  </a:lnTo>
                  <a:lnTo>
                    <a:pt x="71424" y="154924"/>
                  </a:lnTo>
                  <a:lnTo>
                    <a:pt x="71424" y="8679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336899" y="223049"/>
                  </a:lnTo>
                  <a:lnTo>
                    <a:pt x="33689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223049"/>
                  </a:moveTo>
                  <a:lnTo>
                    <a:pt x="419849" y="223049"/>
                  </a:lnTo>
                  <a:lnTo>
                    <a:pt x="419849" y="291174"/>
                  </a:lnTo>
                  <a:lnTo>
                    <a:pt x="71424" y="291174"/>
                  </a:lnTo>
                  <a:lnTo>
                    <a:pt x="71424" y="22304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147574" y="359299"/>
                  </a:lnTo>
                  <a:lnTo>
                    <a:pt x="147574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359299"/>
                  </a:moveTo>
                  <a:lnTo>
                    <a:pt x="419849" y="359299"/>
                  </a:lnTo>
                  <a:lnTo>
                    <a:pt x="419849" y="427424"/>
                  </a:lnTo>
                  <a:lnTo>
                    <a:pt x="71424" y="427424"/>
                  </a:lnTo>
                  <a:lnTo>
                    <a:pt x="71424" y="359299"/>
                  </a:lnTo>
                  <a:close/>
                </a:path>
                <a:path w="617220" h="864870">
                  <a:moveTo>
                    <a:pt x="71424" y="495549"/>
                  </a:moveTo>
                  <a:lnTo>
                    <a:pt x="419849" y="495549"/>
                  </a:lnTo>
                  <a:lnTo>
                    <a:pt x="419849" y="563673"/>
                  </a:lnTo>
                  <a:lnTo>
                    <a:pt x="71424" y="563673"/>
                  </a:lnTo>
                  <a:lnTo>
                    <a:pt x="71424" y="495549"/>
                  </a:lnTo>
                  <a:close/>
                </a:path>
                <a:path w="617220" h="864870">
                  <a:moveTo>
                    <a:pt x="71424" y="631748"/>
                  </a:moveTo>
                  <a:lnTo>
                    <a:pt x="535098" y="631748"/>
                  </a:lnTo>
                  <a:lnTo>
                    <a:pt x="535098" y="699873"/>
                  </a:lnTo>
                  <a:lnTo>
                    <a:pt x="71424" y="699873"/>
                  </a:lnTo>
                  <a:lnTo>
                    <a:pt x="71424" y="6317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393847" y="3455930"/>
              <a:ext cx="69774" cy="69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393847" y="3592130"/>
              <a:ext cx="69774" cy="69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393847" y="3728379"/>
              <a:ext cx="69774" cy="69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393847" y="3864629"/>
              <a:ext cx="69774" cy="69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491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Optimising </a:t>
            </a:r>
            <a:r>
              <a:rPr dirty="0"/>
              <a:t>ML</a:t>
            </a:r>
            <a:r>
              <a:rPr dirty="0" spc="-3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376" y="959623"/>
            <a:ext cx="1576070" cy="2315210"/>
            <a:chOff x="723376" y="959623"/>
            <a:chExt cx="1576070" cy="2315210"/>
          </a:xfrm>
        </p:grpSpPr>
        <p:sp>
          <p:nvSpPr>
            <p:cNvPr id="3" name="object 3"/>
            <p:cNvSpPr/>
            <p:nvPr/>
          </p:nvSpPr>
          <p:spPr>
            <a:xfrm>
              <a:off x="728129" y="964552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1566240" y="0"/>
                  </a:moveTo>
                  <a:lnTo>
                    <a:pt x="1353058" y="0"/>
                  </a:lnTo>
                  <a:lnTo>
                    <a:pt x="1353058" y="353314"/>
                  </a:lnTo>
                  <a:lnTo>
                    <a:pt x="1336662" y="378904"/>
                  </a:lnTo>
                  <a:lnTo>
                    <a:pt x="1312329" y="396100"/>
                  </a:lnTo>
                  <a:lnTo>
                    <a:pt x="1282547" y="402386"/>
                  </a:lnTo>
                  <a:lnTo>
                    <a:pt x="1312329" y="396074"/>
                  </a:lnTo>
                  <a:lnTo>
                    <a:pt x="1336662" y="378853"/>
                  </a:lnTo>
                  <a:lnTo>
                    <a:pt x="1353058" y="353314"/>
                  </a:lnTo>
                  <a:lnTo>
                    <a:pt x="1353058" y="0"/>
                  </a:lnTo>
                  <a:lnTo>
                    <a:pt x="1066380" y="0"/>
                  </a:lnTo>
                  <a:lnTo>
                    <a:pt x="1066380" y="231279"/>
                  </a:lnTo>
                  <a:lnTo>
                    <a:pt x="1066380" y="412940"/>
                  </a:lnTo>
                  <a:lnTo>
                    <a:pt x="1066380" y="1321054"/>
                  </a:lnTo>
                  <a:lnTo>
                    <a:pt x="1066380" y="1321193"/>
                  </a:lnTo>
                  <a:lnTo>
                    <a:pt x="181444" y="1321193"/>
                  </a:lnTo>
                  <a:lnTo>
                    <a:pt x="181444" y="1321054"/>
                  </a:lnTo>
                  <a:lnTo>
                    <a:pt x="1066380" y="1321054"/>
                  </a:lnTo>
                  <a:lnTo>
                    <a:pt x="1066380" y="412940"/>
                  </a:lnTo>
                  <a:lnTo>
                    <a:pt x="1066228" y="412940"/>
                  </a:lnTo>
                  <a:lnTo>
                    <a:pt x="1066228" y="231279"/>
                  </a:lnTo>
                  <a:lnTo>
                    <a:pt x="1066380" y="231279"/>
                  </a:lnTo>
                  <a:lnTo>
                    <a:pt x="1066380" y="0"/>
                  </a:lnTo>
                  <a:lnTo>
                    <a:pt x="855814" y="0"/>
                  </a:lnTo>
                  <a:lnTo>
                    <a:pt x="855814" y="594588"/>
                  </a:lnTo>
                  <a:lnTo>
                    <a:pt x="855814" y="776249"/>
                  </a:lnTo>
                  <a:lnTo>
                    <a:pt x="855675" y="776249"/>
                  </a:lnTo>
                  <a:lnTo>
                    <a:pt x="855675" y="594588"/>
                  </a:lnTo>
                  <a:lnTo>
                    <a:pt x="855814" y="594588"/>
                  </a:lnTo>
                  <a:lnTo>
                    <a:pt x="855814" y="0"/>
                  </a:lnTo>
                  <a:lnTo>
                    <a:pt x="0" y="0"/>
                  </a:lnTo>
                  <a:lnTo>
                    <a:pt x="0" y="2305316"/>
                  </a:lnTo>
                  <a:lnTo>
                    <a:pt x="1566240" y="2305316"/>
                  </a:lnTo>
                  <a:lnTo>
                    <a:pt x="1566240" y="1865998"/>
                  </a:lnTo>
                  <a:lnTo>
                    <a:pt x="1566240" y="1684350"/>
                  </a:lnTo>
                  <a:lnTo>
                    <a:pt x="1566240" y="231279"/>
                  </a:lnTo>
                  <a:lnTo>
                    <a:pt x="15662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8138" y="964385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0" y="0"/>
                  </a:moveTo>
                  <a:lnTo>
                    <a:pt x="1566384" y="0"/>
                  </a:lnTo>
                  <a:lnTo>
                    <a:pt x="1566384" y="2305332"/>
                  </a:lnTo>
                  <a:lnTo>
                    <a:pt x="0" y="2305332"/>
                  </a:lnTo>
                  <a:lnTo>
                    <a:pt x="0" y="0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598861" y="231444"/>
                  </a:lnTo>
                  <a:lnTo>
                    <a:pt x="598861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1066375" y="231444"/>
                  </a:lnTo>
                  <a:lnTo>
                    <a:pt x="1066375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855665" y="594751"/>
                  </a:lnTo>
                  <a:lnTo>
                    <a:pt x="85566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1066375" y="594751"/>
                  </a:lnTo>
                  <a:lnTo>
                    <a:pt x="106637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374864" y="958058"/>
                  </a:lnTo>
                  <a:lnTo>
                    <a:pt x="374864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1066375" y="958058"/>
                  </a:lnTo>
                  <a:lnTo>
                    <a:pt x="1066375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1321357"/>
                  </a:moveTo>
                  <a:lnTo>
                    <a:pt x="1066375" y="1321357"/>
                  </a:lnTo>
                  <a:lnTo>
                    <a:pt x="1066375" y="1503009"/>
                  </a:lnTo>
                  <a:lnTo>
                    <a:pt x="181447" y="1503009"/>
                  </a:lnTo>
                  <a:lnTo>
                    <a:pt x="181447" y="1321357"/>
                  </a:lnTo>
                  <a:close/>
                </a:path>
                <a:path w="1566545" h="2305685">
                  <a:moveTo>
                    <a:pt x="181447" y="1684509"/>
                  </a:moveTo>
                  <a:lnTo>
                    <a:pt x="1359077" y="1684509"/>
                  </a:lnTo>
                  <a:lnTo>
                    <a:pt x="1359077" y="1866158"/>
                  </a:lnTo>
                  <a:lnTo>
                    <a:pt x="181447" y="1866158"/>
                  </a:lnTo>
                  <a:lnTo>
                    <a:pt x="181447" y="16845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29376" y="1201617"/>
              <a:ext cx="162602" cy="1702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376" y="1564769"/>
              <a:ext cx="162602" cy="1702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376" y="1928076"/>
              <a:ext cx="162602" cy="170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29376" y="2291372"/>
              <a:ext cx="162602" cy="170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94030" y="1453172"/>
            <a:ext cx="229235" cy="284480"/>
            <a:chOff x="3394030" y="1453172"/>
            <a:chExt cx="229235" cy="284480"/>
          </a:xfrm>
        </p:grpSpPr>
        <p:sp>
          <p:nvSpPr>
            <p:cNvPr id="10" name="object 10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394030" y="1792738"/>
            <a:ext cx="229235" cy="284480"/>
            <a:chOff x="3394030" y="1792738"/>
            <a:chExt cx="229235" cy="284480"/>
          </a:xfrm>
        </p:grpSpPr>
        <p:sp>
          <p:nvSpPr>
            <p:cNvPr id="13" name="object 13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394030" y="2132305"/>
            <a:ext cx="229235" cy="284480"/>
            <a:chOff x="3394030" y="2132305"/>
            <a:chExt cx="229235" cy="284480"/>
          </a:xfrm>
        </p:grpSpPr>
        <p:sp>
          <p:nvSpPr>
            <p:cNvPr id="16" name="object 16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394030" y="2471875"/>
            <a:ext cx="229235" cy="284480"/>
            <a:chOff x="3394030" y="2471875"/>
            <a:chExt cx="229235" cy="284480"/>
          </a:xfrm>
        </p:grpSpPr>
        <p:sp>
          <p:nvSpPr>
            <p:cNvPr id="19" name="object 19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6"/>
                  </a:move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62"/>
                  </a:lnTo>
                  <a:lnTo>
                    <a:pt x="201142" y="61105"/>
                  </a:lnTo>
                  <a:lnTo>
                    <a:pt x="217469" y="110354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4" y="234307"/>
                  </a:lnTo>
                  <a:lnTo>
                    <a:pt x="152532" y="263721"/>
                  </a:lnTo>
                  <a:lnTo>
                    <a:pt x="109799" y="27450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57"/>
                  </a:move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51799" y="10448"/>
                  </a:lnTo>
                  <a:lnTo>
                    <a:pt x="187424" y="40207"/>
                  </a:lnTo>
                  <a:lnTo>
                    <a:pt x="211237" y="84729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3" y="234307"/>
                  </a:lnTo>
                  <a:lnTo>
                    <a:pt x="152532" y="263721"/>
                  </a:lnTo>
                  <a:lnTo>
                    <a:pt x="109799" y="274506"/>
                  </a:ln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394030" y="2811431"/>
            <a:ext cx="229235" cy="284480"/>
            <a:chOff x="3394030" y="2811431"/>
            <a:chExt cx="229235" cy="284480"/>
          </a:xfrm>
        </p:grpSpPr>
        <p:sp>
          <p:nvSpPr>
            <p:cNvPr id="22" name="object 22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3"/>
                  </a:lnTo>
                  <a:lnTo>
                    <a:pt x="170697" y="23065"/>
                  </a:lnTo>
                  <a:lnTo>
                    <a:pt x="201142" y="61108"/>
                  </a:lnTo>
                  <a:lnTo>
                    <a:pt x="217469" y="110350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53"/>
                  </a:lnTo>
                  <a:lnTo>
                    <a:pt x="187424" y="40199"/>
                  </a:lnTo>
                  <a:lnTo>
                    <a:pt x="211237" y="84731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308653" y="1616614"/>
            <a:ext cx="229235" cy="284480"/>
            <a:chOff x="4308653" y="1616614"/>
            <a:chExt cx="229235" cy="284480"/>
          </a:xfrm>
        </p:grpSpPr>
        <p:sp>
          <p:nvSpPr>
            <p:cNvPr id="25" name="object 25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308653" y="1960408"/>
            <a:ext cx="229235" cy="284480"/>
            <a:chOff x="4308653" y="1960408"/>
            <a:chExt cx="229235" cy="284480"/>
          </a:xfrm>
        </p:grpSpPr>
        <p:sp>
          <p:nvSpPr>
            <p:cNvPr id="28" name="object 28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308653" y="2304202"/>
            <a:ext cx="229235" cy="284480"/>
            <a:chOff x="4308653" y="2304202"/>
            <a:chExt cx="229235" cy="284480"/>
          </a:xfrm>
        </p:grpSpPr>
        <p:sp>
          <p:nvSpPr>
            <p:cNvPr id="31" name="object 31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308653" y="2648007"/>
            <a:ext cx="229235" cy="284480"/>
            <a:chOff x="4308653" y="2648007"/>
            <a:chExt cx="229235" cy="284480"/>
          </a:xfrm>
        </p:grpSpPr>
        <p:sp>
          <p:nvSpPr>
            <p:cNvPr id="34" name="object 34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0"/>
                  </a:lnTo>
                  <a:lnTo>
                    <a:pt x="170721" y="23055"/>
                  </a:lnTo>
                  <a:lnTo>
                    <a:pt x="201163" y="61097"/>
                  </a:lnTo>
                  <a:lnTo>
                    <a:pt x="217473" y="110347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3"/>
                  </a:lnTo>
                  <a:lnTo>
                    <a:pt x="187449" y="40199"/>
                  </a:lnTo>
                  <a:lnTo>
                    <a:pt x="211249" y="84721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032402" y="1859006"/>
            <a:ext cx="229235" cy="284480"/>
            <a:chOff x="5032402" y="1859006"/>
            <a:chExt cx="229235" cy="284480"/>
          </a:xfrm>
        </p:grpSpPr>
        <p:sp>
          <p:nvSpPr>
            <p:cNvPr id="37" name="object 37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032402" y="2304202"/>
            <a:ext cx="229235" cy="284480"/>
            <a:chOff x="5032402" y="2304202"/>
            <a:chExt cx="229235" cy="284480"/>
          </a:xfrm>
        </p:grpSpPr>
        <p:sp>
          <p:nvSpPr>
            <p:cNvPr id="40" name="object 40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618392" y="1595184"/>
            <a:ext cx="695325" cy="1358265"/>
          </a:xfrm>
          <a:custGeom>
            <a:avLst/>
            <a:gdLst/>
            <a:ahLst/>
            <a:cxnLst/>
            <a:rect l="l" t="t" r="r" b="b"/>
            <a:pathLst>
              <a:path w="695325" h="1358264">
                <a:moveTo>
                  <a:pt x="0" y="0"/>
                </a:moveTo>
                <a:lnTo>
                  <a:pt x="695098" y="163499"/>
                </a:lnTo>
              </a:path>
              <a:path w="695325" h="1358264">
                <a:moveTo>
                  <a:pt x="0" y="339566"/>
                </a:moveTo>
                <a:lnTo>
                  <a:pt x="695098" y="163467"/>
                </a:lnTo>
              </a:path>
              <a:path w="695325" h="1358264">
                <a:moveTo>
                  <a:pt x="0" y="679133"/>
                </a:moveTo>
                <a:lnTo>
                  <a:pt x="695098" y="163434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358259"/>
                </a:moveTo>
                <a:lnTo>
                  <a:pt x="695098" y="163372"/>
                </a:lnTo>
              </a:path>
              <a:path w="695325" h="1358264">
                <a:moveTo>
                  <a:pt x="0" y="0"/>
                </a:moveTo>
                <a:lnTo>
                  <a:pt x="695098" y="507298"/>
                </a:lnTo>
              </a:path>
              <a:path w="695325" h="1358264">
                <a:moveTo>
                  <a:pt x="0" y="0"/>
                </a:moveTo>
                <a:lnTo>
                  <a:pt x="695098" y="851098"/>
                </a:lnTo>
              </a:path>
              <a:path w="695325" h="1358264">
                <a:moveTo>
                  <a:pt x="0" y="0"/>
                </a:moveTo>
                <a:lnTo>
                  <a:pt x="695098" y="1194910"/>
                </a:lnTo>
              </a:path>
              <a:path w="695325" h="1358264">
                <a:moveTo>
                  <a:pt x="0" y="339566"/>
                </a:moveTo>
                <a:lnTo>
                  <a:pt x="695098" y="507266"/>
                </a:lnTo>
              </a:path>
              <a:path w="695325" h="1358264">
                <a:moveTo>
                  <a:pt x="0" y="339566"/>
                </a:moveTo>
                <a:lnTo>
                  <a:pt x="695098" y="851065"/>
                </a:lnTo>
              </a:path>
              <a:path w="695325" h="1358264">
                <a:moveTo>
                  <a:pt x="0" y="339566"/>
                </a:moveTo>
                <a:lnTo>
                  <a:pt x="695098" y="1194860"/>
                </a:lnTo>
              </a:path>
              <a:path w="695325" h="1358264">
                <a:moveTo>
                  <a:pt x="0" y="679133"/>
                </a:moveTo>
                <a:lnTo>
                  <a:pt x="695098" y="507233"/>
                </a:lnTo>
              </a:path>
              <a:path w="695325" h="1358264">
                <a:moveTo>
                  <a:pt x="0" y="679133"/>
                </a:moveTo>
                <a:lnTo>
                  <a:pt x="695098" y="851033"/>
                </a:lnTo>
              </a:path>
              <a:path w="695325" h="1358264">
                <a:moveTo>
                  <a:pt x="0" y="679133"/>
                </a:moveTo>
                <a:lnTo>
                  <a:pt x="695098" y="1194835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018710"/>
                </a:moveTo>
                <a:lnTo>
                  <a:pt x="695098" y="507203"/>
                </a:lnTo>
              </a:path>
              <a:path w="695325" h="1358264">
                <a:moveTo>
                  <a:pt x="0" y="1018710"/>
                </a:moveTo>
                <a:lnTo>
                  <a:pt x="695098" y="851003"/>
                </a:lnTo>
              </a:path>
              <a:path w="695325" h="1358264">
                <a:moveTo>
                  <a:pt x="0" y="1018710"/>
                </a:moveTo>
                <a:lnTo>
                  <a:pt x="695098" y="1194810"/>
                </a:lnTo>
              </a:path>
              <a:path w="695325" h="1358264">
                <a:moveTo>
                  <a:pt x="0" y="1358259"/>
                </a:moveTo>
                <a:lnTo>
                  <a:pt x="695098" y="507171"/>
                </a:lnTo>
              </a:path>
              <a:path w="695325" h="1358264">
                <a:moveTo>
                  <a:pt x="0" y="1358259"/>
                </a:moveTo>
                <a:lnTo>
                  <a:pt x="695098" y="850970"/>
                </a:lnTo>
              </a:path>
              <a:path w="695325" h="1358264">
                <a:moveTo>
                  <a:pt x="0" y="1358259"/>
                </a:moveTo>
                <a:lnTo>
                  <a:pt x="695098" y="119476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33015" y="1758626"/>
            <a:ext cx="504190" cy="1031875"/>
          </a:xfrm>
          <a:custGeom>
            <a:avLst/>
            <a:gdLst/>
            <a:ahLst/>
            <a:cxnLst/>
            <a:rect l="l" t="t" r="r" b="b"/>
            <a:pathLst>
              <a:path w="504189" h="1031875">
                <a:moveTo>
                  <a:pt x="0" y="0"/>
                </a:moveTo>
                <a:lnTo>
                  <a:pt x="503998" y="242399"/>
                </a:lnTo>
              </a:path>
              <a:path w="504189" h="1031875">
                <a:moveTo>
                  <a:pt x="0" y="0"/>
                </a:moveTo>
                <a:lnTo>
                  <a:pt x="503998" y="687598"/>
                </a:lnTo>
              </a:path>
              <a:path w="504189" h="1031875">
                <a:moveTo>
                  <a:pt x="0" y="343794"/>
                </a:moveTo>
                <a:lnTo>
                  <a:pt x="503998" y="242394"/>
                </a:lnTo>
              </a:path>
              <a:path w="504189" h="1031875">
                <a:moveTo>
                  <a:pt x="0" y="343794"/>
                </a:moveTo>
                <a:lnTo>
                  <a:pt x="503998" y="687593"/>
                </a:lnTo>
              </a:path>
              <a:path w="504189" h="1031875">
                <a:moveTo>
                  <a:pt x="0" y="687588"/>
                </a:moveTo>
                <a:lnTo>
                  <a:pt x="503998" y="242389"/>
                </a:lnTo>
              </a:path>
              <a:path w="504189" h="1031875">
                <a:moveTo>
                  <a:pt x="0" y="687588"/>
                </a:moveTo>
                <a:lnTo>
                  <a:pt x="503998" y="687588"/>
                </a:lnTo>
              </a:path>
              <a:path w="504189" h="1031875">
                <a:moveTo>
                  <a:pt x="0" y="1031392"/>
                </a:moveTo>
                <a:lnTo>
                  <a:pt x="503998" y="242387"/>
                </a:lnTo>
              </a:path>
              <a:path w="504189" h="1031875">
                <a:moveTo>
                  <a:pt x="0" y="1031392"/>
                </a:moveTo>
                <a:lnTo>
                  <a:pt x="503998" y="68758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5252001" y="1986340"/>
            <a:ext cx="372110" cy="31115"/>
            <a:chOff x="5252001" y="1986340"/>
            <a:chExt cx="372110" cy="31115"/>
          </a:xfrm>
        </p:grpSpPr>
        <p:sp>
          <p:nvSpPr>
            <p:cNvPr id="45" name="object 45"/>
            <p:cNvSpPr/>
            <p:nvPr/>
          </p:nvSpPr>
          <p:spPr>
            <a:xfrm>
              <a:off x="5256764" y="200101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252151" y="2431085"/>
            <a:ext cx="372110" cy="31115"/>
            <a:chOff x="5252151" y="2431085"/>
            <a:chExt cx="372110" cy="31115"/>
          </a:xfrm>
        </p:grpSpPr>
        <p:sp>
          <p:nvSpPr>
            <p:cNvPr id="49" name="object 49"/>
            <p:cNvSpPr/>
            <p:nvPr/>
          </p:nvSpPr>
          <p:spPr>
            <a:xfrm>
              <a:off x="5256914" y="2445762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017606" y="1580054"/>
            <a:ext cx="372110" cy="31115"/>
            <a:chOff x="3017606" y="1580054"/>
            <a:chExt cx="372110" cy="31115"/>
          </a:xfrm>
        </p:grpSpPr>
        <p:sp>
          <p:nvSpPr>
            <p:cNvPr id="53" name="object 53"/>
            <p:cNvSpPr/>
            <p:nvPr/>
          </p:nvSpPr>
          <p:spPr>
            <a:xfrm>
              <a:off x="3022368" y="159473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49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7556" y="1919621"/>
            <a:ext cx="372110" cy="31115"/>
            <a:chOff x="3017556" y="1919621"/>
            <a:chExt cx="372110" cy="31115"/>
          </a:xfrm>
        </p:grpSpPr>
        <p:sp>
          <p:nvSpPr>
            <p:cNvPr id="57" name="object 57"/>
            <p:cNvSpPr/>
            <p:nvPr/>
          </p:nvSpPr>
          <p:spPr>
            <a:xfrm>
              <a:off x="3022318" y="19342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3017556" y="2259187"/>
            <a:ext cx="372110" cy="31115"/>
            <a:chOff x="3017556" y="2259187"/>
            <a:chExt cx="372110" cy="31115"/>
          </a:xfrm>
        </p:grpSpPr>
        <p:sp>
          <p:nvSpPr>
            <p:cNvPr id="61" name="object 61"/>
            <p:cNvSpPr/>
            <p:nvPr/>
          </p:nvSpPr>
          <p:spPr>
            <a:xfrm>
              <a:off x="3022318" y="227386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3017556" y="2598757"/>
            <a:ext cx="372110" cy="31115"/>
            <a:chOff x="3017556" y="2598757"/>
            <a:chExt cx="372110" cy="31115"/>
          </a:xfrm>
        </p:grpSpPr>
        <p:sp>
          <p:nvSpPr>
            <p:cNvPr id="65" name="object 65"/>
            <p:cNvSpPr/>
            <p:nvPr/>
          </p:nvSpPr>
          <p:spPr>
            <a:xfrm>
              <a:off x="3022318" y="2613444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7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017606" y="2938331"/>
            <a:ext cx="372110" cy="31115"/>
            <a:chOff x="3017606" y="2938331"/>
            <a:chExt cx="372110" cy="31115"/>
          </a:xfrm>
        </p:grpSpPr>
        <p:sp>
          <p:nvSpPr>
            <p:cNvPr id="69" name="object 69"/>
            <p:cNvSpPr/>
            <p:nvPr/>
          </p:nvSpPr>
          <p:spPr>
            <a:xfrm>
              <a:off x="3022368" y="2952993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49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356424" y="1201735"/>
            <a:ext cx="2589530" cy="1805939"/>
            <a:chOff x="6356424" y="1201735"/>
            <a:chExt cx="2589530" cy="1805939"/>
          </a:xfrm>
        </p:grpSpPr>
        <p:sp>
          <p:nvSpPr>
            <p:cNvPr id="73" name="object 73"/>
            <p:cNvSpPr/>
            <p:nvPr/>
          </p:nvSpPr>
          <p:spPr>
            <a:xfrm>
              <a:off x="6737736" y="1206497"/>
              <a:ext cx="1840230" cy="1796414"/>
            </a:xfrm>
            <a:custGeom>
              <a:avLst/>
              <a:gdLst/>
              <a:ahLst/>
              <a:cxnLst/>
              <a:rect l="l" t="t" r="r" b="b"/>
              <a:pathLst>
                <a:path w="1840229" h="1796414">
                  <a:moveTo>
                    <a:pt x="1540896" y="1795796"/>
                  </a:moveTo>
                  <a:lnTo>
                    <a:pt x="299324" y="1795796"/>
                  </a:lnTo>
                  <a:lnTo>
                    <a:pt x="250775" y="1791879"/>
                  </a:lnTo>
                  <a:lnTo>
                    <a:pt x="204719" y="1780538"/>
                  </a:lnTo>
                  <a:lnTo>
                    <a:pt x="161773" y="1762389"/>
                  </a:lnTo>
                  <a:lnTo>
                    <a:pt x="122552" y="1738049"/>
                  </a:lnTo>
                  <a:lnTo>
                    <a:pt x="87674" y="1708134"/>
                  </a:lnTo>
                  <a:lnTo>
                    <a:pt x="57755" y="1673259"/>
                  </a:lnTo>
                  <a:lnTo>
                    <a:pt x="33412" y="1634042"/>
                  </a:lnTo>
                  <a:lnTo>
                    <a:pt x="15260" y="1591099"/>
                  </a:lnTo>
                  <a:lnTo>
                    <a:pt x="3917" y="1545045"/>
                  </a:lnTo>
                  <a:lnTo>
                    <a:pt x="0" y="1496497"/>
                  </a:lnTo>
                  <a:lnTo>
                    <a:pt x="0" y="299304"/>
                  </a:lnTo>
                  <a:lnTo>
                    <a:pt x="3917" y="250756"/>
                  </a:lnTo>
                  <a:lnTo>
                    <a:pt x="15260" y="204701"/>
                  </a:lnTo>
                  <a:lnTo>
                    <a:pt x="33412" y="161757"/>
                  </a:lnTo>
                  <a:lnTo>
                    <a:pt x="57755" y="122539"/>
                  </a:lnTo>
                  <a:lnTo>
                    <a:pt x="87674" y="87664"/>
                  </a:lnTo>
                  <a:lnTo>
                    <a:pt x="122552" y="57748"/>
                  </a:lnTo>
                  <a:lnTo>
                    <a:pt x="161773" y="33408"/>
                  </a:lnTo>
                  <a:lnTo>
                    <a:pt x="204719" y="15258"/>
                  </a:lnTo>
                  <a:lnTo>
                    <a:pt x="250775" y="3917"/>
                  </a:lnTo>
                  <a:lnTo>
                    <a:pt x="299324" y="0"/>
                  </a:lnTo>
                  <a:lnTo>
                    <a:pt x="1540896" y="0"/>
                  </a:lnTo>
                  <a:lnTo>
                    <a:pt x="1588000" y="3728"/>
                  </a:lnTo>
                  <a:lnTo>
                    <a:pt x="1633523" y="14692"/>
                  </a:lnTo>
                  <a:lnTo>
                    <a:pt x="1676659" y="32558"/>
                  </a:lnTo>
                  <a:lnTo>
                    <a:pt x="1716602" y="56993"/>
                  </a:lnTo>
                  <a:lnTo>
                    <a:pt x="1752546" y="87664"/>
                  </a:lnTo>
                  <a:lnTo>
                    <a:pt x="1783214" y="123608"/>
                  </a:lnTo>
                  <a:lnTo>
                    <a:pt x="1807645" y="163548"/>
                  </a:lnTo>
                  <a:lnTo>
                    <a:pt x="1825507" y="206680"/>
                  </a:lnTo>
                  <a:lnTo>
                    <a:pt x="1836468" y="252200"/>
                  </a:lnTo>
                  <a:lnTo>
                    <a:pt x="1840196" y="299304"/>
                  </a:lnTo>
                  <a:lnTo>
                    <a:pt x="1840196" y="1496497"/>
                  </a:lnTo>
                  <a:lnTo>
                    <a:pt x="1836279" y="1545045"/>
                  </a:lnTo>
                  <a:lnTo>
                    <a:pt x="1824937" y="1591099"/>
                  </a:lnTo>
                  <a:lnTo>
                    <a:pt x="1806789" y="1634042"/>
                  </a:lnTo>
                  <a:lnTo>
                    <a:pt x="1782449" y="1673259"/>
                  </a:lnTo>
                  <a:lnTo>
                    <a:pt x="1752534" y="1708134"/>
                  </a:lnTo>
                  <a:lnTo>
                    <a:pt x="1717659" y="1738049"/>
                  </a:lnTo>
                  <a:lnTo>
                    <a:pt x="1678442" y="1762389"/>
                  </a:lnTo>
                  <a:lnTo>
                    <a:pt x="1635499" y="1780538"/>
                  </a:lnTo>
                  <a:lnTo>
                    <a:pt x="1589445" y="1791879"/>
                  </a:lnTo>
                  <a:lnTo>
                    <a:pt x="1540896" y="17957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61262" y="1206497"/>
              <a:ext cx="2216785" cy="1796414"/>
            </a:xfrm>
            <a:custGeom>
              <a:avLst/>
              <a:gdLst/>
              <a:ahLst/>
              <a:cxnLst/>
              <a:rect l="l" t="t" r="r" b="b"/>
              <a:pathLst>
                <a:path w="2216784" h="1796414">
                  <a:moveTo>
                    <a:pt x="376474" y="299304"/>
                  </a:moveTo>
                  <a:lnTo>
                    <a:pt x="380392" y="250756"/>
                  </a:lnTo>
                  <a:lnTo>
                    <a:pt x="391735" y="204701"/>
                  </a:lnTo>
                  <a:lnTo>
                    <a:pt x="409886" y="161757"/>
                  </a:lnTo>
                  <a:lnTo>
                    <a:pt x="434230" y="122539"/>
                  </a:lnTo>
                  <a:lnTo>
                    <a:pt x="464149" y="87664"/>
                  </a:lnTo>
                  <a:lnTo>
                    <a:pt x="499026" y="57748"/>
                  </a:lnTo>
                  <a:lnTo>
                    <a:pt x="538247" y="33408"/>
                  </a:lnTo>
                  <a:lnTo>
                    <a:pt x="581193" y="15258"/>
                  </a:lnTo>
                  <a:lnTo>
                    <a:pt x="627249" y="3917"/>
                  </a:lnTo>
                  <a:lnTo>
                    <a:pt x="675798" y="0"/>
                  </a:lnTo>
                  <a:lnTo>
                    <a:pt x="1917371" y="0"/>
                  </a:lnTo>
                  <a:lnTo>
                    <a:pt x="1964474" y="3728"/>
                  </a:lnTo>
                  <a:lnTo>
                    <a:pt x="2009997" y="14692"/>
                  </a:lnTo>
                  <a:lnTo>
                    <a:pt x="2053134" y="32558"/>
                  </a:lnTo>
                  <a:lnTo>
                    <a:pt x="2093077" y="56993"/>
                  </a:lnTo>
                  <a:lnTo>
                    <a:pt x="2129020" y="87664"/>
                  </a:lnTo>
                  <a:lnTo>
                    <a:pt x="2159688" y="123608"/>
                  </a:lnTo>
                  <a:lnTo>
                    <a:pt x="2184119" y="163548"/>
                  </a:lnTo>
                  <a:lnTo>
                    <a:pt x="2201981" y="206680"/>
                  </a:lnTo>
                  <a:lnTo>
                    <a:pt x="2212942" y="252200"/>
                  </a:lnTo>
                  <a:lnTo>
                    <a:pt x="2216670" y="299304"/>
                  </a:lnTo>
                  <a:lnTo>
                    <a:pt x="2216670" y="1496496"/>
                  </a:lnTo>
                  <a:lnTo>
                    <a:pt x="2212753" y="1545045"/>
                  </a:lnTo>
                  <a:lnTo>
                    <a:pt x="2201412" y="1591099"/>
                  </a:lnTo>
                  <a:lnTo>
                    <a:pt x="2183263" y="1634042"/>
                  </a:lnTo>
                  <a:lnTo>
                    <a:pt x="2158923" y="1673259"/>
                  </a:lnTo>
                  <a:lnTo>
                    <a:pt x="2129008" y="1708134"/>
                  </a:lnTo>
                  <a:lnTo>
                    <a:pt x="2094133" y="1738049"/>
                  </a:lnTo>
                  <a:lnTo>
                    <a:pt x="2054916" y="1762389"/>
                  </a:lnTo>
                  <a:lnTo>
                    <a:pt x="2011973" y="1780538"/>
                  </a:lnTo>
                  <a:lnTo>
                    <a:pt x="1965919" y="1791879"/>
                  </a:lnTo>
                  <a:lnTo>
                    <a:pt x="1917371" y="1795796"/>
                  </a:lnTo>
                  <a:lnTo>
                    <a:pt x="675798" y="1795796"/>
                  </a:lnTo>
                  <a:lnTo>
                    <a:pt x="627249" y="1791879"/>
                  </a:lnTo>
                  <a:lnTo>
                    <a:pt x="581193" y="1780538"/>
                  </a:lnTo>
                  <a:lnTo>
                    <a:pt x="538247" y="1762389"/>
                  </a:lnTo>
                  <a:lnTo>
                    <a:pt x="499026" y="1738049"/>
                  </a:lnTo>
                  <a:lnTo>
                    <a:pt x="464149" y="1708134"/>
                  </a:lnTo>
                  <a:lnTo>
                    <a:pt x="434230" y="1673259"/>
                  </a:lnTo>
                  <a:lnTo>
                    <a:pt x="409886" y="1634042"/>
                  </a:lnTo>
                  <a:lnTo>
                    <a:pt x="391735" y="1591099"/>
                  </a:lnTo>
                  <a:lnTo>
                    <a:pt x="380392" y="1545045"/>
                  </a:lnTo>
                  <a:lnTo>
                    <a:pt x="376474" y="1496496"/>
                  </a:lnTo>
                  <a:lnTo>
                    <a:pt x="376474" y="299304"/>
                  </a:lnTo>
                  <a:close/>
                </a:path>
                <a:path w="2216784" h="1796414">
                  <a:moveTo>
                    <a:pt x="0" y="251446"/>
                  </a:moveTo>
                  <a:lnTo>
                    <a:pt x="343849" y="25226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61187" y="179751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361187" y="213707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361187" y="2476647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361262" y="2816219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49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49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78007" y="19147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78132" y="235947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276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Inference</a:t>
            </a:r>
            <a:r>
              <a:rPr dirty="0" spc="-185"/>
              <a:t> </a:t>
            </a:r>
            <a:r>
              <a:rPr dirty="0" spc="20"/>
              <a:t>Optimization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376" y="959623"/>
            <a:ext cx="1576070" cy="2315210"/>
            <a:chOff x="723376" y="959623"/>
            <a:chExt cx="1576070" cy="2315210"/>
          </a:xfrm>
        </p:grpSpPr>
        <p:sp>
          <p:nvSpPr>
            <p:cNvPr id="3" name="object 3"/>
            <p:cNvSpPr/>
            <p:nvPr/>
          </p:nvSpPr>
          <p:spPr>
            <a:xfrm>
              <a:off x="728129" y="964552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1566240" y="0"/>
                  </a:moveTo>
                  <a:lnTo>
                    <a:pt x="1353058" y="0"/>
                  </a:lnTo>
                  <a:lnTo>
                    <a:pt x="1353058" y="353314"/>
                  </a:lnTo>
                  <a:lnTo>
                    <a:pt x="1336662" y="378904"/>
                  </a:lnTo>
                  <a:lnTo>
                    <a:pt x="1312329" y="396100"/>
                  </a:lnTo>
                  <a:lnTo>
                    <a:pt x="1282547" y="402386"/>
                  </a:lnTo>
                  <a:lnTo>
                    <a:pt x="1312329" y="396074"/>
                  </a:lnTo>
                  <a:lnTo>
                    <a:pt x="1336662" y="378853"/>
                  </a:lnTo>
                  <a:lnTo>
                    <a:pt x="1353058" y="353314"/>
                  </a:lnTo>
                  <a:lnTo>
                    <a:pt x="1353058" y="0"/>
                  </a:lnTo>
                  <a:lnTo>
                    <a:pt x="1066380" y="0"/>
                  </a:lnTo>
                  <a:lnTo>
                    <a:pt x="1066380" y="231279"/>
                  </a:lnTo>
                  <a:lnTo>
                    <a:pt x="1066380" y="412940"/>
                  </a:lnTo>
                  <a:lnTo>
                    <a:pt x="1066380" y="1321054"/>
                  </a:lnTo>
                  <a:lnTo>
                    <a:pt x="1066380" y="1321193"/>
                  </a:lnTo>
                  <a:lnTo>
                    <a:pt x="181444" y="1321193"/>
                  </a:lnTo>
                  <a:lnTo>
                    <a:pt x="181444" y="1321054"/>
                  </a:lnTo>
                  <a:lnTo>
                    <a:pt x="1066380" y="1321054"/>
                  </a:lnTo>
                  <a:lnTo>
                    <a:pt x="1066380" y="412940"/>
                  </a:lnTo>
                  <a:lnTo>
                    <a:pt x="1066228" y="412940"/>
                  </a:lnTo>
                  <a:lnTo>
                    <a:pt x="1066228" y="231279"/>
                  </a:lnTo>
                  <a:lnTo>
                    <a:pt x="1066380" y="231279"/>
                  </a:lnTo>
                  <a:lnTo>
                    <a:pt x="1066380" y="0"/>
                  </a:lnTo>
                  <a:lnTo>
                    <a:pt x="855814" y="0"/>
                  </a:lnTo>
                  <a:lnTo>
                    <a:pt x="855814" y="594588"/>
                  </a:lnTo>
                  <a:lnTo>
                    <a:pt x="855814" y="776249"/>
                  </a:lnTo>
                  <a:lnTo>
                    <a:pt x="855675" y="776249"/>
                  </a:lnTo>
                  <a:lnTo>
                    <a:pt x="855675" y="594588"/>
                  </a:lnTo>
                  <a:lnTo>
                    <a:pt x="855814" y="594588"/>
                  </a:lnTo>
                  <a:lnTo>
                    <a:pt x="855814" y="0"/>
                  </a:lnTo>
                  <a:lnTo>
                    <a:pt x="0" y="0"/>
                  </a:lnTo>
                  <a:lnTo>
                    <a:pt x="0" y="2305316"/>
                  </a:lnTo>
                  <a:lnTo>
                    <a:pt x="1566240" y="2305316"/>
                  </a:lnTo>
                  <a:lnTo>
                    <a:pt x="1566240" y="1865998"/>
                  </a:lnTo>
                  <a:lnTo>
                    <a:pt x="1566240" y="1684350"/>
                  </a:lnTo>
                  <a:lnTo>
                    <a:pt x="1566240" y="231279"/>
                  </a:lnTo>
                  <a:lnTo>
                    <a:pt x="15662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8138" y="964385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0" y="0"/>
                  </a:moveTo>
                  <a:lnTo>
                    <a:pt x="1566384" y="0"/>
                  </a:lnTo>
                  <a:lnTo>
                    <a:pt x="1566384" y="2305332"/>
                  </a:lnTo>
                  <a:lnTo>
                    <a:pt x="0" y="2305332"/>
                  </a:lnTo>
                  <a:lnTo>
                    <a:pt x="0" y="0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598861" y="231444"/>
                  </a:lnTo>
                  <a:lnTo>
                    <a:pt x="598861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1066375" y="231444"/>
                  </a:lnTo>
                  <a:lnTo>
                    <a:pt x="1066375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855665" y="594751"/>
                  </a:lnTo>
                  <a:lnTo>
                    <a:pt x="85566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1066375" y="594751"/>
                  </a:lnTo>
                  <a:lnTo>
                    <a:pt x="106637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374864" y="958058"/>
                  </a:lnTo>
                  <a:lnTo>
                    <a:pt x="374864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1066375" y="958058"/>
                  </a:lnTo>
                  <a:lnTo>
                    <a:pt x="1066375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1321357"/>
                  </a:moveTo>
                  <a:lnTo>
                    <a:pt x="1066375" y="1321357"/>
                  </a:lnTo>
                  <a:lnTo>
                    <a:pt x="1066375" y="1503009"/>
                  </a:lnTo>
                  <a:lnTo>
                    <a:pt x="181447" y="1503009"/>
                  </a:lnTo>
                  <a:lnTo>
                    <a:pt x="181447" y="1321357"/>
                  </a:lnTo>
                  <a:close/>
                </a:path>
                <a:path w="1566545" h="2305685">
                  <a:moveTo>
                    <a:pt x="181447" y="1684509"/>
                  </a:moveTo>
                  <a:lnTo>
                    <a:pt x="1359077" y="1684509"/>
                  </a:lnTo>
                  <a:lnTo>
                    <a:pt x="1359077" y="1866158"/>
                  </a:lnTo>
                  <a:lnTo>
                    <a:pt x="181447" y="1866158"/>
                  </a:lnTo>
                  <a:lnTo>
                    <a:pt x="181447" y="16845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29376" y="1201617"/>
              <a:ext cx="162602" cy="1702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376" y="1564769"/>
              <a:ext cx="162602" cy="1702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376" y="1928076"/>
              <a:ext cx="162602" cy="170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29376" y="2291372"/>
              <a:ext cx="162602" cy="170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94030" y="1453172"/>
            <a:ext cx="229235" cy="284480"/>
            <a:chOff x="3394030" y="1453172"/>
            <a:chExt cx="229235" cy="284480"/>
          </a:xfrm>
        </p:grpSpPr>
        <p:sp>
          <p:nvSpPr>
            <p:cNvPr id="10" name="object 10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394030" y="1792738"/>
            <a:ext cx="229235" cy="284480"/>
            <a:chOff x="3394030" y="1792738"/>
            <a:chExt cx="229235" cy="284480"/>
          </a:xfrm>
        </p:grpSpPr>
        <p:sp>
          <p:nvSpPr>
            <p:cNvPr id="13" name="object 13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394030" y="2132305"/>
            <a:ext cx="229235" cy="284480"/>
            <a:chOff x="3394030" y="2132305"/>
            <a:chExt cx="229235" cy="284480"/>
          </a:xfrm>
        </p:grpSpPr>
        <p:sp>
          <p:nvSpPr>
            <p:cNvPr id="16" name="object 16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394030" y="2471875"/>
            <a:ext cx="229235" cy="284480"/>
            <a:chOff x="3394030" y="2471875"/>
            <a:chExt cx="229235" cy="284480"/>
          </a:xfrm>
        </p:grpSpPr>
        <p:sp>
          <p:nvSpPr>
            <p:cNvPr id="19" name="object 19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6"/>
                  </a:move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62"/>
                  </a:lnTo>
                  <a:lnTo>
                    <a:pt x="201142" y="61105"/>
                  </a:lnTo>
                  <a:lnTo>
                    <a:pt x="217469" y="110354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4" y="234307"/>
                  </a:lnTo>
                  <a:lnTo>
                    <a:pt x="152532" y="263721"/>
                  </a:lnTo>
                  <a:lnTo>
                    <a:pt x="109799" y="27450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57"/>
                  </a:move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51799" y="10448"/>
                  </a:lnTo>
                  <a:lnTo>
                    <a:pt x="187424" y="40207"/>
                  </a:lnTo>
                  <a:lnTo>
                    <a:pt x="211237" y="84729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3" y="234307"/>
                  </a:lnTo>
                  <a:lnTo>
                    <a:pt x="152532" y="263721"/>
                  </a:lnTo>
                  <a:lnTo>
                    <a:pt x="109799" y="274506"/>
                  </a:ln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394030" y="2811431"/>
            <a:ext cx="229235" cy="284480"/>
            <a:chOff x="3394030" y="2811431"/>
            <a:chExt cx="229235" cy="284480"/>
          </a:xfrm>
        </p:grpSpPr>
        <p:sp>
          <p:nvSpPr>
            <p:cNvPr id="22" name="object 22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3"/>
                  </a:lnTo>
                  <a:lnTo>
                    <a:pt x="170697" y="23065"/>
                  </a:lnTo>
                  <a:lnTo>
                    <a:pt x="201142" y="61108"/>
                  </a:lnTo>
                  <a:lnTo>
                    <a:pt x="217469" y="110350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53"/>
                  </a:lnTo>
                  <a:lnTo>
                    <a:pt x="187424" y="40199"/>
                  </a:lnTo>
                  <a:lnTo>
                    <a:pt x="211237" y="84731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308653" y="1616614"/>
            <a:ext cx="229235" cy="284480"/>
            <a:chOff x="4308653" y="1616614"/>
            <a:chExt cx="229235" cy="284480"/>
          </a:xfrm>
        </p:grpSpPr>
        <p:sp>
          <p:nvSpPr>
            <p:cNvPr id="25" name="object 25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308653" y="1960408"/>
            <a:ext cx="229235" cy="284480"/>
            <a:chOff x="4308653" y="1960408"/>
            <a:chExt cx="229235" cy="284480"/>
          </a:xfrm>
        </p:grpSpPr>
        <p:sp>
          <p:nvSpPr>
            <p:cNvPr id="28" name="object 28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308653" y="2304202"/>
            <a:ext cx="229235" cy="284480"/>
            <a:chOff x="4308653" y="2304202"/>
            <a:chExt cx="229235" cy="284480"/>
          </a:xfrm>
        </p:grpSpPr>
        <p:sp>
          <p:nvSpPr>
            <p:cNvPr id="31" name="object 31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308653" y="2648007"/>
            <a:ext cx="229235" cy="284480"/>
            <a:chOff x="4308653" y="2648007"/>
            <a:chExt cx="229235" cy="284480"/>
          </a:xfrm>
        </p:grpSpPr>
        <p:sp>
          <p:nvSpPr>
            <p:cNvPr id="34" name="object 34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0"/>
                  </a:lnTo>
                  <a:lnTo>
                    <a:pt x="170721" y="23055"/>
                  </a:lnTo>
                  <a:lnTo>
                    <a:pt x="201163" y="61097"/>
                  </a:lnTo>
                  <a:lnTo>
                    <a:pt x="217473" y="110347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3"/>
                  </a:lnTo>
                  <a:lnTo>
                    <a:pt x="187449" y="40199"/>
                  </a:lnTo>
                  <a:lnTo>
                    <a:pt x="211249" y="84721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032402" y="1859006"/>
            <a:ext cx="229235" cy="284480"/>
            <a:chOff x="5032402" y="1859006"/>
            <a:chExt cx="229235" cy="284480"/>
          </a:xfrm>
        </p:grpSpPr>
        <p:sp>
          <p:nvSpPr>
            <p:cNvPr id="37" name="object 37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032402" y="2304202"/>
            <a:ext cx="229235" cy="284480"/>
            <a:chOff x="5032402" y="2304202"/>
            <a:chExt cx="229235" cy="284480"/>
          </a:xfrm>
        </p:grpSpPr>
        <p:sp>
          <p:nvSpPr>
            <p:cNvPr id="40" name="object 40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618392" y="1595184"/>
            <a:ext cx="695325" cy="1358265"/>
          </a:xfrm>
          <a:custGeom>
            <a:avLst/>
            <a:gdLst/>
            <a:ahLst/>
            <a:cxnLst/>
            <a:rect l="l" t="t" r="r" b="b"/>
            <a:pathLst>
              <a:path w="695325" h="1358264">
                <a:moveTo>
                  <a:pt x="0" y="0"/>
                </a:moveTo>
                <a:lnTo>
                  <a:pt x="695098" y="163499"/>
                </a:lnTo>
              </a:path>
              <a:path w="695325" h="1358264">
                <a:moveTo>
                  <a:pt x="0" y="339566"/>
                </a:moveTo>
                <a:lnTo>
                  <a:pt x="695098" y="163467"/>
                </a:lnTo>
              </a:path>
              <a:path w="695325" h="1358264">
                <a:moveTo>
                  <a:pt x="0" y="679133"/>
                </a:moveTo>
                <a:lnTo>
                  <a:pt x="695098" y="163434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358259"/>
                </a:moveTo>
                <a:lnTo>
                  <a:pt x="695098" y="163372"/>
                </a:lnTo>
              </a:path>
              <a:path w="695325" h="1358264">
                <a:moveTo>
                  <a:pt x="0" y="0"/>
                </a:moveTo>
                <a:lnTo>
                  <a:pt x="695098" y="507298"/>
                </a:lnTo>
              </a:path>
              <a:path w="695325" h="1358264">
                <a:moveTo>
                  <a:pt x="0" y="0"/>
                </a:moveTo>
                <a:lnTo>
                  <a:pt x="695098" y="851098"/>
                </a:lnTo>
              </a:path>
              <a:path w="695325" h="1358264">
                <a:moveTo>
                  <a:pt x="0" y="0"/>
                </a:moveTo>
                <a:lnTo>
                  <a:pt x="695098" y="1194910"/>
                </a:lnTo>
              </a:path>
              <a:path w="695325" h="1358264">
                <a:moveTo>
                  <a:pt x="0" y="339566"/>
                </a:moveTo>
                <a:lnTo>
                  <a:pt x="695098" y="507266"/>
                </a:lnTo>
              </a:path>
              <a:path w="695325" h="1358264">
                <a:moveTo>
                  <a:pt x="0" y="339566"/>
                </a:moveTo>
                <a:lnTo>
                  <a:pt x="695098" y="851065"/>
                </a:lnTo>
              </a:path>
              <a:path w="695325" h="1358264">
                <a:moveTo>
                  <a:pt x="0" y="339566"/>
                </a:moveTo>
                <a:lnTo>
                  <a:pt x="695098" y="1194860"/>
                </a:lnTo>
              </a:path>
              <a:path w="695325" h="1358264">
                <a:moveTo>
                  <a:pt x="0" y="679133"/>
                </a:moveTo>
                <a:lnTo>
                  <a:pt x="695098" y="507233"/>
                </a:lnTo>
              </a:path>
              <a:path w="695325" h="1358264">
                <a:moveTo>
                  <a:pt x="0" y="679133"/>
                </a:moveTo>
                <a:lnTo>
                  <a:pt x="695098" y="851033"/>
                </a:lnTo>
              </a:path>
              <a:path w="695325" h="1358264">
                <a:moveTo>
                  <a:pt x="0" y="679133"/>
                </a:moveTo>
                <a:lnTo>
                  <a:pt x="695098" y="1194835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018710"/>
                </a:moveTo>
                <a:lnTo>
                  <a:pt x="695098" y="507203"/>
                </a:lnTo>
              </a:path>
              <a:path w="695325" h="1358264">
                <a:moveTo>
                  <a:pt x="0" y="1018710"/>
                </a:moveTo>
                <a:lnTo>
                  <a:pt x="695098" y="851003"/>
                </a:lnTo>
              </a:path>
              <a:path w="695325" h="1358264">
                <a:moveTo>
                  <a:pt x="0" y="1018710"/>
                </a:moveTo>
                <a:lnTo>
                  <a:pt x="695098" y="1194810"/>
                </a:lnTo>
              </a:path>
              <a:path w="695325" h="1358264">
                <a:moveTo>
                  <a:pt x="0" y="1358259"/>
                </a:moveTo>
                <a:lnTo>
                  <a:pt x="695098" y="507171"/>
                </a:lnTo>
              </a:path>
              <a:path w="695325" h="1358264">
                <a:moveTo>
                  <a:pt x="0" y="1358259"/>
                </a:moveTo>
                <a:lnTo>
                  <a:pt x="695098" y="850970"/>
                </a:lnTo>
              </a:path>
              <a:path w="695325" h="1358264">
                <a:moveTo>
                  <a:pt x="0" y="1358259"/>
                </a:moveTo>
                <a:lnTo>
                  <a:pt x="695098" y="119476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33015" y="1758626"/>
            <a:ext cx="504190" cy="1031875"/>
          </a:xfrm>
          <a:custGeom>
            <a:avLst/>
            <a:gdLst/>
            <a:ahLst/>
            <a:cxnLst/>
            <a:rect l="l" t="t" r="r" b="b"/>
            <a:pathLst>
              <a:path w="504189" h="1031875">
                <a:moveTo>
                  <a:pt x="0" y="0"/>
                </a:moveTo>
                <a:lnTo>
                  <a:pt x="503998" y="242399"/>
                </a:lnTo>
              </a:path>
              <a:path w="504189" h="1031875">
                <a:moveTo>
                  <a:pt x="0" y="0"/>
                </a:moveTo>
                <a:lnTo>
                  <a:pt x="503998" y="687598"/>
                </a:lnTo>
              </a:path>
              <a:path w="504189" h="1031875">
                <a:moveTo>
                  <a:pt x="0" y="343794"/>
                </a:moveTo>
                <a:lnTo>
                  <a:pt x="503998" y="242394"/>
                </a:lnTo>
              </a:path>
              <a:path w="504189" h="1031875">
                <a:moveTo>
                  <a:pt x="0" y="343794"/>
                </a:moveTo>
                <a:lnTo>
                  <a:pt x="503998" y="687593"/>
                </a:lnTo>
              </a:path>
              <a:path w="504189" h="1031875">
                <a:moveTo>
                  <a:pt x="0" y="687588"/>
                </a:moveTo>
                <a:lnTo>
                  <a:pt x="503998" y="242389"/>
                </a:lnTo>
              </a:path>
              <a:path w="504189" h="1031875">
                <a:moveTo>
                  <a:pt x="0" y="687588"/>
                </a:moveTo>
                <a:lnTo>
                  <a:pt x="503998" y="687588"/>
                </a:lnTo>
              </a:path>
              <a:path w="504189" h="1031875">
                <a:moveTo>
                  <a:pt x="0" y="1031392"/>
                </a:moveTo>
                <a:lnTo>
                  <a:pt x="503998" y="242387"/>
                </a:lnTo>
              </a:path>
              <a:path w="504189" h="1031875">
                <a:moveTo>
                  <a:pt x="0" y="1031392"/>
                </a:moveTo>
                <a:lnTo>
                  <a:pt x="503998" y="68758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5252001" y="1986340"/>
            <a:ext cx="372110" cy="31115"/>
            <a:chOff x="5252001" y="1986340"/>
            <a:chExt cx="372110" cy="31115"/>
          </a:xfrm>
        </p:grpSpPr>
        <p:sp>
          <p:nvSpPr>
            <p:cNvPr id="45" name="object 45"/>
            <p:cNvSpPr/>
            <p:nvPr/>
          </p:nvSpPr>
          <p:spPr>
            <a:xfrm>
              <a:off x="5256764" y="200101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252151" y="2431085"/>
            <a:ext cx="372110" cy="31115"/>
            <a:chOff x="5252151" y="2431085"/>
            <a:chExt cx="372110" cy="31115"/>
          </a:xfrm>
        </p:grpSpPr>
        <p:sp>
          <p:nvSpPr>
            <p:cNvPr id="49" name="object 49"/>
            <p:cNvSpPr/>
            <p:nvPr/>
          </p:nvSpPr>
          <p:spPr>
            <a:xfrm>
              <a:off x="5256914" y="2445762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017606" y="1580054"/>
            <a:ext cx="372110" cy="31115"/>
            <a:chOff x="3017606" y="1580054"/>
            <a:chExt cx="372110" cy="31115"/>
          </a:xfrm>
        </p:grpSpPr>
        <p:sp>
          <p:nvSpPr>
            <p:cNvPr id="53" name="object 53"/>
            <p:cNvSpPr/>
            <p:nvPr/>
          </p:nvSpPr>
          <p:spPr>
            <a:xfrm>
              <a:off x="3022368" y="159473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49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7556" y="1919621"/>
            <a:ext cx="372110" cy="31115"/>
            <a:chOff x="3017556" y="1919621"/>
            <a:chExt cx="372110" cy="31115"/>
          </a:xfrm>
        </p:grpSpPr>
        <p:sp>
          <p:nvSpPr>
            <p:cNvPr id="57" name="object 57"/>
            <p:cNvSpPr/>
            <p:nvPr/>
          </p:nvSpPr>
          <p:spPr>
            <a:xfrm>
              <a:off x="3022318" y="19342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3017556" y="2259187"/>
            <a:ext cx="372110" cy="31115"/>
            <a:chOff x="3017556" y="2259187"/>
            <a:chExt cx="372110" cy="31115"/>
          </a:xfrm>
        </p:grpSpPr>
        <p:sp>
          <p:nvSpPr>
            <p:cNvPr id="61" name="object 61"/>
            <p:cNvSpPr/>
            <p:nvPr/>
          </p:nvSpPr>
          <p:spPr>
            <a:xfrm>
              <a:off x="3022318" y="227386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3017556" y="2598757"/>
            <a:ext cx="372110" cy="31115"/>
            <a:chOff x="3017556" y="2598757"/>
            <a:chExt cx="372110" cy="31115"/>
          </a:xfrm>
        </p:grpSpPr>
        <p:sp>
          <p:nvSpPr>
            <p:cNvPr id="65" name="object 65"/>
            <p:cNvSpPr/>
            <p:nvPr/>
          </p:nvSpPr>
          <p:spPr>
            <a:xfrm>
              <a:off x="3022318" y="2613444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7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017606" y="2938331"/>
            <a:ext cx="372110" cy="31115"/>
            <a:chOff x="3017606" y="2938331"/>
            <a:chExt cx="372110" cy="31115"/>
          </a:xfrm>
        </p:grpSpPr>
        <p:sp>
          <p:nvSpPr>
            <p:cNvPr id="69" name="object 69"/>
            <p:cNvSpPr/>
            <p:nvPr/>
          </p:nvSpPr>
          <p:spPr>
            <a:xfrm>
              <a:off x="3022368" y="2952993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49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356424" y="1201735"/>
            <a:ext cx="2589530" cy="1805939"/>
            <a:chOff x="6356424" y="1201735"/>
            <a:chExt cx="2589530" cy="1805939"/>
          </a:xfrm>
        </p:grpSpPr>
        <p:sp>
          <p:nvSpPr>
            <p:cNvPr id="73" name="object 73"/>
            <p:cNvSpPr/>
            <p:nvPr/>
          </p:nvSpPr>
          <p:spPr>
            <a:xfrm>
              <a:off x="6737736" y="1206497"/>
              <a:ext cx="1840230" cy="1796414"/>
            </a:xfrm>
            <a:custGeom>
              <a:avLst/>
              <a:gdLst/>
              <a:ahLst/>
              <a:cxnLst/>
              <a:rect l="l" t="t" r="r" b="b"/>
              <a:pathLst>
                <a:path w="1840229" h="1796414">
                  <a:moveTo>
                    <a:pt x="1540896" y="1795796"/>
                  </a:moveTo>
                  <a:lnTo>
                    <a:pt x="299324" y="1795796"/>
                  </a:lnTo>
                  <a:lnTo>
                    <a:pt x="250775" y="1791879"/>
                  </a:lnTo>
                  <a:lnTo>
                    <a:pt x="204719" y="1780538"/>
                  </a:lnTo>
                  <a:lnTo>
                    <a:pt x="161773" y="1762389"/>
                  </a:lnTo>
                  <a:lnTo>
                    <a:pt x="122552" y="1738049"/>
                  </a:lnTo>
                  <a:lnTo>
                    <a:pt x="87674" y="1708134"/>
                  </a:lnTo>
                  <a:lnTo>
                    <a:pt x="57755" y="1673259"/>
                  </a:lnTo>
                  <a:lnTo>
                    <a:pt x="33412" y="1634042"/>
                  </a:lnTo>
                  <a:lnTo>
                    <a:pt x="15260" y="1591099"/>
                  </a:lnTo>
                  <a:lnTo>
                    <a:pt x="3917" y="1545045"/>
                  </a:lnTo>
                  <a:lnTo>
                    <a:pt x="0" y="1496497"/>
                  </a:lnTo>
                  <a:lnTo>
                    <a:pt x="0" y="299304"/>
                  </a:lnTo>
                  <a:lnTo>
                    <a:pt x="3917" y="250756"/>
                  </a:lnTo>
                  <a:lnTo>
                    <a:pt x="15260" y="204701"/>
                  </a:lnTo>
                  <a:lnTo>
                    <a:pt x="33412" y="161757"/>
                  </a:lnTo>
                  <a:lnTo>
                    <a:pt x="57755" y="122539"/>
                  </a:lnTo>
                  <a:lnTo>
                    <a:pt x="87674" y="87664"/>
                  </a:lnTo>
                  <a:lnTo>
                    <a:pt x="122552" y="57748"/>
                  </a:lnTo>
                  <a:lnTo>
                    <a:pt x="161773" y="33408"/>
                  </a:lnTo>
                  <a:lnTo>
                    <a:pt x="204719" y="15258"/>
                  </a:lnTo>
                  <a:lnTo>
                    <a:pt x="250775" y="3917"/>
                  </a:lnTo>
                  <a:lnTo>
                    <a:pt x="299324" y="0"/>
                  </a:lnTo>
                  <a:lnTo>
                    <a:pt x="1540896" y="0"/>
                  </a:lnTo>
                  <a:lnTo>
                    <a:pt x="1588000" y="3728"/>
                  </a:lnTo>
                  <a:lnTo>
                    <a:pt x="1633523" y="14692"/>
                  </a:lnTo>
                  <a:lnTo>
                    <a:pt x="1676659" y="32558"/>
                  </a:lnTo>
                  <a:lnTo>
                    <a:pt x="1716602" y="56993"/>
                  </a:lnTo>
                  <a:lnTo>
                    <a:pt x="1752546" y="87664"/>
                  </a:lnTo>
                  <a:lnTo>
                    <a:pt x="1783214" y="123608"/>
                  </a:lnTo>
                  <a:lnTo>
                    <a:pt x="1807645" y="163548"/>
                  </a:lnTo>
                  <a:lnTo>
                    <a:pt x="1825507" y="206680"/>
                  </a:lnTo>
                  <a:lnTo>
                    <a:pt x="1836468" y="252200"/>
                  </a:lnTo>
                  <a:lnTo>
                    <a:pt x="1840196" y="299304"/>
                  </a:lnTo>
                  <a:lnTo>
                    <a:pt x="1840196" y="1496497"/>
                  </a:lnTo>
                  <a:lnTo>
                    <a:pt x="1836279" y="1545045"/>
                  </a:lnTo>
                  <a:lnTo>
                    <a:pt x="1824937" y="1591099"/>
                  </a:lnTo>
                  <a:lnTo>
                    <a:pt x="1806789" y="1634042"/>
                  </a:lnTo>
                  <a:lnTo>
                    <a:pt x="1782449" y="1673259"/>
                  </a:lnTo>
                  <a:lnTo>
                    <a:pt x="1752534" y="1708134"/>
                  </a:lnTo>
                  <a:lnTo>
                    <a:pt x="1717659" y="1738049"/>
                  </a:lnTo>
                  <a:lnTo>
                    <a:pt x="1678442" y="1762389"/>
                  </a:lnTo>
                  <a:lnTo>
                    <a:pt x="1635499" y="1780538"/>
                  </a:lnTo>
                  <a:lnTo>
                    <a:pt x="1589445" y="1791879"/>
                  </a:lnTo>
                  <a:lnTo>
                    <a:pt x="1540896" y="17957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61262" y="1206497"/>
              <a:ext cx="2216785" cy="1796414"/>
            </a:xfrm>
            <a:custGeom>
              <a:avLst/>
              <a:gdLst/>
              <a:ahLst/>
              <a:cxnLst/>
              <a:rect l="l" t="t" r="r" b="b"/>
              <a:pathLst>
                <a:path w="2216784" h="1796414">
                  <a:moveTo>
                    <a:pt x="376474" y="299304"/>
                  </a:moveTo>
                  <a:lnTo>
                    <a:pt x="380392" y="250756"/>
                  </a:lnTo>
                  <a:lnTo>
                    <a:pt x="391735" y="204701"/>
                  </a:lnTo>
                  <a:lnTo>
                    <a:pt x="409886" y="161757"/>
                  </a:lnTo>
                  <a:lnTo>
                    <a:pt x="434230" y="122539"/>
                  </a:lnTo>
                  <a:lnTo>
                    <a:pt x="464149" y="87664"/>
                  </a:lnTo>
                  <a:lnTo>
                    <a:pt x="499026" y="57748"/>
                  </a:lnTo>
                  <a:lnTo>
                    <a:pt x="538247" y="33408"/>
                  </a:lnTo>
                  <a:lnTo>
                    <a:pt x="581193" y="15258"/>
                  </a:lnTo>
                  <a:lnTo>
                    <a:pt x="627249" y="3917"/>
                  </a:lnTo>
                  <a:lnTo>
                    <a:pt x="675798" y="0"/>
                  </a:lnTo>
                  <a:lnTo>
                    <a:pt x="1917371" y="0"/>
                  </a:lnTo>
                  <a:lnTo>
                    <a:pt x="1964474" y="3728"/>
                  </a:lnTo>
                  <a:lnTo>
                    <a:pt x="2009997" y="14692"/>
                  </a:lnTo>
                  <a:lnTo>
                    <a:pt x="2053134" y="32558"/>
                  </a:lnTo>
                  <a:lnTo>
                    <a:pt x="2093077" y="56993"/>
                  </a:lnTo>
                  <a:lnTo>
                    <a:pt x="2129020" y="87664"/>
                  </a:lnTo>
                  <a:lnTo>
                    <a:pt x="2159688" y="123608"/>
                  </a:lnTo>
                  <a:lnTo>
                    <a:pt x="2184119" y="163548"/>
                  </a:lnTo>
                  <a:lnTo>
                    <a:pt x="2201981" y="206680"/>
                  </a:lnTo>
                  <a:lnTo>
                    <a:pt x="2212942" y="252200"/>
                  </a:lnTo>
                  <a:lnTo>
                    <a:pt x="2216670" y="299304"/>
                  </a:lnTo>
                  <a:lnTo>
                    <a:pt x="2216670" y="1496496"/>
                  </a:lnTo>
                  <a:lnTo>
                    <a:pt x="2212753" y="1545045"/>
                  </a:lnTo>
                  <a:lnTo>
                    <a:pt x="2201412" y="1591099"/>
                  </a:lnTo>
                  <a:lnTo>
                    <a:pt x="2183263" y="1634042"/>
                  </a:lnTo>
                  <a:lnTo>
                    <a:pt x="2158923" y="1673259"/>
                  </a:lnTo>
                  <a:lnTo>
                    <a:pt x="2129008" y="1708134"/>
                  </a:lnTo>
                  <a:lnTo>
                    <a:pt x="2094133" y="1738049"/>
                  </a:lnTo>
                  <a:lnTo>
                    <a:pt x="2054916" y="1762389"/>
                  </a:lnTo>
                  <a:lnTo>
                    <a:pt x="2011973" y="1780538"/>
                  </a:lnTo>
                  <a:lnTo>
                    <a:pt x="1965919" y="1791879"/>
                  </a:lnTo>
                  <a:lnTo>
                    <a:pt x="1917371" y="1795796"/>
                  </a:lnTo>
                  <a:lnTo>
                    <a:pt x="675798" y="1795796"/>
                  </a:lnTo>
                  <a:lnTo>
                    <a:pt x="627249" y="1791879"/>
                  </a:lnTo>
                  <a:lnTo>
                    <a:pt x="581193" y="1780538"/>
                  </a:lnTo>
                  <a:lnTo>
                    <a:pt x="538247" y="1762389"/>
                  </a:lnTo>
                  <a:lnTo>
                    <a:pt x="499026" y="1738049"/>
                  </a:lnTo>
                  <a:lnTo>
                    <a:pt x="464149" y="1708134"/>
                  </a:lnTo>
                  <a:lnTo>
                    <a:pt x="434230" y="1673259"/>
                  </a:lnTo>
                  <a:lnTo>
                    <a:pt x="409886" y="1634042"/>
                  </a:lnTo>
                  <a:lnTo>
                    <a:pt x="391735" y="1591099"/>
                  </a:lnTo>
                  <a:lnTo>
                    <a:pt x="380392" y="1545045"/>
                  </a:lnTo>
                  <a:lnTo>
                    <a:pt x="376474" y="1496496"/>
                  </a:lnTo>
                  <a:lnTo>
                    <a:pt x="376474" y="299304"/>
                  </a:lnTo>
                  <a:close/>
                </a:path>
                <a:path w="2216784" h="1796414">
                  <a:moveTo>
                    <a:pt x="0" y="251446"/>
                  </a:moveTo>
                  <a:lnTo>
                    <a:pt x="343849" y="25226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61187" y="179751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361187" y="213707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361187" y="2476647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361262" y="2816219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49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49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78007" y="19147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78132" y="235947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137199" y="742698"/>
            <a:ext cx="2852420" cy="342582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680085" marR="870585">
              <a:lnSpc>
                <a:spcPct val="100699"/>
              </a:lnSpc>
            </a:pPr>
            <a:r>
              <a:rPr dirty="0" sz="1800" spc="20">
                <a:latin typeface="Lato"/>
                <a:cs typeface="Lato"/>
              </a:rPr>
              <a:t>Inf</a:t>
            </a:r>
            <a:r>
              <a:rPr dirty="0" sz="1800" spc="-15">
                <a:latin typeface="Lato"/>
                <a:cs typeface="Lato"/>
              </a:rPr>
              <a:t>r</a:t>
            </a:r>
            <a:r>
              <a:rPr dirty="0" sz="1800" spc="15">
                <a:latin typeface="Lato"/>
                <a:cs typeface="Lato"/>
              </a:rPr>
              <a:t>astructur  </a:t>
            </a:r>
            <a:r>
              <a:rPr dirty="0" sz="1800" spc="-10">
                <a:latin typeface="Lato"/>
                <a:cs typeface="Lato"/>
              </a:rPr>
              <a:t>e</a:t>
            </a:r>
            <a:endParaRPr sz="1800">
              <a:latin typeface="Lato"/>
              <a:cs typeface="Lato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396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Inference </a:t>
            </a:r>
            <a:r>
              <a:rPr dirty="0" spc="20"/>
              <a:t>Optimization:</a:t>
            </a:r>
            <a:r>
              <a:rPr dirty="0" spc="-335"/>
              <a:t> </a:t>
            </a:r>
            <a:r>
              <a:rPr dirty="0" spc="30"/>
              <a:t>Infrastructure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376" y="959623"/>
            <a:ext cx="1576070" cy="2315210"/>
            <a:chOff x="723376" y="959623"/>
            <a:chExt cx="1576070" cy="2315210"/>
          </a:xfrm>
        </p:grpSpPr>
        <p:sp>
          <p:nvSpPr>
            <p:cNvPr id="3" name="object 3"/>
            <p:cNvSpPr/>
            <p:nvPr/>
          </p:nvSpPr>
          <p:spPr>
            <a:xfrm>
              <a:off x="728129" y="964552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1566240" y="0"/>
                  </a:moveTo>
                  <a:lnTo>
                    <a:pt x="1353058" y="0"/>
                  </a:lnTo>
                  <a:lnTo>
                    <a:pt x="1353058" y="353314"/>
                  </a:lnTo>
                  <a:lnTo>
                    <a:pt x="1336662" y="378904"/>
                  </a:lnTo>
                  <a:lnTo>
                    <a:pt x="1312329" y="396100"/>
                  </a:lnTo>
                  <a:lnTo>
                    <a:pt x="1282547" y="402386"/>
                  </a:lnTo>
                  <a:lnTo>
                    <a:pt x="1312329" y="396074"/>
                  </a:lnTo>
                  <a:lnTo>
                    <a:pt x="1336662" y="378853"/>
                  </a:lnTo>
                  <a:lnTo>
                    <a:pt x="1353058" y="353314"/>
                  </a:lnTo>
                  <a:lnTo>
                    <a:pt x="1353058" y="0"/>
                  </a:lnTo>
                  <a:lnTo>
                    <a:pt x="1066380" y="0"/>
                  </a:lnTo>
                  <a:lnTo>
                    <a:pt x="1066380" y="231279"/>
                  </a:lnTo>
                  <a:lnTo>
                    <a:pt x="1066380" y="412940"/>
                  </a:lnTo>
                  <a:lnTo>
                    <a:pt x="1066380" y="1321054"/>
                  </a:lnTo>
                  <a:lnTo>
                    <a:pt x="1066380" y="1321193"/>
                  </a:lnTo>
                  <a:lnTo>
                    <a:pt x="181444" y="1321193"/>
                  </a:lnTo>
                  <a:lnTo>
                    <a:pt x="181444" y="1321054"/>
                  </a:lnTo>
                  <a:lnTo>
                    <a:pt x="1066380" y="1321054"/>
                  </a:lnTo>
                  <a:lnTo>
                    <a:pt x="1066380" y="412940"/>
                  </a:lnTo>
                  <a:lnTo>
                    <a:pt x="1066228" y="412940"/>
                  </a:lnTo>
                  <a:lnTo>
                    <a:pt x="1066228" y="231279"/>
                  </a:lnTo>
                  <a:lnTo>
                    <a:pt x="1066380" y="231279"/>
                  </a:lnTo>
                  <a:lnTo>
                    <a:pt x="1066380" y="0"/>
                  </a:lnTo>
                  <a:lnTo>
                    <a:pt x="855814" y="0"/>
                  </a:lnTo>
                  <a:lnTo>
                    <a:pt x="855814" y="594588"/>
                  </a:lnTo>
                  <a:lnTo>
                    <a:pt x="855814" y="776249"/>
                  </a:lnTo>
                  <a:lnTo>
                    <a:pt x="855675" y="776249"/>
                  </a:lnTo>
                  <a:lnTo>
                    <a:pt x="855675" y="594588"/>
                  </a:lnTo>
                  <a:lnTo>
                    <a:pt x="855814" y="594588"/>
                  </a:lnTo>
                  <a:lnTo>
                    <a:pt x="855814" y="0"/>
                  </a:lnTo>
                  <a:lnTo>
                    <a:pt x="0" y="0"/>
                  </a:lnTo>
                  <a:lnTo>
                    <a:pt x="0" y="2305316"/>
                  </a:lnTo>
                  <a:lnTo>
                    <a:pt x="1566240" y="2305316"/>
                  </a:lnTo>
                  <a:lnTo>
                    <a:pt x="1566240" y="1865998"/>
                  </a:lnTo>
                  <a:lnTo>
                    <a:pt x="1566240" y="1684350"/>
                  </a:lnTo>
                  <a:lnTo>
                    <a:pt x="1566240" y="231279"/>
                  </a:lnTo>
                  <a:lnTo>
                    <a:pt x="15662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8138" y="964385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0" y="0"/>
                  </a:moveTo>
                  <a:lnTo>
                    <a:pt x="1566384" y="0"/>
                  </a:lnTo>
                  <a:lnTo>
                    <a:pt x="1566384" y="2305332"/>
                  </a:lnTo>
                  <a:lnTo>
                    <a:pt x="0" y="2305332"/>
                  </a:lnTo>
                  <a:lnTo>
                    <a:pt x="0" y="0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598861" y="231444"/>
                  </a:lnTo>
                  <a:lnTo>
                    <a:pt x="598861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1066375" y="231444"/>
                  </a:lnTo>
                  <a:lnTo>
                    <a:pt x="1066375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855665" y="594751"/>
                  </a:lnTo>
                  <a:lnTo>
                    <a:pt x="85566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1066375" y="594751"/>
                  </a:lnTo>
                  <a:lnTo>
                    <a:pt x="106637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374864" y="958058"/>
                  </a:lnTo>
                  <a:lnTo>
                    <a:pt x="374864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1066375" y="958058"/>
                  </a:lnTo>
                  <a:lnTo>
                    <a:pt x="1066375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1321357"/>
                  </a:moveTo>
                  <a:lnTo>
                    <a:pt x="1066375" y="1321357"/>
                  </a:lnTo>
                  <a:lnTo>
                    <a:pt x="1066375" y="1503009"/>
                  </a:lnTo>
                  <a:lnTo>
                    <a:pt x="181447" y="1503009"/>
                  </a:lnTo>
                  <a:lnTo>
                    <a:pt x="181447" y="1321357"/>
                  </a:lnTo>
                  <a:close/>
                </a:path>
                <a:path w="1566545" h="2305685">
                  <a:moveTo>
                    <a:pt x="181447" y="1684509"/>
                  </a:moveTo>
                  <a:lnTo>
                    <a:pt x="1359077" y="1684509"/>
                  </a:lnTo>
                  <a:lnTo>
                    <a:pt x="1359077" y="1866158"/>
                  </a:lnTo>
                  <a:lnTo>
                    <a:pt x="181447" y="1866158"/>
                  </a:lnTo>
                  <a:lnTo>
                    <a:pt x="181447" y="16845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29376" y="1201617"/>
              <a:ext cx="162602" cy="1702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376" y="1564769"/>
              <a:ext cx="162602" cy="1702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376" y="1928076"/>
              <a:ext cx="162602" cy="170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29376" y="2291372"/>
              <a:ext cx="162602" cy="170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94030" y="1453172"/>
            <a:ext cx="229235" cy="284480"/>
            <a:chOff x="3394030" y="1453172"/>
            <a:chExt cx="229235" cy="284480"/>
          </a:xfrm>
        </p:grpSpPr>
        <p:sp>
          <p:nvSpPr>
            <p:cNvPr id="10" name="object 10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394030" y="1792738"/>
            <a:ext cx="229235" cy="284480"/>
            <a:chOff x="3394030" y="1792738"/>
            <a:chExt cx="229235" cy="284480"/>
          </a:xfrm>
        </p:grpSpPr>
        <p:sp>
          <p:nvSpPr>
            <p:cNvPr id="13" name="object 13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394030" y="2132305"/>
            <a:ext cx="229235" cy="284480"/>
            <a:chOff x="3394030" y="2132305"/>
            <a:chExt cx="229235" cy="284480"/>
          </a:xfrm>
        </p:grpSpPr>
        <p:sp>
          <p:nvSpPr>
            <p:cNvPr id="16" name="object 16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394030" y="2471875"/>
            <a:ext cx="229235" cy="284480"/>
            <a:chOff x="3394030" y="2471875"/>
            <a:chExt cx="229235" cy="284480"/>
          </a:xfrm>
        </p:grpSpPr>
        <p:sp>
          <p:nvSpPr>
            <p:cNvPr id="19" name="object 19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6"/>
                  </a:move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62"/>
                  </a:lnTo>
                  <a:lnTo>
                    <a:pt x="201142" y="61105"/>
                  </a:lnTo>
                  <a:lnTo>
                    <a:pt x="217469" y="110354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4" y="234307"/>
                  </a:lnTo>
                  <a:lnTo>
                    <a:pt x="152532" y="263721"/>
                  </a:lnTo>
                  <a:lnTo>
                    <a:pt x="109799" y="27450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57"/>
                  </a:move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51799" y="10448"/>
                  </a:lnTo>
                  <a:lnTo>
                    <a:pt x="187424" y="40207"/>
                  </a:lnTo>
                  <a:lnTo>
                    <a:pt x="211237" y="84729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3" y="234307"/>
                  </a:lnTo>
                  <a:lnTo>
                    <a:pt x="152532" y="263721"/>
                  </a:lnTo>
                  <a:lnTo>
                    <a:pt x="109799" y="274506"/>
                  </a:ln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394030" y="2811431"/>
            <a:ext cx="229235" cy="284480"/>
            <a:chOff x="3394030" y="2811431"/>
            <a:chExt cx="229235" cy="284480"/>
          </a:xfrm>
        </p:grpSpPr>
        <p:sp>
          <p:nvSpPr>
            <p:cNvPr id="22" name="object 22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3"/>
                  </a:lnTo>
                  <a:lnTo>
                    <a:pt x="170697" y="23065"/>
                  </a:lnTo>
                  <a:lnTo>
                    <a:pt x="201142" y="61108"/>
                  </a:lnTo>
                  <a:lnTo>
                    <a:pt x="217469" y="110350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53"/>
                  </a:lnTo>
                  <a:lnTo>
                    <a:pt x="187424" y="40199"/>
                  </a:lnTo>
                  <a:lnTo>
                    <a:pt x="211237" y="84731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308653" y="1616614"/>
            <a:ext cx="229235" cy="284480"/>
            <a:chOff x="4308653" y="1616614"/>
            <a:chExt cx="229235" cy="284480"/>
          </a:xfrm>
        </p:grpSpPr>
        <p:sp>
          <p:nvSpPr>
            <p:cNvPr id="25" name="object 25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308653" y="1960408"/>
            <a:ext cx="229235" cy="284480"/>
            <a:chOff x="4308653" y="1960408"/>
            <a:chExt cx="229235" cy="284480"/>
          </a:xfrm>
        </p:grpSpPr>
        <p:sp>
          <p:nvSpPr>
            <p:cNvPr id="28" name="object 28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308653" y="2304202"/>
            <a:ext cx="229235" cy="284480"/>
            <a:chOff x="4308653" y="2304202"/>
            <a:chExt cx="229235" cy="284480"/>
          </a:xfrm>
        </p:grpSpPr>
        <p:sp>
          <p:nvSpPr>
            <p:cNvPr id="31" name="object 31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308653" y="2648007"/>
            <a:ext cx="229235" cy="284480"/>
            <a:chOff x="4308653" y="2648007"/>
            <a:chExt cx="229235" cy="284480"/>
          </a:xfrm>
        </p:grpSpPr>
        <p:sp>
          <p:nvSpPr>
            <p:cNvPr id="34" name="object 34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0"/>
                  </a:lnTo>
                  <a:lnTo>
                    <a:pt x="170721" y="23055"/>
                  </a:lnTo>
                  <a:lnTo>
                    <a:pt x="201163" y="61097"/>
                  </a:lnTo>
                  <a:lnTo>
                    <a:pt x="217473" y="110347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3"/>
                  </a:lnTo>
                  <a:lnTo>
                    <a:pt x="187449" y="40199"/>
                  </a:lnTo>
                  <a:lnTo>
                    <a:pt x="211249" y="84721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032402" y="1859006"/>
            <a:ext cx="229235" cy="284480"/>
            <a:chOff x="5032402" y="1859006"/>
            <a:chExt cx="229235" cy="284480"/>
          </a:xfrm>
        </p:grpSpPr>
        <p:sp>
          <p:nvSpPr>
            <p:cNvPr id="37" name="object 37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032402" y="2304202"/>
            <a:ext cx="229235" cy="284480"/>
            <a:chOff x="5032402" y="2304202"/>
            <a:chExt cx="229235" cy="284480"/>
          </a:xfrm>
        </p:grpSpPr>
        <p:sp>
          <p:nvSpPr>
            <p:cNvPr id="40" name="object 40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618392" y="1595184"/>
            <a:ext cx="695325" cy="1358265"/>
          </a:xfrm>
          <a:custGeom>
            <a:avLst/>
            <a:gdLst/>
            <a:ahLst/>
            <a:cxnLst/>
            <a:rect l="l" t="t" r="r" b="b"/>
            <a:pathLst>
              <a:path w="695325" h="1358264">
                <a:moveTo>
                  <a:pt x="0" y="0"/>
                </a:moveTo>
                <a:lnTo>
                  <a:pt x="695098" y="163499"/>
                </a:lnTo>
              </a:path>
              <a:path w="695325" h="1358264">
                <a:moveTo>
                  <a:pt x="0" y="339566"/>
                </a:moveTo>
                <a:lnTo>
                  <a:pt x="695098" y="163467"/>
                </a:lnTo>
              </a:path>
              <a:path w="695325" h="1358264">
                <a:moveTo>
                  <a:pt x="0" y="679133"/>
                </a:moveTo>
                <a:lnTo>
                  <a:pt x="695098" y="163434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358259"/>
                </a:moveTo>
                <a:lnTo>
                  <a:pt x="695098" y="163372"/>
                </a:lnTo>
              </a:path>
              <a:path w="695325" h="1358264">
                <a:moveTo>
                  <a:pt x="0" y="0"/>
                </a:moveTo>
                <a:lnTo>
                  <a:pt x="695098" y="507298"/>
                </a:lnTo>
              </a:path>
              <a:path w="695325" h="1358264">
                <a:moveTo>
                  <a:pt x="0" y="0"/>
                </a:moveTo>
                <a:lnTo>
                  <a:pt x="695098" y="851098"/>
                </a:lnTo>
              </a:path>
              <a:path w="695325" h="1358264">
                <a:moveTo>
                  <a:pt x="0" y="0"/>
                </a:moveTo>
                <a:lnTo>
                  <a:pt x="695098" y="1194910"/>
                </a:lnTo>
              </a:path>
              <a:path w="695325" h="1358264">
                <a:moveTo>
                  <a:pt x="0" y="339566"/>
                </a:moveTo>
                <a:lnTo>
                  <a:pt x="695098" y="507266"/>
                </a:lnTo>
              </a:path>
              <a:path w="695325" h="1358264">
                <a:moveTo>
                  <a:pt x="0" y="339566"/>
                </a:moveTo>
                <a:lnTo>
                  <a:pt x="695098" y="851065"/>
                </a:lnTo>
              </a:path>
              <a:path w="695325" h="1358264">
                <a:moveTo>
                  <a:pt x="0" y="339566"/>
                </a:moveTo>
                <a:lnTo>
                  <a:pt x="695098" y="1194860"/>
                </a:lnTo>
              </a:path>
              <a:path w="695325" h="1358264">
                <a:moveTo>
                  <a:pt x="0" y="679133"/>
                </a:moveTo>
                <a:lnTo>
                  <a:pt x="695098" y="507233"/>
                </a:lnTo>
              </a:path>
              <a:path w="695325" h="1358264">
                <a:moveTo>
                  <a:pt x="0" y="679133"/>
                </a:moveTo>
                <a:lnTo>
                  <a:pt x="695098" y="851033"/>
                </a:lnTo>
              </a:path>
              <a:path w="695325" h="1358264">
                <a:moveTo>
                  <a:pt x="0" y="679133"/>
                </a:moveTo>
                <a:lnTo>
                  <a:pt x="695098" y="1194835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018710"/>
                </a:moveTo>
                <a:lnTo>
                  <a:pt x="695098" y="507203"/>
                </a:lnTo>
              </a:path>
              <a:path w="695325" h="1358264">
                <a:moveTo>
                  <a:pt x="0" y="1018710"/>
                </a:moveTo>
                <a:lnTo>
                  <a:pt x="695098" y="851003"/>
                </a:lnTo>
              </a:path>
              <a:path w="695325" h="1358264">
                <a:moveTo>
                  <a:pt x="0" y="1018710"/>
                </a:moveTo>
                <a:lnTo>
                  <a:pt x="695098" y="1194810"/>
                </a:lnTo>
              </a:path>
              <a:path w="695325" h="1358264">
                <a:moveTo>
                  <a:pt x="0" y="1358259"/>
                </a:moveTo>
                <a:lnTo>
                  <a:pt x="695098" y="507171"/>
                </a:lnTo>
              </a:path>
              <a:path w="695325" h="1358264">
                <a:moveTo>
                  <a:pt x="0" y="1358259"/>
                </a:moveTo>
                <a:lnTo>
                  <a:pt x="695098" y="850970"/>
                </a:lnTo>
              </a:path>
              <a:path w="695325" h="1358264">
                <a:moveTo>
                  <a:pt x="0" y="1358259"/>
                </a:moveTo>
                <a:lnTo>
                  <a:pt x="695098" y="119476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33015" y="1758626"/>
            <a:ext cx="504190" cy="1031875"/>
          </a:xfrm>
          <a:custGeom>
            <a:avLst/>
            <a:gdLst/>
            <a:ahLst/>
            <a:cxnLst/>
            <a:rect l="l" t="t" r="r" b="b"/>
            <a:pathLst>
              <a:path w="504189" h="1031875">
                <a:moveTo>
                  <a:pt x="0" y="0"/>
                </a:moveTo>
                <a:lnTo>
                  <a:pt x="503998" y="242399"/>
                </a:lnTo>
              </a:path>
              <a:path w="504189" h="1031875">
                <a:moveTo>
                  <a:pt x="0" y="0"/>
                </a:moveTo>
                <a:lnTo>
                  <a:pt x="503998" y="687598"/>
                </a:lnTo>
              </a:path>
              <a:path w="504189" h="1031875">
                <a:moveTo>
                  <a:pt x="0" y="343794"/>
                </a:moveTo>
                <a:lnTo>
                  <a:pt x="503998" y="242394"/>
                </a:lnTo>
              </a:path>
              <a:path w="504189" h="1031875">
                <a:moveTo>
                  <a:pt x="0" y="343794"/>
                </a:moveTo>
                <a:lnTo>
                  <a:pt x="503998" y="687593"/>
                </a:lnTo>
              </a:path>
              <a:path w="504189" h="1031875">
                <a:moveTo>
                  <a:pt x="0" y="687588"/>
                </a:moveTo>
                <a:lnTo>
                  <a:pt x="503998" y="242389"/>
                </a:lnTo>
              </a:path>
              <a:path w="504189" h="1031875">
                <a:moveTo>
                  <a:pt x="0" y="687588"/>
                </a:moveTo>
                <a:lnTo>
                  <a:pt x="503998" y="687588"/>
                </a:lnTo>
              </a:path>
              <a:path w="504189" h="1031875">
                <a:moveTo>
                  <a:pt x="0" y="1031392"/>
                </a:moveTo>
                <a:lnTo>
                  <a:pt x="503998" y="242387"/>
                </a:lnTo>
              </a:path>
              <a:path w="504189" h="1031875">
                <a:moveTo>
                  <a:pt x="0" y="1031392"/>
                </a:moveTo>
                <a:lnTo>
                  <a:pt x="503998" y="68758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5252001" y="1986340"/>
            <a:ext cx="372110" cy="31115"/>
            <a:chOff x="5252001" y="1986340"/>
            <a:chExt cx="372110" cy="31115"/>
          </a:xfrm>
        </p:grpSpPr>
        <p:sp>
          <p:nvSpPr>
            <p:cNvPr id="45" name="object 45"/>
            <p:cNvSpPr/>
            <p:nvPr/>
          </p:nvSpPr>
          <p:spPr>
            <a:xfrm>
              <a:off x="5256764" y="200101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252151" y="2431085"/>
            <a:ext cx="372110" cy="31115"/>
            <a:chOff x="5252151" y="2431085"/>
            <a:chExt cx="372110" cy="31115"/>
          </a:xfrm>
        </p:grpSpPr>
        <p:sp>
          <p:nvSpPr>
            <p:cNvPr id="49" name="object 49"/>
            <p:cNvSpPr/>
            <p:nvPr/>
          </p:nvSpPr>
          <p:spPr>
            <a:xfrm>
              <a:off x="5256914" y="2445762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017606" y="1580054"/>
            <a:ext cx="372110" cy="31115"/>
            <a:chOff x="3017606" y="1580054"/>
            <a:chExt cx="372110" cy="31115"/>
          </a:xfrm>
        </p:grpSpPr>
        <p:sp>
          <p:nvSpPr>
            <p:cNvPr id="53" name="object 53"/>
            <p:cNvSpPr/>
            <p:nvPr/>
          </p:nvSpPr>
          <p:spPr>
            <a:xfrm>
              <a:off x="3022368" y="159473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49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7556" y="1919621"/>
            <a:ext cx="372110" cy="31115"/>
            <a:chOff x="3017556" y="1919621"/>
            <a:chExt cx="372110" cy="31115"/>
          </a:xfrm>
        </p:grpSpPr>
        <p:sp>
          <p:nvSpPr>
            <p:cNvPr id="57" name="object 57"/>
            <p:cNvSpPr/>
            <p:nvPr/>
          </p:nvSpPr>
          <p:spPr>
            <a:xfrm>
              <a:off x="3022318" y="19342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3017556" y="2259187"/>
            <a:ext cx="372110" cy="31115"/>
            <a:chOff x="3017556" y="2259187"/>
            <a:chExt cx="372110" cy="31115"/>
          </a:xfrm>
        </p:grpSpPr>
        <p:sp>
          <p:nvSpPr>
            <p:cNvPr id="61" name="object 61"/>
            <p:cNvSpPr/>
            <p:nvPr/>
          </p:nvSpPr>
          <p:spPr>
            <a:xfrm>
              <a:off x="3022318" y="227386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3017556" y="2598757"/>
            <a:ext cx="372110" cy="31115"/>
            <a:chOff x="3017556" y="2598757"/>
            <a:chExt cx="372110" cy="31115"/>
          </a:xfrm>
        </p:grpSpPr>
        <p:sp>
          <p:nvSpPr>
            <p:cNvPr id="65" name="object 65"/>
            <p:cNvSpPr/>
            <p:nvPr/>
          </p:nvSpPr>
          <p:spPr>
            <a:xfrm>
              <a:off x="3022318" y="2613444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7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017606" y="2938331"/>
            <a:ext cx="372110" cy="31115"/>
            <a:chOff x="3017606" y="2938331"/>
            <a:chExt cx="372110" cy="31115"/>
          </a:xfrm>
        </p:grpSpPr>
        <p:sp>
          <p:nvSpPr>
            <p:cNvPr id="69" name="object 69"/>
            <p:cNvSpPr/>
            <p:nvPr/>
          </p:nvSpPr>
          <p:spPr>
            <a:xfrm>
              <a:off x="3022368" y="2952993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49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356424" y="1201735"/>
            <a:ext cx="2589530" cy="1805939"/>
            <a:chOff x="6356424" y="1201735"/>
            <a:chExt cx="2589530" cy="1805939"/>
          </a:xfrm>
        </p:grpSpPr>
        <p:sp>
          <p:nvSpPr>
            <p:cNvPr id="73" name="object 73"/>
            <p:cNvSpPr/>
            <p:nvPr/>
          </p:nvSpPr>
          <p:spPr>
            <a:xfrm>
              <a:off x="6737736" y="1206497"/>
              <a:ext cx="1840230" cy="1796414"/>
            </a:xfrm>
            <a:custGeom>
              <a:avLst/>
              <a:gdLst/>
              <a:ahLst/>
              <a:cxnLst/>
              <a:rect l="l" t="t" r="r" b="b"/>
              <a:pathLst>
                <a:path w="1840229" h="1796414">
                  <a:moveTo>
                    <a:pt x="1540896" y="1795796"/>
                  </a:moveTo>
                  <a:lnTo>
                    <a:pt x="299324" y="1795796"/>
                  </a:lnTo>
                  <a:lnTo>
                    <a:pt x="250775" y="1791879"/>
                  </a:lnTo>
                  <a:lnTo>
                    <a:pt x="204719" y="1780538"/>
                  </a:lnTo>
                  <a:lnTo>
                    <a:pt x="161773" y="1762389"/>
                  </a:lnTo>
                  <a:lnTo>
                    <a:pt x="122552" y="1738049"/>
                  </a:lnTo>
                  <a:lnTo>
                    <a:pt x="87674" y="1708134"/>
                  </a:lnTo>
                  <a:lnTo>
                    <a:pt x="57755" y="1673259"/>
                  </a:lnTo>
                  <a:lnTo>
                    <a:pt x="33412" y="1634042"/>
                  </a:lnTo>
                  <a:lnTo>
                    <a:pt x="15260" y="1591099"/>
                  </a:lnTo>
                  <a:lnTo>
                    <a:pt x="3917" y="1545045"/>
                  </a:lnTo>
                  <a:lnTo>
                    <a:pt x="0" y="1496497"/>
                  </a:lnTo>
                  <a:lnTo>
                    <a:pt x="0" y="299304"/>
                  </a:lnTo>
                  <a:lnTo>
                    <a:pt x="3917" y="250756"/>
                  </a:lnTo>
                  <a:lnTo>
                    <a:pt x="15260" y="204701"/>
                  </a:lnTo>
                  <a:lnTo>
                    <a:pt x="33412" y="161757"/>
                  </a:lnTo>
                  <a:lnTo>
                    <a:pt x="57755" y="122539"/>
                  </a:lnTo>
                  <a:lnTo>
                    <a:pt x="87674" y="87664"/>
                  </a:lnTo>
                  <a:lnTo>
                    <a:pt x="122552" y="57748"/>
                  </a:lnTo>
                  <a:lnTo>
                    <a:pt x="161773" y="33408"/>
                  </a:lnTo>
                  <a:lnTo>
                    <a:pt x="204719" y="15258"/>
                  </a:lnTo>
                  <a:lnTo>
                    <a:pt x="250775" y="3917"/>
                  </a:lnTo>
                  <a:lnTo>
                    <a:pt x="299324" y="0"/>
                  </a:lnTo>
                  <a:lnTo>
                    <a:pt x="1540896" y="0"/>
                  </a:lnTo>
                  <a:lnTo>
                    <a:pt x="1588000" y="3728"/>
                  </a:lnTo>
                  <a:lnTo>
                    <a:pt x="1633523" y="14692"/>
                  </a:lnTo>
                  <a:lnTo>
                    <a:pt x="1676659" y="32558"/>
                  </a:lnTo>
                  <a:lnTo>
                    <a:pt x="1716602" y="56993"/>
                  </a:lnTo>
                  <a:lnTo>
                    <a:pt x="1752546" y="87664"/>
                  </a:lnTo>
                  <a:lnTo>
                    <a:pt x="1783214" y="123608"/>
                  </a:lnTo>
                  <a:lnTo>
                    <a:pt x="1807645" y="163548"/>
                  </a:lnTo>
                  <a:lnTo>
                    <a:pt x="1825507" y="206680"/>
                  </a:lnTo>
                  <a:lnTo>
                    <a:pt x="1836468" y="252200"/>
                  </a:lnTo>
                  <a:lnTo>
                    <a:pt x="1840196" y="299304"/>
                  </a:lnTo>
                  <a:lnTo>
                    <a:pt x="1840196" y="1496497"/>
                  </a:lnTo>
                  <a:lnTo>
                    <a:pt x="1836279" y="1545045"/>
                  </a:lnTo>
                  <a:lnTo>
                    <a:pt x="1824937" y="1591099"/>
                  </a:lnTo>
                  <a:lnTo>
                    <a:pt x="1806789" y="1634042"/>
                  </a:lnTo>
                  <a:lnTo>
                    <a:pt x="1782449" y="1673259"/>
                  </a:lnTo>
                  <a:lnTo>
                    <a:pt x="1752534" y="1708134"/>
                  </a:lnTo>
                  <a:lnTo>
                    <a:pt x="1717659" y="1738049"/>
                  </a:lnTo>
                  <a:lnTo>
                    <a:pt x="1678442" y="1762389"/>
                  </a:lnTo>
                  <a:lnTo>
                    <a:pt x="1635499" y="1780538"/>
                  </a:lnTo>
                  <a:lnTo>
                    <a:pt x="1589445" y="1791879"/>
                  </a:lnTo>
                  <a:lnTo>
                    <a:pt x="1540896" y="17957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61262" y="1206497"/>
              <a:ext cx="2216785" cy="1796414"/>
            </a:xfrm>
            <a:custGeom>
              <a:avLst/>
              <a:gdLst/>
              <a:ahLst/>
              <a:cxnLst/>
              <a:rect l="l" t="t" r="r" b="b"/>
              <a:pathLst>
                <a:path w="2216784" h="1796414">
                  <a:moveTo>
                    <a:pt x="376474" y="299304"/>
                  </a:moveTo>
                  <a:lnTo>
                    <a:pt x="380392" y="250756"/>
                  </a:lnTo>
                  <a:lnTo>
                    <a:pt x="391735" y="204701"/>
                  </a:lnTo>
                  <a:lnTo>
                    <a:pt x="409886" y="161757"/>
                  </a:lnTo>
                  <a:lnTo>
                    <a:pt x="434230" y="122539"/>
                  </a:lnTo>
                  <a:lnTo>
                    <a:pt x="464149" y="87664"/>
                  </a:lnTo>
                  <a:lnTo>
                    <a:pt x="499026" y="57748"/>
                  </a:lnTo>
                  <a:lnTo>
                    <a:pt x="538247" y="33408"/>
                  </a:lnTo>
                  <a:lnTo>
                    <a:pt x="581193" y="15258"/>
                  </a:lnTo>
                  <a:lnTo>
                    <a:pt x="627249" y="3917"/>
                  </a:lnTo>
                  <a:lnTo>
                    <a:pt x="675798" y="0"/>
                  </a:lnTo>
                  <a:lnTo>
                    <a:pt x="1917371" y="0"/>
                  </a:lnTo>
                  <a:lnTo>
                    <a:pt x="1964474" y="3728"/>
                  </a:lnTo>
                  <a:lnTo>
                    <a:pt x="2009997" y="14692"/>
                  </a:lnTo>
                  <a:lnTo>
                    <a:pt x="2053134" y="32558"/>
                  </a:lnTo>
                  <a:lnTo>
                    <a:pt x="2093077" y="56993"/>
                  </a:lnTo>
                  <a:lnTo>
                    <a:pt x="2129020" y="87664"/>
                  </a:lnTo>
                  <a:lnTo>
                    <a:pt x="2159688" y="123608"/>
                  </a:lnTo>
                  <a:lnTo>
                    <a:pt x="2184119" y="163548"/>
                  </a:lnTo>
                  <a:lnTo>
                    <a:pt x="2201981" y="206680"/>
                  </a:lnTo>
                  <a:lnTo>
                    <a:pt x="2212942" y="252200"/>
                  </a:lnTo>
                  <a:lnTo>
                    <a:pt x="2216670" y="299304"/>
                  </a:lnTo>
                  <a:lnTo>
                    <a:pt x="2216670" y="1496496"/>
                  </a:lnTo>
                  <a:lnTo>
                    <a:pt x="2212753" y="1545045"/>
                  </a:lnTo>
                  <a:lnTo>
                    <a:pt x="2201412" y="1591099"/>
                  </a:lnTo>
                  <a:lnTo>
                    <a:pt x="2183263" y="1634042"/>
                  </a:lnTo>
                  <a:lnTo>
                    <a:pt x="2158923" y="1673259"/>
                  </a:lnTo>
                  <a:lnTo>
                    <a:pt x="2129008" y="1708134"/>
                  </a:lnTo>
                  <a:lnTo>
                    <a:pt x="2094133" y="1738049"/>
                  </a:lnTo>
                  <a:lnTo>
                    <a:pt x="2054916" y="1762389"/>
                  </a:lnTo>
                  <a:lnTo>
                    <a:pt x="2011973" y="1780538"/>
                  </a:lnTo>
                  <a:lnTo>
                    <a:pt x="1965919" y="1791879"/>
                  </a:lnTo>
                  <a:lnTo>
                    <a:pt x="1917371" y="1795796"/>
                  </a:lnTo>
                  <a:lnTo>
                    <a:pt x="675798" y="1795796"/>
                  </a:lnTo>
                  <a:lnTo>
                    <a:pt x="627249" y="1791879"/>
                  </a:lnTo>
                  <a:lnTo>
                    <a:pt x="581193" y="1780538"/>
                  </a:lnTo>
                  <a:lnTo>
                    <a:pt x="538247" y="1762389"/>
                  </a:lnTo>
                  <a:lnTo>
                    <a:pt x="499026" y="1738049"/>
                  </a:lnTo>
                  <a:lnTo>
                    <a:pt x="464149" y="1708134"/>
                  </a:lnTo>
                  <a:lnTo>
                    <a:pt x="434230" y="1673259"/>
                  </a:lnTo>
                  <a:lnTo>
                    <a:pt x="409886" y="1634042"/>
                  </a:lnTo>
                  <a:lnTo>
                    <a:pt x="391735" y="1591099"/>
                  </a:lnTo>
                  <a:lnTo>
                    <a:pt x="380392" y="1545045"/>
                  </a:lnTo>
                  <a:lnTo>
                    <a:pt x="376474" y="1496496"/>
                  </a:lnTo>
                  <a:lnTo>
                    <a:pt x="376474" y="299304"/>
                  </a:lnTo>
                  <a:close/>
                </a:path>
                <a:path w="2216784" h="1796414">
                  <a:moveTo>
                    <a:pt x="0" y="251446"/>
                  </a:moveTo>
                  <a:lnTo>
                    <a:pt x="343849" y="25226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61187" y="179751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361187" y="213707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361187" y="2476647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361262" y="2816219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49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49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78007" y="19147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78132" y="235947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2956593" y="742698"/>
            <a:ext cx="2852420" cy="342582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10">
                <a:latin typeface="Lato"/>
                <a:cs typeface="Lato"/>
              </a:rPr>
              <a:t>Architecture</a:t>
            </a:r>
            <a:endParaRPr sz="1800">
              <a:latin typeface="Lato"/>
              <a:cs typeface="Lato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16775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Inference </a:t>
            </a:r>
            <a:r>
              <a:rPr dirty="0" spc="20"/>
              <a:t>Optimization: </a:t>
            </a:r>
            <a:r>
              <a:rPr dirty="0" spc="5"/>
              <a:t>Model</a:t>
            </a:r>
            <a:r>
              <a:rPr dirty="0" spc="-480"/>
              <a:t> </a:t>
            </a:r>
            <a:r>
              <a:rPr dirty="0" spc="25"/>
              <a:t>Architecture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376" y="959623"/>
            <a:ext cx="1576070" cy="2315210"/>
            <a:chOff x="723376" y="959623"/>
            <a:chExt cx="1576070" cy="2315210"/>
          </a:xfrm>
        </p:grpSpPr>
        <p:sp>
          <p:nvSpPr>
            <p:cNvPr id="3" name="object 3"/>
            <p:cNvSpPr/>
            <p:nvPr/>
          </p:nvSpPr>
          <p:spPr>
            <a:xfrm>
              <a:off x="728129" y="964552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1566240" y="0"/>
                  </a:moveTo>
                  <a:lnTo>
                    <a:pt x="1353058" y="0"/>
                  </a:lnTo>
                  <a:lnTo>
                    <a:pt x="1353058" y="353314"/>
                  </a:lnTo>
                  <a:lnTo>
                    <a:pt x="1336662" y="378904"/>
                  </a:lnTo>
                  <a:lnTo>
                    <a:pt x="1312329" y="396100"/>
                  </a:lnTo>
                  <a:lnTo>
                    <a:pt x="1282547" y="402386"/>
                  </a:lnTo>
                  <a:lnTo>
                    <a:pt x="1312329" y="396074"/>
                  </a:lnTo>
                  <a:lnTo>
                    <a:pt x="1336662" y="378853"/>
                  </a:lnTo>
                  <a:lnTo>
                    <a:pt x="1353058" y="353314"/>
                  </a:lnTo>
                  <a:lnTo>
                    <a:pt x="1353058" y="0"/>
                  </a:lnTo>
                  <a:lnTo>
                    <a:pt x="1066380" y="0"/>
                  </a:lnTo>
                  <a:lnTo>
                    <a:pt x="1066380" y="231279"/>
                  </a:lnTo>
                  <a:lnTo>
                    <a:pt x="1066380" y="412940"/>
                  </a:lnTo>
                  <a:lnTo>
                    <a:pt x="1066380" y="1321054"/>
                  </a:lnTo>
                  <a:lnTo>
                    <a:pt x="1066380" y="1321193"/>
                  </a:lnTo>
                  <a:lnTo>
                    <a:pt x="181444" y="1321193"/>
                  </a:lnTo>
                  <a:lnTo>
                    <a:pt x="181444" y="1321054"/>
                  </a:lnTo>
                  <a:lnTo>
                    <a:pt x="1066380" y="1321054"/>
                  </a:lnTo>
                  <a:lnTo>
                    <a:pt x="1066380" y="412940"/>
                  </a:lnTo>
                  <a:lnTo>
                    <a:pt x="1066228" y="412940"/>
                  </a:lnTo>
                  <a:lnTo>
                    <a:pt x="1066228" y="231279"/>
                  </a:lnTo>
                  <a:lnTo>
                    <a:pt x="1066380" y="231279"/>
                  </a:lnTo>
                  <a:lnTo>
                    <a:pt x="1066380" y="0"/>
                  </a:lnTo>
                  <a:lnTo>
                    <a:pt x="855814" y="0"/>
                  </a:lnTo>
                  <a:lnTo>
                    <a:pt x="855814" y="594588"/>
                  </a:lnTo>
                  <a:lnTo>
                    <a:pt x="855814" y="776249"/>
                  </a:lnTo>
                  <a:lnTo>
                    <a:pt x="855675" y="776249"/>
                  </a:lnTo>
                  <a:lnTo>
                    <a:pt x="855675" y="594588"/>
                  </a:lnTo>
                  <a:lnTo>
                    <a:pt x="855814" y="594588"/>
                  </a:lnTo>
                  <a:lnTo>
                    <a:pt x="855814" y="0"/>
                  </a:lnTo>
                  <a:lnTo>
                    <a:pt x="0" y="0"/>
                  </a:lnTo>
                  <a:lnTo>
                    <a:pt x="0" y="2305316"/>
                  </a:lnTo>
                  <a:lnTo>
                    <a:pt x="1566240" y="2305316"/>
                  </a:lnTo>
                  <a:lnTo>
                    <a:pt x="1566240" y="1865998"/>
                  </a:lnTo>
                  <a:lnTo>
                    <a:pt x="1566240" y="1684350"/>
                  </a:lnTo>
                  <a:lnTo>
                    <a:pt x="1566240" y="231279"/>
                  </a:lnTo>
                  <a:lnTo>
                    <a:pt x="15662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8138" y="964385"/>
              <a:ext cx="1566545" cy="2305685"/>
            </a:xfrm>
            <a:custGeom>
              <a:avLst/>
              <a:gdLst/>
              <a:ahLst/>
              <a:cxnLst/>
              <a:rect l="l" t="t" r="r" b="b"/>
              <a:pathLst>
                <a:path w="1566545" h="2305685">
                  <a:moveTo>
                    <a:pt x="0" y="0"/>
                  </a:moveTo>
                  <a:lnTo>
                    <a:pt x="1566384" y="0"/>
                  </a:lnTo>
                  <a:lnTo>
                    <a:pt x="1566384" y="2305332"/>
                  </a:lnTo>
                  <a:lnTo>
                    <a:pt x="0" y="2305332"/>
                  </a:lnTo>
                  <a:lnTo>
                    <a:pt x="0" y="0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598861" y="231444"/>
                  </a:lnTo>
                  <a:lnTo>
                    <a:pt x="598861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231444"/>
                  </a:moveTo>
                  <a:lnTo>
                    <a:pt x="1066375" y="231444"/>
                  </a:lnTo>
                  <a:lnTo>
                    <a:pt x="1066375" y="413099"/>
                  </a:lnTo>
                  <a:lnTo>
                    <a:pt x="181447" y="413099"/>
                  </a:lnTo>
                  <a:lnTo>
                    <a:pt x="181447" y="231444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855665" y="594751"/>
                  </a:lnTo>
                  <a:lnTo>
                    <a:pt x="85566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594751"/>
                  </a:moveTo>
                  <a:lnTo>
                    <a:pt x="1066375" y="594751"/>
                  </a:lnTo>
                  <a:lnTo>
                    <a:pt x="1066375" y="776405"/>
                  </a:lnTo>
                  <a:lnTo>
                    <a:pt x="181447" y="776405"/>
                  </a:lnTo>
                  <a:lnTo>
                    <a:pt x="181447" y="594751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374864" y="958058"/>
                  </a:lnTo>
                  <a:lnTo>
                    <a:pt x="374864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958058"/>
                  </a:moveTo>
                  <a:lnTo>
                    <a:pt x="1066375" y="958058"/>
                  </a:lnTo>
                  <a:lnTo>
                    <a:pt x="1066375" y="1139712"/>
                  </a:lnTo>
                  <a:lnTo>
                    <a:pt x="181447" y="1139712"/>
                  </a:lnTo>
                  <a:lnTo>
                    <a:pt x="181447" y="958058"/>
                  </a:lnTo>
                  <a:close/>
                </a:path>
                <a:path w="1566545" h="2305685">
                  <a:moveTo>
                    <a:pt x="181447" y="1321357"/>
                  </a:moveTo>
                  <a:lnTo>
                    <a:pt x="1066375" y="1321357"/>
                  </a:lnTo>
                  <a:lnTo>
                    <a:pt x="1066375" y="1503009"/>
                  </a:lnTo>
                  <a:lnTo>
                    <a:pt x="181447" y="1503009"/>
                  </a:lnTo>
                  <a:lnTo>
                    <a:pt x="181447" y="1321357"/>
                  </a:lnTo>
                  <a:close/>
                </a:path>
                <a:path w="1566545" h="2305685">
                  <a:moveTo>
                    <a:pt x="181447" y="1684509"/>
                  </a:moveTo>
                  <a:lnTo>
                    <a:pt x="1359077" y="1684509"/>
                  </a:lnTo>
                  <a:lnTo>
                    <a:pt x="1359077" y="1866158"/>
                  </a:lnTo>
                  <a:lnTo>
                    <a:pt x="181447" y="1866158"/>
                  </a:lnTo>
                  <a:lnTo>
                    <a:pt x="181447" y="16845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29376" y="1201617"/>
              <a:ext cx="162602" cy="1702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376" y="1564769"/>
              <a:ext cx="162602" cy="1702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376" y="1928076"/>
              <a:ext cx="162602" cy="170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29376" y="2291372"/>
              <a:ext cx="162602" cy="170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94030" y="1453172"/>
            <a:ext cx="229235" cy="284480"/>
            <a:chOff x="3394030" y="1453172"/>
            <a:chExt cx="229235" cy="284480"/>
          </a:xfrm>
        </p:grpSpPr>
        <p:sp>
          <p:nvSpPr>
            <p:cNvPr id="10" name="object 10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98793" y="145793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394030" y="1792738"/>
            <a:ext cx="229235" cy="284480"/>
            <a:chOff x="3394030" y="1792738"/>
            <a:chExt cx="229235" cy="284480"/>
          </a:xfrm>
        </p:grpSpPr>
        <p:sp>
          <p:nvSpPr>
            <p:cNvPr id="13" name="object 13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98793" y="179750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394030" y="2132305"/>
            <a:ext cx="229235" cy="284480"/>
            <a:chOff x="3394030" y="2132305"/>
            <a:chExt cx="229235" cy="284480"/>
          </a:xfrm>
        </p:grpSpPr>
        <p:sp>
          <p:nvSpPr>
            <p:cNvPr id="16" name="object 16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59"/>
                  </a:lnTo>
                  <a:lnTo>
                    <a:pt x="201142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4" y="234300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98793" y="21370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47"/>
                  </a:lnTo>
                  <a:lnTo>
                    <a:pt x="187424" y="40199"/>
                  </a:lnTo>
                  <a:lnTo>
                    <a:pt x="211237" y="84727"/>
                  </a:lnTo>
                  <a:lnTo>
                    <a:pt x="219599" y="137249"/>
                  </a:lnTo>
                  <a:lnTo>
                    <a:pt x="210968" y="190674"/>
                  </a:lnTo>
                  <a:lnTo>
                    <a:pt x="187433" y="234300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394030" y="2471875"/>
            <a:ext cx="229235" cy="284480"/>
            <a:chOff x="3394030" y="2471875"/>
            <a:chExt cx="229235" cy="284480"/>
          </a:xfrm>
        </p:grpSpPr>
        <p:sp>
          <p:nvSpPr>
            <p:cNvPr id="19" name="object 19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6"/>
                  </a:move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31308" y="2661"/>
                  </a:lnTo>
                  <a:lnTo>
                    <a:pt x="170697" y="23062"/>
                  </a:lnTo>
                  <a:lnTo>
                    <a:pt x="201142" y="61105"/>
                  </a:lnTo>
                  <a:lnTo>
                    <a:pt x="217469" y="110354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4" y="234307"/>
                  </a:lnTo>
                  <a:lnTo>
                    <a:pt x="152532" y="263721"/>
                  </a:lnTo>
                  <a:lnTo>
                    <a:pt x="109799" y="27450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8793" y="2476637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57"/>
                  </a:moveTo>
                  <a:lnTo>
                    <a:pt x="8627" y="83832"/>
                  </a:lnTo>
                  <a:lnTo>
                    <a:pt x="32156" y="40203"/>
                  </a:lnTo>
                  <a:lnTo>
                    <a:pt x="67056" y="10787"/>
                  </a:lnTo>
                  <a:lnTo>
                    <a:pt x="109799" y="0"/>
                  </a:lnTo>
                  <a:lnTo>
                    <a:pt x="151799" y="10448"/>
                  </a:lnTo>
                  <a:lnTo>
                    <a:pt x="187424" y="40207"/>
                  </a:lnTo>
                  <a:lnTo>
                    <a:pt x="211237" y="84729"/>
                  </a:lnTo>
                  <a:lnTo>
                    <a:pt x="219599" y="137257"/>
                  </a:lnTo>
                  <a:lnTo>
                    <a:pt x="210968" y="190680"/>
                  </a:lnTo>
                  <a:lnTo>
                    <a:pt x="187433" y="234307"/>
                  </a:lnTo>
                  <a:lnTo>
                    <a:pt x="152532" y="263721"/>
                  </a:lnTo>
                  <a:lnTo>
                    <a:pt x="109799" y="274506"/>
                  </a:lnTo>
                  <a:lnTo>
                    <a:pt x="67056" y="263721"/>
                  </a:lnTo>
                  <a:lnTo>
                    <a:pt x="32156" y="234307"/>
                  </a:lnTo>
                  <a:lnTo>
                    <a:pt x="8627" y="190680"/>
                  </a:lnTo>
                  <a:lnTo>
                    <a:pt x="0" y="137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394030" y="2811431"/>
            <a:ext cx="229235" cy="284480"/>
            <a:chOff x="3394030" y="2811431"/>
            <a:chExt cx="229235" cy="284480"/>
          </a:xfrm>
        </p:grpSpPr>
        <p:sp>
          <p:nvSpPr>
            <p:cNvPr id="22" name="object 22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08" y="2663"/>
                  </a:lnTo>
                  <a:lnTo>
                    <a:pt x="170697" y="23065"/>
                  </a:lnTo>
                  <a:lnTo>
                    <a:pt x="201142" y="61108"/>
                  </a:lnTo>
                  <a:lnTo>
                    <a:pt x="217469" y="110350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4" y="234299"/>
                  </a:lnTo>
                  <a:lnTo>
                    <a:pt x="15253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98793" y="2816194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799" y="10453"/>
                  </a:lnTo>
                  <a:lnTo>
                    <a:pt x="187424" y="40199"/>
                  </a:lnTo>
                  <a:lnTo>
                    <a:pt x="211237" y="84731"/>
                  </a:lnTo>
                  <a:lnTo>
                    <a:pt x="219599" y="137249"/>
                  </a:lnTo>
                  <a:lnTo>
                    <a:pt x="210968" y="190673"/>
                  </a:lnTo>
                  <a:lnTo>
                    <a:pt x="187433" y="234299"/>
                  </a:lnTo>
                  <a:lnTo>
                    <a:pt x="15253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299"/>
                  </a:lnTo>
                  <a:lnTo>
                    <a:pt x="8627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308653" y="1616614"/>
            <a:ext cx="229235" cy="284480"/>
            <a:chOff x="4308653" y="1616614"/>
            <a:chExt cx="229235" cy="284480"/>
          </a:xfrm>
        </p:grpSpPr>
        <p:sp>
          <p:nvSpPr>
            <p:cNvPr id="25" name="object 25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3416" y="1621376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4308653" y="1960408"/>
            <a:ext cx="229235" cy="284480"/>
            <a:chOff x="4308653" y="1960408"/>
            <a:chExt cx="229235" cy="284480"/>
          </a:xfrm>
        </p:grpSpPr>
        <p:sp>
          <p:nvSpPr>
            <p:cNvPr id="28" name="object 28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313416" y="1965171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300"/>
                  </a:lnTo>
                  <a:lnTo>
                    <a:pt x="8630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308653" y="2304202"/>
            <a:ext cx="229235" cy="284480"/>
            <a:chOff x="4308653" y="2304202"/>
            <a:chExt cx="229235" cy="284480"/>
          </a:xfrm>
        </p:grpSpPr>
        <p:sp>
          <p:nvSpPr>
            <p:cNvPr id="31" name="object 31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63" y="61104"/>
                  </a:lnTo>
                  <a:lnTo>
                    <a:pt x="217473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13416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9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67" y="263718"/>
                  </a:lnTo>
                  <a:lnTo>
                    <a:pt x="32165" y="234303"/>
                  </a:lnTo>
                  <a:lnTo>
                    <a:pt x="8630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308653" y="2648007"/>
            <a:ext cx="229235" cy="284480"/>
            <a:chOff x="4308653" y="2648007"/>
            <a:chExt cx="229235" cy="284480"/>
          </a:xfrm>
        </p:grpSpPr>
        <p:sp>
          <p:nvSpPr>
            <p:cNvPr id="34" name="object 34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31322" y="2660"/>
                  </a:lnTo>
                  <a:lnTo>
                    <a:pt x="170721" y="23055"/>
                  </a:lnTo>
                  <a:lnTo>
                    <a:pt x="201163" y="61097"/>
                  </a:lnTo>
                  <a:lnTo>
                    <a:pt x="217473" y="110347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13416" y="2652769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30" y="83826"/>
                  </a:lnTo>
                  <a:lnTo>
                    <a:pt x="32165" y="40199"/>
                  </a:lnTo>
                  <a:lnTo>
                    <a:pt x="67067" y="10785"/>
                  </a:lnTo>
                  <a:lnTo>
                    <a:pt x="109799" y="0"/>
                  </a:lnTo>
                  <a:lnTo>
                    <a:pt x="151821" y="10443"/>
                  </a:lnTo>
                  <a:lnTo>
                    <a:pt x="187449" y="40199"/>
                  </a:lnTo>
                  <a:lnTo>
                    <a:pt x="211249" y="84721"/>
                  </a:lnTo>
                  <a:lnTo>
                    <a:pt x="219599" y="137249"/>
                  </a:lnTo>
                  <a:lnTo>
                    <a:pt x="210972" y="190673"/>
                  </a:lnTo>
                  <a:lnTo>
                    <a:pt x="187443" y="234299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67" y="263713"/>
                  </a:lnTo>
                  <a:lnTo>
                    <a:pt x="32165" y="234299"/>
                  </a:lnTo>
                  <a:lnTo>
                    <a:pt x="8630" y="190673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032402" y="1859006"/>
            <a:ext cx="229235" cy="284480"/>
            <a:chOff x="5032402" y="1859006"/>
            <a:chExt cx="229235" cy="284480"/>
          </a:xfrm>
        </p:grpSpPr>
        <p:sp>
          <p:nvSpPr>
            <p:cNvPr id="37" name="object 37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499"/>
                  </a:move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59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37165" y="1863768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7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4"/>
                  </a:lnTo>
                  <a:lnTo>
                    <a:pt x="187443" y="234300"/>
                  </a:lnTo>
                  <a:lnTo>
                    <a:pt x="152542" y="263713"/>
                  </a:lnTo>
                  <a:lnTo>
                    <a:pt x="109799" y="274499"/>
                  </a:lnTo>
                  <a:lnTo>
                    <a:pt x="67056" y="263713"/>
                  </a:lnTo>
                  <a:lnTo>
                    <a:pt x="32156" y="234300"/>
                  </a:lnTo>
                  <a:lnTo>
                    <a:pt x="8627" y="190674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032402" y="2304202"/>
            <a:ext cx="229235" cy="284480"/>
            <a:chOff x="5032402" y="2304202"/>
            <a:chExt cx="229235" cy="284480"/>
          </a:xfrm>
        </p:grpSpPr>
        <p:sp>
          <p:nvSpPr>
            <p:cNvPr id="40" name="object 40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109799" y="274504"/>
                  </a:move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31322" y="2661"/>
                  </a:lnTo>
                  <a:lnTo>
                    <a:pt x="170721" y="23060"/>
                  </a:lnTo>
                  <a:lnTo>
                    <a:pt x="201153" y="61104"/>
                  </a:lnTo>
                  <a:lnTo>
                    <a:pt x="217469" y="110349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037165" y="2308965"/>
              <a:ext cx="219710" cy="274955"/>
            </a:xfrm>
            <a:custGeom>
              <a:avLst/>
              <a:gdLst/>
              <a:ahLst/>
              <a:cxnLst/>
              <a:rect l="l" t="t" r="r" b="b"/>
              <a:pathLst>
                <a:path w="219710" h="274955">
                  <a:moveTo>
                    <a:pt x="0" y="137249"/>
                  </a:moveTo>
                  <a:lnTo>
                    <a:pt x="8627" y="83826"/>
                  </a:lnTo>
                  <a:lnTo>
                    <a:pt x="32156" y="40199"/>
                  </a:lnTo>
                  <a:lnTo>
                    <a:pt x="67056" y="10785"/>
                  </a:lnTo>
                  <a:lnTo>
                    <a:pt x="109799" y="0"/>
                  </a:lnTo>
                  <a:lnTo>
                    <a:pt x="151821" y="10448"/>
                  </a:lnTo>
                  <a:lnTo>
                    <a:pt x="187449" y="40199"/>
                  </a:lnTo>
                  <a:lnTo>
                    <a:pt x="211240" y="84727"/>
                  </a:lnTo>
                  <a:lnTo>
                    <a:pt x="219599" y="137249"/>
                  </a:lnTo>
                  <a:lnTo>
                    <a:pt x="210972" y="190675"/>
                  </a:lnTo>
                  <a:lnTo>
                    <a:pt x="187443" y="234303"/>
                  </a:lnTo>
                  <a:lnTo>
                    <a:pt x="152542" y="263718"/>
                  </a:lnTo>
                  <a:lnTo>
                    <a:pt x="109799" y="274504"/>
                  </a:lnTo>
                  <a:lnTo>
                    <a:pt x="67056" y="263718"/>
                  </a:lnTo>
                  <a:lnTo>
                    <a:pt x="32156" y="234303"/>
                  </a:lnTo>
                  <a:lnTo>
                    <a:pt x="8627" y="190675"/>
                  </a:lnTo>
                  <a:lnTo>
                    <a:pt x="0" y="137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618392" y="1595184"/>
            <a:ext cx="695325" cy="1358265"/>
          </a:xfrm>
          <a:custGeom>
            <a:avLst/>
            <a:gdLst/>
            <a:ahLst/>
            <a:cxnLst/>
            <a:rect l="l" t="t" r="r" b="b"/>
            <a:pathLst>
              <a:path w="695325" h="1358264">
                <a:moveTo>
                  <a:pt x="0" y="0"/>
                </a:moveTo>
                <a:lnTo>
                  <a:pt x="695098" y="163499"/>
                </a:lnTo>
              </a:path>
              <a:path w="695325" h="1358264">
                <a:moveTo>
                  <a:pt x="0" y="339566"/>
                </a:moveTo>
                <a:lnTo>
                  <a:pt x="695098" y="163467"/>
                </a:lnTo>
              </a:path>
              <a:path w="695325" h="1358264">
                <a:moveTo>
                  <a:pt x="0" y="679133"/>
                </a:moveTo>
                <a:lnTo>
                  <a:pt x="695098" y="163434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358259"/>
                </a:moveTo>
                <a:lnTo>
                  <a:pt x="695098" y="163372"/>
                </a:lnTo>
              </a:path>
              <a:path w="695325" h="1358264">
                <a:moveTo>
                  <a:pt x="0" y="0"/>
                </a:moveTo>
                <a:lnTo>
                  <a:pt x="695098" y="507298"/>
                </a:lnTo>
              </a:path>
              <a:path w="695325" h="1358264">
                <a:moveTo>
                  <a:pt x="0" y="0"/>
                </a:moveTo>
                <a:lnTo>
                  <a:pt x="695098" y="851098"/>
                </a:lnTo>
              </a:path>
              <a:path w="695325" h="1358264">
                <a:moveTo>
                  <a:pt x="0" y="0"/>
                </a:moveTo>
                <a:lnTo>
                  <a:pt x="695098" y="1194910"/>
                </a:lnTo>
              </a:path>
              <a:path w="695325" h="1358264">
                <a:moveTo>
                  <a:pt x="0" y="339566"/>
                </a:moveTo>
                <a:lnTo>
                  <a:pt x="695098" y="507266"/>
                </a:lnTo>
              </a:path>
              <a:path w="695325" h="1358264">
                <a:moveTo>
                  <a:pt x="0" y="339566"/>
                </a:moveTo>
                <a:lnTo>
                  <a:pt x="695098" y="851065"/>
                </a:lnTo>
              </a:path>
              <a:path w="695325" h="1358264">
                <a:moveTo>
                  <a:pt x="0" y="339566"/>
                </a:moveTo>
                <a:lnTo>
                  <a:pt x="695098" y="1194860"/>
                </a:lnTo>
              </a:path>
              <a:path w="695325" h="1358264">
                <a:moveTo>
                  <a:pt x="0" y="679133"/>
                </a:moveTo>
                <a:lnTo>
                  <a:pt x="695098" y="507233"/>
                </a:lnTo>
              </a:path>
              <a:path w="695325" h="1358264">
                <a:moveTo>
                  <a:pt x="0" y="679133"/>
                </a:moveTo>
                <a:lnTo>
                  <a:pt x="695098" y="851033"/>
                </a:lnTo>
              </a:path>
              <a:path w="695325" h="1358264">
                <a:moveTo>
                  <a:pt x="0" y="679133"/>
                </a:moveTo>
                <a:lnTo>
                  <a:pt x="695098" y="1194835"/>
                </a:lnTo>
              </a:path>
              <a:path w="695325" h="1358264">
                <a:moveTo>
                  <a:pt x="0" y="1018710"/>
                </a:moveTo>
                <a:lnTo>
                  <a:pt x="695098" y="163404"/>
                </a:lnTo>
              </a:path>
              <a:path w="695325" h="1358264">
                <a:moveTo>
                  <a:pt x="0" y="1018710"/>
                </a:moveTo>
                <a:lnTo>
                  <a:pt x="695098" y="507203"/>
                </a:lnTo>
              </a:path>
              <a:path w="695325" h="1358264">
                <a:moveTo>
                  <a:pt x="0" y="1018710"/>
                </a:moveTo>
                <a:lnTo>
                  <a:pt x="695098" y="851003"/>
                </a:lnTo>
              </a:path>
              <a:path w="695325" h="1358264">
                <a:moveTo>
                  <a:pt x="0" y="1018710"/>
                </a:moveTo>
                <a:lnTo>
                  <a:pt x="695098" y="1194810"/>
                </a:lnTo>
              </a:path>
              <a:path w="695325" h="1358264">
                <a:moveTo>
                  <a:pt x="0" y="1358259"/>
                </a:moveTo>
                <a:lnTo>
                  <a:pt x="695098" y="507171"/>
                </a:lnTo>
              </a:path>
              <a:path w="695325" h="1358264">
                <a:moveTo>
                  <a:pt x="0" y="1358259"/>
                </a:moveTo>
                <a:lnTo>
                  <a:pt x="695098" y="850970"/>
                </a:lnTo>
              </a:path>
              <a:path w="695325" h="1358264">
                <a:moveTo>
                  <a:pt x="0" y="1358259"/>
                </a:moveTo>
                <a:lnTo>
                  <a:pt x="695098" y="119476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33015" y="1758626"/>
            <a:ext cx="504190" cy="1031875"/>
          </a:xfrm>
          <a:custGeom>
            <a:avLst/>
            <a:gdLst/>
            <a:ahLst/>
            <a:cxnLst/>
            <a:rect l="l" t="t" r="r" b="b"/>
            <a:pathLst>
              <a:path w="504189" h="1031875">
                <a:moveTo>
                  <a:pt x="0" y="0"/>
                </a:moveTo>
                <a:lnTo>
                  <a:pt x="503998" y="242399"/>
                </a:lnTo>
              </a:path>
              <a:path w="504189" h="1031875">
                <a:moveTo>
                  <a:pt x="0" y="0"/>
                </a:moveTo>
                <a:lnTo>
                  <a:pt x="503998" y="687598"/>
                </a:lnTo>
              </a:path>
              <a:path w="504189" h="1031875">
                <a:moveTo>
                  <a:pt x="0" y="343794"/>
                </a:moveTo>
                <a:lnTo>
                  <a:pt x="503998" y="242394"/>
                </a:lnTo>
              </a:path>
              <a:path w="504189" h="1031875">
                <a:moveTo>
                  <a:pt x="0" y="343794"/>
                </a:moveTo>
                <a:lnTo>
                  <a:pt x="503998" y="687593"/>
                </a:lnTo>
              </a:path>
              <a:path w="504189" h="1031875">
                <a:moveTo>
                  <a:pt x="0" y="687588"/>
                </a:moveTo>
                <a:lnTo>
                  <a:pt x="503998" y="242389"/>
                </a:lnTo>
              </a:path>
              <a:path w="504189" h="1031875">
                <a:moveTo>
                  <a:pt x="0" y="687588"/>
                </a:moveTo>
                <a:lnTo>
                  <a:pt x="503998" y="687588"/>
                </a:lnTo>
              </a:path>
              <a:path w="504189" h="1031875">
                <a:moveTo>
                  <a:pt x="0" y="1031392"/>
                </a:moveTo>
                <a:lnTo>
                  <a:pt x="503998" y="242387"/>
                </a:lnTo>
              </a:path>
              <a:path w="504189" h="1031875">
                <a:moveTo>
                  <a:pt x="0" y="1031392"/>
                </a:moveTo>
                <a:lnTo>
                  <a:pt x="503998" y="68758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5252001" y="1986340"/>
            <a:ext cx="372110" cy="31115"/>
            <a:chOff x="5252001" y="1986340"/>
            <a:chExt cx="372110" cy="31115"/>
          </a:xfrm>
        </p:grpSpPr>
        <p:sp>
          <p:nvSpPr>
            <p:cNvPr id="45" name="object 45"/>
            <p:cNvSpPr/>
            <p:nvPr/>
          </p:nvSpPr>
          <p:spPr>
            <a:xfrm>
              <a:off x="5256764" y="200101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89888" y="19911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252151" y="2431085"/>
            <a:ext cx="372110" cy="31115"/>
            <a:chOff x="5252151" y="2431085"/>
            <a:chExt cx="372110" cy="31115"/>
          </a:xfrm>
        </p:grpSpPr>
        <p:sp>
          <p:nvSpPr>
            <p:cNvPr id="49" name="object 49"/>
            <p:cNvSpPr/>
            <p:nvPr/>
          </p:nvSpPr>
          <p:spPr>
            <a:xfrm>
              <a:off x="5256914" y="2445762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90038" y="2435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017606" y="1580054"/>
            <a:ext cx="372110" cy="31115"/>
            <a:chOff x="3017606" y="1580054"/>
            <a:chExt cx="372110" cy="31115"/>
          </a:xfrm>
        </p:grpSpPr>
        <p:sp>
          <p:nvSpPr>
            <p:cNvPr id="53" name="object 53"/>
            <p:cNvSpPr/>
            <p:nvPr/>
          </p:nvSpPr>
          <p:spPr>
            <a:xfrm>
              <a:off x="3022368" y="159473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5493" y="15848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49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7556" y="1919621"/>
            <a:ext cx="372110" cy="31115"/>
            <a:chOff x="3017556" y="1919621"/>
            <a:chExt cx="372110" cy="31115"/>
          </a:xfrm>
        </p:grpSpPr>
        <p:sp>
          <p:nvSpPr>
            <p:cNvPr id="57" name="object 57"/>
            <p:cNvSpPr/>
            <p:nvPr/>
          </p:nvSpPr>
          <p:spPr>
            <a:xfrm>
              <a:off x="3022318" y="19342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355443" y="19243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3017556" y="2259187"/>
            <a:ext cx="372110" cy="31115"/>
            <a:chOff x="3017556" y="2259187"/>
            <a:chExt cx="372110" cy="31115"/>
          </a:xfrm>
        </p:grpSpPr>
        <p:sp>
          <p:nvSpPr>
            <p:cNvPr id="61" name="object 61"/>
            <p:cNvSpPr/>
            <p:nvPr/>
          </p:nvSpPr>
          <p:spPr>
            <a:xfrm>
              <a:off x="3022318" y="227386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355443" y="22639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3017556" y="2598757"/>
            <a:ext cx="372110" cy="31115"/>
            <a:chOff x="3017556" y="2598757"/>
            <a:chExt cx="372110" cy="31115"/>
          </a:xfrm>
        </p:grpSpPr>
        <p:sp>
          <p:nvSpPr>
            <p:cNvPr id="65" name="object 65"/>
            <p:cNvSpPr/>
            <p:nvPr/>
          </p:nvSpPr>
          <p:spPr>
            <a:xfrm>
              <a:off x="3022318" y="2613444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7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355443" y="26035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017606" y="2938331"/>
            <a:ext cx="372110" cy="31115"/>
            <a:chOff x="3017606" y="2938331"/>
            <a:chExt cx="372110" cy="31115"/>
          </a:xfrm>
        </p:grpSpPr>
        <p:sp>
          <p:nvSpPr>
            <p:cNvPr id="69" name="object 69"/>
            <p:cNvSpPr/>
            <p:nvPr/>
          </p:nvSpPr>
          <p:spPr>
            <a:xfrm>
              <a:off x="3022368" y="2952993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24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355493" y="29430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24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49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356424" y="1201735"/>
            <a:ext cx="2589530" cy="1805939"/>
            <a:chOff x="6356424" y="1201735"/>
            <a:chExt cx="2589530" cy="1805939"/>
          </a:xfrm>
        </p:grpSpPr>
        <p:sp>
          <p:nvSpPr>
            <p:cNvPr id="73" name="object 73"/>
            <p:cNvSpPr/>
            <p:nvPr/>
          </p:nvSpPr>
          <p:spPr>
            <a:xfrm>
              <a:off x="6737736" y="1206497"/>
              <a:ext cx="1840230" cy="1796414"/>
            </a:xfrm>
            <a:custGeom>
              <a:avLst/>
              <a:gdLst/>
              <a:ahLst/>
              <a:cxnLst/>
              <a:rect l="l" t="t" r="r" b="b"/>
              <a:pathLst>
                <a:path w="1840229" h="1796414">
                  <a:moveTo>
                    <a:pt x="1540896" y="1795796"/>
                  </a:moveTo>
                  <a:lnTo>
                    <a:pt x="299324" y="1795796"/>
                  </a:lnTo>
                  <a:lnTo>
                    <a:pt x="250775" y="1791879"/>
                  </a:lnTo>
                  <a:lnTo>
                    <a:pt x="204719" y="1780538"/>
                  </a:lnTo>
                  <a:lnTo>
                    <a:pt x="161773" y="1762389"/>
                  </a:lnTo>
                  <a:lnTo>
                    <a:pt x="122552" y="1738049"/>
                  </a:lnTo>
                  <a:lnTo>
                    <a:pt x="87674" y="1708134"/>
                  </a:lnTo>
                  <a:lnTo>
                    <a:pt x="57755" y="1673259"/>
                  </a:lnTo>
                  <a:lnTo>
                    <a:pt x="33412" y="1634042"/>
                  </a:lnTo>
                  <a:lnTo>
                    <a:pt x="15260" y="1591099"/>
                  </a:lnTo>
                  <a:lnTo>
                    <a:pt x="3917" y="1545045"/>
                  </a:lnTo>
                  <a:lnTo>
                    <a:pt x="0" y="1496497"/>
                  </a:lnTo>
                  <a:lnTo>
                    <a:pt x="0" y="299304"/>
                  </a:lnTo>
                  <a:lnTo>
                    <a:pt x="3917" y="250756"/>
                  </a:lnTo>
                  <a:lnTo>
                    <a:pt x="15260" y="204701"/>
                  </a:lnTo>
                  <a:lnTo>
                    <a:pt x="33412" y="161757"/>
                  </a:lnTo>
                  <a:lnTo>
                    <a:pt x="57755" y="122539"/>
                  </a:lnTo>
                  <a:lnTo>
                    <a:pt x="87674" y="87664"/>
                  </a:lnTo>
                  <a:lnTo>
                    <a:pt x="122552" y="57748"/>
                  </a:lnTo>
                  <a:lnTo>
                    <a:pt x="161773" y="33408"/>
                  </a:lnTo>
                  <a:lnTo>
                    <a:pt x="204719" y="15258"/>
                  </a:lnTo>
                  <a:lnTo>
                    <a:pt x="250775" y="3917"/>
                  </a:lnTo>
                  <a:lnTo>
                    <a:pt x="299324" y="0"/>
                  </a:lnTo>
                  <a:lnTo>
                    <a:pt x="1540896" y="0"/>
                  </a:lnTo>
                  <a:lnTo>
                    <a:pt x="1588000" y="3728"/>
                  </a:lnTo>
                  <a:lnTo>
                    <a:pt x="1633523" y="14692"/>
                  </a:lnTo>
                  <a:lnTo>
                    <a:pt x="1676659" y="32558"/>
                  </a:lnTo>
                  <a:lnTo>
                    <a:pt x="1716602" y="56993"/>
                  </a:lnTo>
                  <a:lnTo>
                    <a:pt x="1752546" y="87664"/>
                  </a:lnTo>
                  <a:lnTo>
                    <a:pt x="1783214" y="123608"/>
                  </a:lnTo>
                  <a:lnTo>
                    <a:pt x="1807645" y="163548"/>
                  </a:lnTo>
                  <a:lnTo>
                    <a:pt x="1825507" y="206680"/>
                  </a:lnTo>
                  <a:lnTo>
                    <a:pt x="1836468" y="252200"/>
                  </a:lnTo>
                  <a:lnTo>
                    <a:pt x="1840196" y="299304"/>
                  </a:lnTo>
                  <a:lnTo>
                    <a:pt x="1840196" y="1496497"/>
                  </a:lnTo>
                  <a:lnTo>
                    <a:pt x="1836279" y="1545045"/>
                  </a:lnTo>
                  <a:lnTo>
                    <a:pt x="1824937" y="1591099"/>
                  </a:lnTo>
                  <a:lnTo>
                    <a:pt x="1806789" y="1634042"/>
                  </a:lnTo>
                  <a:lnTo>
                    <a:pt x="1782449" y="1673259"/>
                  </a:lnTo>
                  <a:lnTo>
                    <a:pt x="1752534" y="1708134"/>
                  </a:lnTo>
                  <a:lnTo>
                    <a:pt x="1717659" y="1738049"/>
                  </a:lnTo>
                  <a:lnTo>
                    <a:pt x="1678442" y="1762389"/>
                  </a:lnTo>
                  <a:lnTo>
                    <a:pt x="1635499" y="1780538"/>
                  </a:lnTo>
                  <a:lnTo>
                    <a:pt x="1589445" y="1791879"/>
                  </a:lnTo>
                  <a:lnTo>
                    <a:pt x="1540896" y="17957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61262" y="1206497"/>
              <a:ext cx="2216785" cy="1796414"/>
            </a:xfrm>
            <a:custGeom>
              <a:avLst/>
              <a:gdLst/>
              <a:ahLst/>
              <a:cxnLst/>
              <a:rect l="l" t="t" r="r" b="b"/>
              <a:pathLst>
                <a:path w="2216784" h="1796414">
                  <a:moveTo>
                    <a:pt x="376474" y="299304"/>
                  </a:moveTo>
                  <a:lnTo>
                    <a:pt x="380392" y="250756"/>
                  </a:lnTo>
                  <a:lnTo>
                    <a:pt x="391735" y="204701"/>
                  </a:lnTo>
                  <a:lnTo>
                    <a:pt x="409886" y="161757"/>
                  </a:lnTo>
                  <a:lnTo>
                    <a:pt x="434230" y="122539"/>
                  </a:lnTo>
                  <a:lnTo>
                    <a:pt x="464149" y="87664"/>
                  </a:lnTo>
                  <a:lnTo>
                    <a:pt x="499026" y="57748"/>
                  </a:lnTo>
                  <a:lnTo>
                    <a:pt x="538247" y="33408"/>
                  </a:lnTo>
                  <a:lnTo>
                    <a:pt x="581193" y="15258"/>
                  </a:lnTo>
                  <a:lnTo>
                    <a:pt x="627249" y="3917"/>
                  </a:lnTo>
                  <a:lnTo>
                    <a:pt x="675798" y="0"/>
                  </a:lnTo>
                  <a:lnTo>
                    <a:pt x="1917371" y="0"/>
                  </a:lnTo>
                  <a:lnTo>
                    <a:pt x="1964474" y="3728"/>
                  </a:lnTo>
                  <a:lnTo>
                    <a:pt x="2009997" y="14692"/>
                  </a:lnTo>
                  <a:lnTo>
                    <a:pt x="2053134" y="32558"/>
                  </a:lnTo>
                  <a:lnTo>
                    <a:pt x="2093077" y="56993"/>
                  </a:lnTo>
                  <a:lnTo>
                    <a:pt x="2129020" y="87664"/>
                  </a:lnTo>
                  <a:lnTo>
                    <a:pt x="2159688" y="123608"/>
                  </a:lnTo>
                  <a:lnTo>
                    <a:pt x="2184119" y="163548"/>
                  </a:lnTo>
                  <a:lnTo>
                    <a:pt x="2201981" y="206680"/>
                  </a:lnTo>
                  <a:lnTo>
                    <a:pt x="2212942" y="252200"/>
                  </a:lnTo>
                  <a:lnTo>
                    <a:pt x="2216670" y="299304"/>
                  </a:lnTo>
                  <a:lnTo>
                    <a:pt x="2216670" y="1496496"/>
                  </a:lnTo>
                  <a:lnTo>
                    <a:pt x="2212753" y="1545045"/>
                  </a:lnTo>
                  <a:lnTo>
                    <a:pt x="2201412" y="1591099"/>
                  </a:lnTo>
                  <a:lnTo>
                    <a:pt x="2183263" y="1634042"/>
                  </a:lnTo>
                  <a:lnTo>
                    <a:pt x="2158923" y="1673259"/>
                  </a:lnTo>
                  <a:lnTo>
                    <a:pt x="2129008" y="1708134"/>
                  </a:lnTo>
                  <a:lnTo>
                    <a:pt x="2094133" y="1738049"/>
                  </a:lnTo>
                  <a:lnTo>
                    <a:pt x="2054916" y="1762389"/>
                  </a:lnTo>
                  <a:lnTo>
                    <a:pt x="2011973" y="1780538"/>
                  </a:lnTo>
                  <a:lnTo>
                    <a:pt x="1965919" y="1791879"/>
                  </a:lnTo>
                  <a:lnTo>
                    <a:pt x="1917371" y="1795796"/>
                  </a:lnTo>
                  <a:lnTo>
                    <a:pt x="675798" y="1795796"/>
                  </a:lnTo>
                  <a:lnTo>
                    <a:pt x="627249" y="1791879"/>
                  </a:lnTo>
                  <a:lnTo>
                    <a:pt x="581193" y="1780538"/>
                  </a:lnTo>
                  <a:lnTo>
                    <a:pt x="538247" y="1762389"/>
                  </a:lnTo>
                  <a:lnTo>
                    <a:pt x="499026" y="1738049"/>
                  </a:lnTo>
                  <a:lnTo>
                    <a:pt x="464149" y="1708134"/>
                  </a:lnTo>
                  <a:lnTo>
                    <a:pt x="434230" y="1673259"/>
                  </a:lnTo>
                  <a:lnTo>
                    <a:pt x="409886" y="1634042"/>
                  </a:lnTo>
                  <a:lnTo>
                    <a:pt x="391735" y="1591099"/>
                  </a:lnTo>
                  <a:lnTo>
                    <a:pt x="380392" y="1545045"/>
                  </a:lnTo>
                  <a:lnTo>
                    <a:pt x="376474" y="1496496"/>
                  </a:lnTo>
                  <a:lnTo>
                    <a:pt x="376474" y="299304"/>
                  </a:lnTo>
                  <a:close/>
                </a:path>
                <a:path w="2216784" h="1796414">
                  <a:moveTo>
                    <a:pt x="0" y="251446"/>
                  </a:moveTo>
                  <a:lnTo>
                    <a:pt x="343849" y="25226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0" y="21422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694386" y="14480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24" y="10737"/>
                  </a:moveTo>
                  <a:lnTo>
                    <a:pt x="0" y="21422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61187" y="1797511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694311" y="1787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361187" y="213707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694311" y="21271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361187" y="2476647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74" y="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694311" y="24667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4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361262" y="2816219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49"/>
                  </a:lnTo>
                  <a:lnTo>
                    <a:pt x="49" y="0"/>
                  </a:lnTo>
                  <a:lnTo>
                    <a:pt x="29449" y="107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94386" y="280629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49"/>
                  </a:moveTo>
                  <a:lnTo>
                    <a:pt x="0" y="21424"/>
                  </a:lnTo>
                  <a:lnTo>
                    <a:pt x="29449" y="10774"/>
                  </a:lnTo>
                  <a:lnTo>
                    <a:pt x="49" y="0"/>
                  </a:lnTo>
                  <a:lnTo>
                    <a:pt x="10724" y="1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78007" y="1914798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49" y="10737"/>
                  </a:lnTo>
                  <a:lnTo>
                    <a:pt x="49" y="0"/>
                  </a:lnTo>
                  <a:lnTo>
                    <a:pt x="29474" y="1078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911107" y="190488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9" y="10737"/>
                  </a:moveTo>
                  <a:lnTo>
                    <a:pt x="0" y="21422"/>
                  </a:lnTo>
                  <a:lnTo>
                    <a:pt x="29474" y="10782"/>
                  </a:lnTo>
                  <a:lnTo>
                    <a:pt x="49" y="0"/>
                  </a:lnTo>
                  <a:lnTo>
                    <a:pt x="10749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78132" y="2359475"/>
              <a:ext cx="344170" cy="1270"/>
            </a:xfrm>
            <a:custGeom>
              <a:avLst/>
              <a:gdLst/>
              <a:ahLst/>
              <a:cxnLst/>
              <a:rect l="l" t="t" r="r" b="b"/>
              <a:pathLst>
                <a:path w="344170" h="1269">
                  <a:moveTo>
                    <a:pt x="0" y="0"/>
                  </a:moveTo>
                  <a:lnTo>
                    <a:pt x="343849" y="8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37"/>
                  </a:lnTo>
                  <a:lnTo>
                    <a:pt x="49" y="0"/>
                  </a:lnTo>
                  <a:lnTo>
                    <a:pt x="29449" y="1078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911257" y="23495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37"/>
                  </a:moveTo>
                  <a:lnTo>
                    <a:pt x="0" y="21424"/>
                  </a:lnTo>
                  <a:lnTo>
                    <a:pt x="29449" y="10782"/>
                  </a:lnTo>
                  <a:lnTo>
                    <a:pt x="49" y="0"/>
                  </a:lnTo>
                  <a:lnTo>
                    <a:pt x="10724" y="1073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233187" y="742698"/>
            <a:ext cx="2852420" cy="342582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443865">
              <a:lnSpc>
                <a:spcPct val="100000"/>
              </a:lnSpc>
            </a:pPr>
            <a:r>
              <a:rPr dirty="0" sz="1800" spc="-5">
                <a:latin typeface="Lato"/>
                <a:cs typeface="Lato"/>
              </a:rPr>
              <a:t>Model</a:t>
            </a:r>
            <a:r>
              <a:rPr dirty="0" sz="1800" spc="-120">
                <a:latin typeface="Lato"/>
                <a:cs typeface="Lato"/>
              </a:rPr>
              <a:t> </a:t>
            </a:r>
            <a:r>
              <a:rPr dirty="0" sz="1800" spc="5">
                <a:latin typeface="Lato"/>
                <a:cs typeface="Lato"/>
              </a:rPr>
              <a:t>Compilation</a:t>
            </a:r>
            <a:endParaRPr sz="1800">
              <a:latin typeface="Lato"/>
              <a:cs typeface="Lato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1010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Inference </a:t>
            </a:r>
            <a:r>
              <a:rPr dirty="0" spc="20"/>
              <a:t>Optimization: </a:t>
            </a:r>
            <a:r>
              <a:rPr dirty="0" spc="5"/>
              <a:t>Model</a:t>
            </a:r>
            <a:r>
              <a:rPr dirty="0" spc="-490"/>
              <a:t> </a:t>
            </a:r>
            <a:r>
              <a:rPr dirty="0" spc="20"/>
              <a:t>Compilation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9880" y="2960764"/>
            <a:ext cx="1312979" cy="84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8547" y="1200272"/>
            <a:ext cx="1115695" cy="215265"/>
            <a:chOff x="1208547" y="1200272"/>
            <a:chExt cx="1115695" cy="215265"/>
          </a:xfrm>
        </p:grpSpPr>
        <p:sp>
          <p:nvSpPr>
            <p:cNvPr id="4" name="object 4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13310" y="1205035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40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93509" y="1303097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12408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2407" y="12791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4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208547" y="1459722"/>
            <a:ext cx="1115695" cy="215265"/>
            <a:chOff x="1208547" y="1459722"/>
            <a:chExt cx="1115695" cy="215265"/>
          </a:xfrm>
        </p:grpSpPr>
        <p:sp>
          <p:nvSpPr>
            <p:cNvPr id="10" name="object 10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13310" y="146448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93509" y="156254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4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12408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2407" y="153857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208547" y="1719171"/>
            <a:ext cx="1115695" cy="215265"/>
            <a:chOff x="1208547" y="1719171"/>
            <a:chExt cx="1115695" cy="215265"/>
          </a:xfrm>
        </p:grpSpPr>
        <p:sp>
          <p:nvSpPr>
            <p:cNvPr id="16" name="object 16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1106097" y="205199"/>
                  </a:moveTo>
                  <a:lnTo>
                    <a:pt x="0" y="205199"/>
                  </a:lnTo>
                  <a:lnTo>
                    <a:pt x="0" y="0"/>
                  </a:lnTo>
                  <a:lnTo>
                    <a:pt x="1106097" y="0"/>
                  </a:lnTo>
                  <a:lnTo>
                    <a:pt x="1106097" y="2051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3310" y="1723934"/>
              <a:ext cx="1106170" cy="205740"/>
            </a:xfrm>
            <a:custGeom>
              <a:avLst/>
              <a:gdLst/>
              <a:ahLst/>
              <a:cxnLst/>
              <a:rect l="l" t="t" r="r" b="b"/>
              <a:pathLst>
                <a:path w="1106170" h="205739">
                  <a:moveTo>
                    <a:pt x="0" y="0"/>
                  </a:moveTo>
                  <a:lnTo>
                    <a:pt x="1106097" y="0"/>
                  </a:lnTo>
                  <a:lnTo>
                    <a:pt x="1106097" y="205199"/>
                  </a:lnTo>
                  <a:lnTo>
                    <a:pt x="0" y="20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3509" y="1821996"/>
              <a:ext cx="865505" cy="6985"/>
            </a:xfrm>
            <a:custGeom>
              <a:avLst/>
              <a:gdLst/>
              <a:ahLst/>
              <a:cxnLst/>
              <a:rect l="l" t="t" r="r" b="b"/>
              <a:pathLst>
                <a:path w="865505" h="6985">
                  <a:moveTo>
                    <a:pt x="0" y="6599"/>
                  </a:moveTo>
                  <a:lnTo>
                    <a:pt x="8654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12408" y="179802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49" y="51299"/>
                  </a:move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12407" y="179802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25649"/>
                  </a:moveTo>
                  <a:lnTo>
                    <a:pt x="2015" y="15665"/>
                  </a:lnTo>
                  <a:lnTo>
                    <a:pt x="7513" y="7512"/>
                  </a:lnTo>
                  <a:lnTo>
                    <a:pt x="15666" y="2015"/>
                  </a:lnTo>
                  <a:lnTo>
                    <a:pt x="25649" y="0"/>
                  </a:lnTo>
                  <a:lnTo>
                    <a:pt x="32452" y="0"/>
                  </a:lnTo>
                  <a:lnTo>
                    <a:pt x="38977" y="2702"/>
                  </a:lnTo>
                  <a:lnTo>
                    <a:pt x="43787" y="7512"/>
                  </a:lnTo>
                  <a:lnTo>
                    <a:pt x="48597" y="12322"/>
                  </a:lnTo>
                  <a:lnTo>
                    <a:pt x="51299" y="18847"/>
                  </a:lnTo>
                  <a:lnTo>
                    <a:pt x="51299" y="25649"/>
                  </a:lnTo>
                  <a:lnTo>
                    <a:pt x="49284" y="35633"/>
                  </a:lnTo>
                  <a:lnTo>
                    <a:pt x="43786" y="43786"/>
                  </a:lnTo>
                  <a:lnTo>
                    <a:pt x="35633" y="49284"/>
                  </a:lnTo>
                  <a:lnTo>
                    <a:pt x="25649" y="51299"/>
                  </a:lnTo>
                  <a:lnTo>
                    <a:pt x="15666" y="49284"/>
                  </a:lnTo>
                  <a:lnTo>
                    <a:pt x="7513" y="43786"/>
                  </a:lnTo>
                  <a:lnTo>
                    <a:pt x="2015" y="35633"/>
                  </a:lnTo>
                  <a:lnTo>
                    <a:pt x="0" y="25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50320" y="728574"/>
            <a:ext cx="6619875" cy="118364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15" b="1">
                <a:latin typeface="Lato"/>
                <a:cs typeface="Lato"/>
              </a:rPr>
              <a:t>Prem</a:t>
            </a:r>
            <a:endParaRPr sz="1600">
              <a:latin typeface="Lato"/>
              <a:cs typeface="Lato"/>
            </a:endParaRPr>
          </a:p>
          <a:p>
            <a:pPr marL="1931035" indent="-367030">
              <a:lnSpc>
                <a:spcPct val="100000"/>
              </a:lnSpc>
              <a:spcBef>
                <a:spcPts val="815"/>
              </a:spcBef>
              <a:buFont typeface="Arial"/>
              <a:buChar char="●"/>
              <a:tabLst>
                <a:tab pos="1931035" algn="l"/>
                <a:tab pos="193167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source,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lvl="1" marL="2388235" indent="-36703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Font typeface="Arial"/>
              <a:buChar char="○"/>
              <a:tabLst>
                <a:tab pos="2388235" algn="l"/>
                <a:tab pos="2388870" algn="l"/>
              </a:tabLst>
            </a:pP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TF-Serving,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KF-Serving,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NVidia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25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more...</a:t>
            </a:r>
            <a:endParaRPr sz="18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148" y="2308920"/>
            <a:ext cx="8087995" cy="1929130"/>
          </a:xfrm>
          <a:prstGeom prst="rect">
            <a:avLst/>
          </a:prstGeom>
          <a:ln w="28574">
            <a:solidFill>
              <a:srgbClr val="FF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</a:pPr>
            <a:r>
              <a:rPr dirty="0" sz="1600" spc="-10" b="1">
                <a:latin typeface="Lato"/>
                <a:cs typeface="Lato"/>
              </a:rPr>
              <a:t>On</a:t>
            </a:r>
            <a:r>
              <a:rPr dirty="0" sz="1600" spc="-90" b="1">
                <a:latin typeface="Lato"/>
                <a:cs typeface="Lato"/>
              </a:rPr>
              <a:t> </a:t>
            </a:r>
            <a:r>
              <a:rPr dirty="0" sz="1600" spc="5" b="1">
                <a:latin typeface="Lato"/>
                <a:cs typeface="Lato"/>
              </a:rPr>
              <a:t>Cloud</a:t>
            </a:r>
            <a:endParaRPr sz="1600">
              <a:latin typeface="Lato"/>
              <a:cs typeface="Lato"/>
            </a:endParaRPr>
          </a:p>
          <a:p>
            <a:pPr marL="2615565" indent="-367665">
              <a:lnSpc>
                <a:spcPct val="100000"/>
              </a:lnSpc>
              <a:spcBef>
                <a:spcPts val="1695"/>
              </a:spcBef>
              <a:buFont typeface="Arial"/>
              <a:buChar char="●"/>
              <a:tabLst>
                <a:tab pos="2614930" algn="l"/>
                <a:tab pos="2616200" algn="l"/>
              </a:tabLst>
            </a:pP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Create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VMs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and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open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source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pre-built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0">
                <a:solidFill>
                  <a:srgbClr val="1F2121"/>
                </a:solidFill>
                <a:latin typeface="Lato"/>
                <a:cs typeface="Lato"/>
              </a:rPr>
              <a:t>servers</a:t>
            </a:r>
            <a:endParaRPr sz="1800">
              <a:latin typeface="Lato"/>
              <a:cs typeface="Lato"/>
            </a:endParaRPr>
          </a:p>
          <a:p>
            <a:pPr marL="2615565" indent="-367665">
              <a:lnSpc>
                <a:spcPct val="100000"/>
              </a:lnSpc>
              <a:spcBef>
                <a:spcPts val="1340"/>
              </a:spcBef>
              <a:buFont typeface="Arial"/>
              <a:buChar char="●"/>
              <a:tabLst>
                <a:tab pos="2614930" algn="l"/>
                <a:tab pos="2616200" algn="l"/>
              </a:tabLst>
            </a:pP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Use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provided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ML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workﬂow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656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29"/>
              <a:t> </a:t>
            </a:r>
            <a:r>
              <a:rPr dirty="0" sz="2800" spc="5"/>
              <a:t>Serving</a:t>
            </a:r>
            <a:endParaRPr sz="2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74353" y="3254230"/>
            <a:ext cx="1395730" cy="985519"/>
            <a:chOff x="4274353" y="3254230"/>
            <a:chExt cx="1395730" cy="985519"/>
          </a:xfrm>
        </p:grpSpPr>
        <p:sp>
          <p:nvSpPr>
            <p:cNvPr id="3" name="object 3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597" y="162574"/>
                  </a:moveTo>
                  <a:lnTo>
                    <a:pt x="1382020" y="179199"/>
                  </a:lnTo>
                  <a:lnTo>
                    <a:pt x="1371522" y="195343"/>
                  </a:lnTo>
                  <a:lnTo>
                    <a:pt x="1331153" y="225865"/>
                  </a:lnTo>
                  <a:lnTo>
                    <a:pt x="1267278" y="253485"/>
                  </a:lnTo>
                  <a:lnTo>
                    <a:pt x="1227396" y="266002"/>
                  </a:lnTo>
                  <a:lnTo>
                    <a:pt x="1182681" y="277549"/>
                  </a:lnTo>
                  <a:lnTo>
                    <a:pt x="1133483" y="288043"/>
                  </a:lnTo>
                  <a:lnTo>
                    <a:pt x="1080149" y="297404"/>
                  </a:lnTo>
                  <a:lnTo>
                    <a:pt x="1023028" y="305549"/>
                  </a:lnTo>
                  <a:lnTo>
                    <a:pt x="962467" y="312396"/>
                  </a:lnTo>
                  <a:lnTo>
                    <a:pt x="898816" y="317864"/>
                  </a:lnTo>
                  <a:lnTo>
                    <a:pt x="832422" y="321870"/>
                  </a:lnTo>
                  <a:lnTo>
                    <a:pt x="763633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39934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7" name="object 7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1" name="object 11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7" name="object 17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22" name="object 22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5" name="object 25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74353" y="3254230"/>
            <a:ext cx="1395730" cy="985519"/>
            <a:chOff x="4274353" y="3254230"/>
            <a:chExt cx="1395730" cy="985519"/>
          </a:xfrm>
        </p:grpSpPr>
        <p:sp>
          <p:nvSpPr>
            <p:cNvPr id="3" name="object 3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597" y="162574"/>
                  </a:moveTo>
                  <a:lnTo>
                    <a:pt x="1382020" y="179199"/>
                  </a:lnTo>
                  <a:lnTo>
                    <a:pt x="1371522" y="195343"/>
                  </a:lnTo>
                  <a:lnTo>
                    <a:pt x="1331153" y="225865"/>
                  </a:lnTo>
                  <a:lnTo>
                    <a:pt x="1267278" y="253485"/>
                  </a:lnTo>
                  <a:lnTo>
                    <a:pt x="1227396" y="266002"/>
                  </a:lnTo>
                  <a:lnTo>
                    <a:pt x="1182681" y="277549"/>
                  </a:lnTo>
                  <a:lnTo>
                    <a:pt x="1133483" y="288043"/>
                  </a:lnTo>
                  <a:lnTo>
                    <a:pt x="1080149" y="297404"/>
                  </a:lnTo>
                  <a:lnTo>
                    <a:pt x="1023028" y="305549"/>
                  </a:lnTo>
                  <a:lnTo>
                    <a:pt x="962467" y="312396"/>
                  </a:lnTo>
                  <a:lnTo>
                    <a:pt x="898816" y="317864"/>
                  </a:lnTo>
                  <a:lnTo>
                    <a:pt x="832422" y="321870"/>
                  </a:lnTo>
                  <a:lnTo>
                    <a:pt x="763633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39934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8" name="object 8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45612" y="1367759"/>
            <a:ext cx="10077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2" name="object 12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5066" y="2147205"/>
            <a:ext cx="1207135" cy="600075"/>
          </a:xfrm>
          <a:custGeom>
            <a:avLst/>
            <a:gdLst/>
            <a:ahLst/>
            <a:cxnLst/>
            <a:rect l="l" t="t" r="r" b="b"/>
            <a:pathLst>
              <a:path w="1207135" h="600075">
                <a:moveTo>
                  <a:pt x="0" y="0"/>
                </a:moveTo>
                <a:lnTo>
                  <a:pt x="1206597" y="0"/>
                </a:lnTo>
                <a:lnTo>
                  <a:pt x="1206597" y="599688"/>
                </a:lnTo>
                <a:lnTo>
                  <a:pt x="0" y="59968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89829" y="2151968"/>
            <a:ext cx="1197610" cy="587375"/>
          </a:xfrm>
          <a:prstGeom prst="rect">
            <a:avLst/>
          </a:prstGeom>
          <a:solidFill>
            <a:srgbClr val="FFD866"/>
          </a:solidFill>
        </p:spPr>
        <p:txBody>
          <a:bodyPr wrap="square" lIns="0" tIns="18288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44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62630" y="3121081"/>
            <a:ext cx="149174" cy="157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81300" y="2212390"/>
            <a:ext cx="158274" cy="122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4045104" y="2260242"/>
            <a:ext cx="1532890" cy="421640"/>
            <a:chOff x="4045104" y="2260242"/>
            <a:chExt cx="1532890" cy="421640"/>
          </a:xfrm>
        </p:grpSpPr>
        <p:sp>
          <p:nvSpPr>
            <p:cNvPr id="21" name="object 21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642146" y="735053"/>
            <a:ext cx="4324985" cy="2446020"/>
            <a:chOff x="1642146" y="735053"/>
            <a:chExt cx="4324985" cy="2446020"/>
          </a:xfrm>
        </p:grpSpPr>
        <p:sp>
          <p:nvSpPr>
            <p:cNvPr id="24" name="object 24"/>
            <p:cNvSpPr/>
            <p:nvPr/>
          </p:nvSpPr>
          <p:spPr>
            <a:xfrm>
              <a:off x="3561867" y="1492346"/>
              <a:ext cx="2405380" cy="1674495"/>
            </a:xfrm>
            <a:custGeom>
              <a:avLst/>
              <a:gdLst/>
              <a:ahLst/>
              <a:cxnLst/>
              <a:rect l="l" t="t" r="r" b="b"/>
              <a:pathLst>
                <a:path w="2405379" h="1674495">
                  <a:moveTo>
                    <a:pt x="81649" y="0"/>
                  </a:moveTo>
                  <a:lnTo>
                    <a:pt x="538573" y="805470"/>
                  </a:lnTo>
                </a:path>
                <a:path w="2405379" h="1674495">
                  <a:moveTo>
                    <a:pt x="0" y="1673921"/>
                  </a:moveTo>
                  <a:lnTo>
                    <a:pt x="623298" y="954790"/>
                  </a:lnTo>
                </a:path>
                <a:path w="2405379" h="1674495">
                  <a:moveTo>
                    <a:pt x="1829771" y="781528"/>
                  </a:moveTo>
                  <a:lnTo>
                    <a:pt x="2233720" y="781528"/>
                  </a:lnTo>
                </a:path>
                <a:path w="2405379" h="1674495">
                  <a:moveTo>
                    <a:pt x="2001220" y="1127947"/>
                  </a:moveTo>
                  <a:lnTo>
                    <a:pt x="2405170" y="112794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61196" y="754103"/>
              <a:ext cx="3847465" cy="2004695"/>
            </a:xfrm>
            <a:custGeom>
              <a:avLst/>
              <a:gdLst/>
              <a:ahLst/>
              <a:cxnLst/>
              <a:rect l="l" t="t" r="r" b="b"/>
              <a:pathLst>
                <a:path w="3847465" h="2004695">
                  <a:moveTo>
                    <a:pt x="0" y="0"/>
                  </a:moveTo>
                  <a:lnTo>
                    <a:pt x="3847192" y="0"/>
                  </a:lnTo>
                  <a:lnTo>
                    <a:pt x="3847192" y="2004290"/>
                  </a:lnTo>
                  <a:lnTo>
                    <a:pt x="0" y="200429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2338" y="1783971"/>
            <a:ext cx="1862455" cy="1208405"/>
          </a:xfrm>
          <a:custGeom>
            <a:avLst/>
            <a:gdLst/>
            <a:ahLst/>
            <a:cxnLst/>
            <a:rect l="l" t="t" r="r" b="b"/>
            <a:pathLst>
              <a:path w="1862454" h="1208405">
                <a:moveTo>
                  <a:pt x="0" y="0"/>
                </a:moveTo>
                <a:lnTo>
                  <a:pt x="1862396" y="0"/>
                </a:lnTo>
                <a:lnTo>
                  <a:pt x="1862396" y="1208097"/>
                </a:lnTo>
                <a:lnTo>
                  <a:pt x="0" y="1208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74353" y="3254230"/>
            <a:ext cx="1395730" cy="985519"/>
            <a:chOff x="4274353" y="3254230"/>
            <a:chExt cx="1395730" cy="985519"/>
          </a:xfrm>
        </p:grpSpPr>
        <p:sp>
          <p:nvSpPr>
            <p:cNvPr id="4" name="object 4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597" y="162574"/>
                  </a:moveTo>
                  <a:lnTo>
                    <a:pt x="1382020" y="179199"/>
                  </a:lnTo>
                  <a:lnTo>
                    <a:pt x="1371522" y="195343"/>
                  </a:lnTo>
                  <a:lnTo>
                    <a:pt x="1331153" y="225865"/>
                  </a:lnTo>
                  <a:lnTo>
                    <a:pt x="1267278" y="253485"/>
                  </a:lnTo>
                  <a:lnTo>
                    <a:pt x="1227396" y="266002"/>
                  </a:lnTo>
                  <a:lnTo>
                    <a:pt x="1182681" y="277549"/>
                  </a:lnTo>
                  <a:lnTo>
                    <a:pt x="1133483" y="288043"/>
                  </a:lnTo>
                  <a:lnTo>
                    <a:pt x="1080149" y="297404"/>
                  </a:lnTo>
                  <a:lnTo>
                    <a:pt x="1023028" y="305549"/>
                  </a:lnTo>
                  <a:lnTo>
                    <a:pt x="962467" y="312396"/>
                  </a:lnTo>
                  <a:lnTo>
                    <a:pt x="898816" y="317864"/>
                  </a:lnTo>
                  <a:lnTo>
                    <a:pt x="832422" y="321870"/>
                  </a:lnTo>
                  <a:lnTo>
                    <a:pt x="763633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39934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8" name="object 8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2" name="object 12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8" name="object 18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23" name="object 23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6" name="object 26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1691" y="3123643"/>
            <a:ext cx="1900555" cy="1246505"/>
            <a:chOff x="4021691" y="3123643"/>
            <a:chExt cx="1900555" cy="1246505"/>
          </a:xfrm>
        </p:grpSpPr>
        <p:sp>
          <p:nvSpPr>
            <p:cNvPr id="3" name="object 3"/>
            <p:cNvSpPr/>
            <p:nvPr/>
          </p:nvSpPr>
          <p:spPr>
            <a:xfrm>
              <a:off x="4040741" y="3142693"/>
              <a:ext cx="1862455" cy="1208405"/>
            </a:xfrm>
            <a:custGeom>
              <a:avLst/>
              <a:gdLst/>
              <a:ahLst/>
              <a:cxnLst/>
              <a:rect l="l" t="t" r="r" b="b"/>
              <a:pathLst>
                <a:path w="1862454" h="1208404">
                  <a:moveTo>
                    <a:pt x="0" y="0"/>
                  </a:moveTo>
                  <a:lnTo>
                    <a:pt x="1862396" y="0"/>
                  </a:lnTo>
                  <a:lnTo>
                    <a:pt x="1862396" y="1208097"/>
                  </a:lnTo>
                  <a:lnTo>
                    <a:pt x="0" y="12080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597" y="162574"/>
                  </a:moveTo>
                  <a:lnTo>
                    <a:pt x="1382020" y="179199"/>
                  </a:lnTo>
                  <a:lnTo>
                    <a:pt x="1371522" y="195343"/>
                  </a:lnTo>
                  <a:lnTo>
                    <a:pt x="1331153" y="225865"/>
                  </a:lnTo>
                  <a:lnTo>
                    <a:pt x="1267278" y="253485"/>
                  </a:lnTo>
                  <a:lnTo>
                    <a:pt x="1227396" y="266002"/>
                  </a:lnTo>
                  <a:lnTo>
                    <a:pt x="1182681" y="277549"/>
                  </a:lnTo>
                  <a:lnTo>
                    <a:pt x="1133483" y="288043"/>
                  </a:lnTo>
                  <a:lnTo>
                    <a:pt x="1080149" y="297404"/>
                  </a:lnTo>
                  <a:lnTo>
                    <a:pt x="1023028" y="305549"/>
                  </a:lnTo>
                  <a:lnTo>
                    <a:pt x="962467" y="312396"/>
                  </a:lnTo>
                  <a:lnTo>
                    <a:pt x="898816" y="317864"/>
                  </a:lnTo>
                  <a:lnTo>
                    <a:pt x="832422" y="321870"/>
                  </a:lnTo>
                  <a:lnTo>
                    <a:pt x="763633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39934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8" name="object 8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2" name="object 12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2630" y="1478059"/>
            <a:ext cx="2504440" cy="1800860"/>
            <a:chOff x="3462630" y="1478059"/>
            <a:chExt cx="2504440" cy="1800860"/>
          </a:xfrm>
        </p:grpSpPr>
        <p:sp>
          <p:nvSpPr>
            <p:cNvPr id="18" name="object 18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522" y="2700019"/>
            <a:ext cx="2178050" cy="1208405"/>
          </a:xfrm>
          <a:custGeom>
            <a:avLst/>
            <a:gdLst/>
            <a:ahLst/>
            <a:cxnLst/>
            <a:rect l="l" t="t" r="r" b="b"/>
            <a:pathLst>
              <a:path w="2178050" h="1208404">
                <a:moveTo>
                  <a:pt x="0" y="0"/>
                </a:moveTo>
                <a:lnTo>
                  <a:pt x="2177695" y="0"/>
                </a:lnTo>
                <a:lnTo>
                  <a:pt x="2177695" y="1208097"/>
                </a:lnTo>
                <a:lnTo>
                  <a:pt x="0" y="1208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74353" y="3254230"/>
            <a:ext cx="1395730" cy="985519"/>
            <a:chOff x="4274353" y="3254230"/>
            <a:chExt cx="1395730" cy="985519"/>
          </a:xfrm>
        </p:grpSpPr>
        <p:sp>
          <p:nvSpPr>
            <p:cNvPr id="4" name="object 4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79116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597" y="162574"/>
                  </a:moveTo>
                  <a:lnTo>
                    <a:pt x="1382020" y="179199"/>
                  </a:lnTo>
                  <a:lnTo>
                    <a:pt x="1371522" y="195343"/>
                  </a:lnTo>
                  <a:lnTo>
                    <a:pt x="1331153" y="225865"/>
                  </a:lnTo>
                  <a:lnTo>
                    <a:pt x="1267278" y="253485"/>
                  </a:lnTo>
                  <a:lnTo>
                    <a:pt x="1227396" y="266002"/>
                  </a:lnTo>
                  <a:lnTo>
                    <a:pt x="1182681" y="277549"/>
                  </a:lnTo>
                  <a:lnTo>
                    <a:pt x="1133483" y="288043"/>
                  </a:lnTo>
                  <a:lnTo>
                    <a:pt x="1080149" y="297404"/>
                  </a:lnTo>
                  <a:lnTo>
                    <a:pt x="1023028" y="305549"/>
                  </a:lnTo>
                  <a:lnTo>
                    <a:pt x="962467" y="312396"/>
                  </a:lnTo>
                  <a:lnTo>
                    <a:pt x="898816" y="317864"/>
                  </a:lnTo>
                  <a:lnTo>
                    <a:pt x="832422" y="321870"/>
                  </a:lnTo>
                  <a:lnTo>
                    <a:pt x="763633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3" y="839"/>
                  </a:lnTo>
                  <a:lnTo>
                    <a:pt x="832422" y="3303"/>
                  </a:lnTo>
                  <a:lnTo>
                    <a:pt x="898816" y="7310"/>
                  </a:lnTo>
                  <a:lnTo>
                    <a:pt x="962467" y="12777"/>
                  </a:lnTo>
                  <a:lnTo>
                    <a:pt x="1023028" y="19624"/>
                  </a:lnTo>
                  <a:lnTo>
                    <a:pt x="1080149" y="27768"/>
                  </a:lnTo>
                  <a:lnTo>
                    <a:pt x="1133483" y="37128"/>
                  </a:lnTo>
                  <a:lnTo>
                    <a:pt x="1182681" y="47621"/>
                  </a:lnTo>
                  <a:lnTo>
                    <a:pt x="1227396" y="59167"/>
                  </a:lnTo>
                  <a:lnTo>
                    <a:pt x="1267278" y="71683"/>
                  </a:lnTo>
                  <a:lnTo>
                    <a:pt x="1331153" y="99298"/>
                  </a:lnTo>
                  <a:lnTo>
                    <a:pt x="1371522" y="129813"/>
                  </a:lnTo>
                  <a:lnTo>
                    <a:pt x="1385597" y="162574"/>
                  </a:lnTo>
                  <a:lnTo>
                    <a:pt x="1385597" y="812923"/>
                  </a:lnTo>
                  <a:lnTo>
                    <a:pt x="1354450" y="861263"/>
                  </a:lnTo>
                  <a:lnTo>
                    <a:pt x="1301980" y="890410"/>
                  </a:lnTo>
                  <a:lnTo>
                    <a:pt x="1227396" y="916330"/>
                  </a:lnTo>
                  <a:lnTo>
                    <a:pt x="1182681" y="927876"/>
                  </a:lnTo>
                  <a:lnTo>
                    <a:pt x="1133483" y="938369"/>
                  </a:lnTo>
                  <a:lnTo>
                    <a:pt x="1080149" y="947729"/>
                  </a:lnTo>
                  <a:lnTo>
                    <a:pt x="1023028" y="955873"/>
                  </a:lnTo>
                  <a:lnTo>
                    <a:pt x="962467" y="962720"/>
                  </a:lnTo>
                  <a:lnTo>
                    <a:pt x="898816" y="968187"/>
                  </a:lnTo>
                  <a:lnTo>
                    <a:pt x="832422" y="972194"/>
                  </a:lnTo>
                  <a:lnTo>
                    <a:pt x="763633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39934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8" name="object 8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2" name="object 12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8" name="object 18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23" name="object 23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6" name="object 26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5317" y="3115093"/>
            <a:ext cx="2216150" cy="1246505"/>
            <a:chOff x="3805317" y="3115093"/>
            <a:chExt cx="2216150" cy="1246505"/>
          </a:xfrm>
        </p:grpSpPr>
        <p:sp>
          <p:nvSpPr>
            <p:cNvPr id="3" name="object 3"/>
            <p:cNvSpPr/>
            <p:nvPr/>
          </p:nvSpPr>
          <p:spPr>
            <a:xfrm>
              <a:off x="3824367" y="3134143"/>
              <a:ext cx="2178050" cy="1208405"/>
            </a:xfrm>
            <a:custGeom>
              <a:avLst/>
              <a:gdLst/>
              <a:ahLst/>
              <a:cxnLst/>
              <a:rect l="l" t="t" r="r" b="b"/>
              <a:pathLst>
                <a:path w="2178050" h="1208404">
                  <a:moveTo>
                    <a:pt x="0" y="0"/>
                  </a:moveTo>
                  <a:lnTo>
                    <a:pt x="2177695" y="0"/>
                  </a:lnTo>
                  <a:lnTo>
                    <a:pt x="2177695" y="1208097"/>
                  </a:lnTo>
                  <a:lnTo>
                    <a:pt x="0" y="12080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70991" y="3233418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798" y="975498"/>
                  </a:move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6" y="114234"/>
                  </a:lnTo>
                  <a:lnTo>
                    <a:pt x="83616" y="85087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7" y="839"/>
                  </a:lnTo>
                  <a:lnTo>
                    <a:pt x="832430" y="3303"/>
                  </a:lnTo>
                  <a:lnTo>
                    <a:pt x="898828" y="7310"/>
                  </a:lnTo>
                  <a:lnTo>
                    <a:pt x="962482" y="12777"/>
                  </a:lnTo>
                  <a:lnTo>
                    <a:pt x="1023045" y="19624"/>
                  </a:lnTo>
                  <a:lnTo>
                    <a:pt x="1080168" y="27768"/>
                  </a:lnTo>
                  <a:lnTo>
                    <a:pt x="1133504" y="37128"/>
                  </a:lnTo>
                  <a:lnTo>
                    <a:pt x="1182703" y="47621"/>
                  </a:lnTo>
                  <a:lnTo>
                    <a:pt x="1227419" y="59167"/>
                  </a:lnTo>
                  <a:lnTo>
                    <a:pt x="1267302" y="71683"/>
                  </a:lnTo>
                  <a:lnTo>
                    <a:pt x="1331178" y="99298"/>
                  </a:lnTo>
                  <a:lnTo>
                    <a:pt x="1371547" y="129813"/>
                  </a:lnTo>
                  <a:lnTo>
                    <a:pt x="1385622" y="162574"/>
                  </a:lnTo>
                  <a:lnTo>
                    <a:pt x="1385622" y="812923"/>
                  </a:lnTo>
                  <a:lnTo>
                    <a:pt x="1354475" y="861263"/>
                  </a:lnTo>
                  <a:lnTo>
                    <a:pt x="1302004" y="890410"/>
                  </a:lnTo>
                  <a:lnTo>
                    <a:pt x="1227419" y="916330"/>
                  </a:lnTo>
                  <a:lnTo>
                    <a:pt x="1182703" y="927876"/>
                  </a:lnTo>
                  <a:lnTo>
                    <a:pt x="1133504" y="938369"/>
                  </a:lnTo>
                  <a:lnTo>
                    <a:pt x="1080168" y="947729"/>
                  </a:lnTo>
                  <a:lnTo>
                    <a:pt x="1023045" y="955873"/>
                  </a:lnTo>
                  <a:lnTo>
                    <a:pt x="962482" y="962720"/>
                  </a:lnTo>
                  <a:lnTo>
                    <a:pt x="898828" y="968187"/>
                  </a:lnTo>
                  <a:lnTo>
                    <a:pt x="832430" y="972194"/>
                  </a:lnTo>
                  <a:lnTo>
                    <a:pt x="763637" y="974658"/>
                  </a:lnTo>
                  <a:lnTo>
                    <a:pt x="692798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70991" y="3233418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622" y="162574"/>
                  </a:moveTo>
                  <a:lnTo>
                    <a:pt x="1382045" y="179199"/>
                  </a:lnTo>
                  <a:lnTo>
                    <a:pt x="1371547" y="195343"/>
                  </a:lnTo>
                  <a:lnTo>
                    <a:pt x="1331178" y="225865"/>
                  </a:lnTo>
                  <a:lnTo>
                    <a:pt x="1267302" y="253485"/>
                  </a:lnTo>
                  <a:lnTo>
                    <a:pt x="1227419" y="266002"/>
                  </a:lnTo>
                  <a:lnTo>
                    <a:pt x="1182703" y="277549"/>
                  </a:lnTo>
                  <a:lnTo>
                    <a:pt x="1133504" y="288043"/>
                  </a:lnTo>
                  <a:lnTo>
                    <a:pt x="1080168" y="297404"/>
                  </a:lnTo>
                  <a:lnTo>
                    <a:pt x="1023045" y="305549"/>
                  </a:lnTo>
                  <a:lnTo>
                    <a:pt x="962482" y="312396"/>
                  </a:lnTo>
                  <a:lnTo>
                    <a:pt x="898828" y="317864"/>
                  </a:lnTo>
                  <a:lnTo>
                    <a:pt x="832430" y="321870"/>
                  </a:lnTo>
                  <a:lnTo>
                    <a:pt x="763637" y="324334"/>
                  </a:lnTo>
                  <a:lnTo>
                    <a:pt x="692798" y="325174"/>
                  </a:lnTo>
                  <a:lnTo>
                    <a:pt x="621963" y="324334"/>
                  </a:lnTo>
                  <a:lnTo>
                    <a:pt x="553174" y="321870"/>
                  </a:lnTo>
                  <a:lnTo>
                    <a:pt x="486780" y="317864"/>
                  </a:lnTo>
                  <a:lnTo>
                    <a:pt x="423129" y="312396"/>
                  </a:lnTo>
                  <a:lnTo>
                    <a:pt x="362568" y="305549"/>
                  </a:lnTo>
                  <a:lnTo>
                    <a:pt x="305447" y="297404"/>
                  </a:lnTo>
                  <a:lnTo>
                    <a:pt x="252113" y="288043"/>
                  </a:lnTo>
                  <a:lnTo>
                    <a:pt x="202915" y="277549"/>
                  </a:lnTo>
                  <a:lnTo>
                    <a:pt x="158200" y="266002"/>
                  </a:lnTo>
                  <a:lnTo>
                    <a:pt x="118318" y="253485"/>
                  </a:lnTo>
                  <a:lnTo>
                    <a:pt x="54443" y="225865"/>
                  </a:lnTo>
                  <a:lnTo>
                    <a:pt x="14075" y="195343"/>
                  </a:lnTo>
                  <a:lnTo>
                    <a:pt x="3576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6" y="145954"/>
                  </a:lnTo>
                  <a:lnTo>
                    <a:pt x="14075" y="129813"/>
                  </a:lnTo>
                  <a:lnTo>
                    <a:pt x="54443" y="99298"/>
                  </a:lnTo>
                  <a:lnTo>
                    <a:pt x="118318" y="71683"/>
                  </a:lnTo>
                  <a:lnTo>
                    <a:pt x="158200" y="59167"/>
                  </a:lnTo>
                  <a:lnTo>
                    <a:pt x="202915" y="47621"/>
                  </a:lnTo>
                  <a:lnTo>
                    <a:pt x="252113" y="37128"/>
                  </a:lnTo>
                  <a:lnTo>
                    <a:pt x="305447" y="27768"/>
                  </a:lnTo>
                  <a:lnTo>
                    <a:pt x="362568" y="19624"/>
                  </a:lnTo>
                  <a:lnTo>
                    <a:pt x="423129" y="12777"/>
                  </a:lnTo>
                  <a:lnTo>
                    <a:pt x="486780" y="7310"/>
                  </a:lnTo>
                  <a:lnTo>
                    <a:pt x="553174" y="3303"/>
                  </a:lnTo>
                  <a:lnTo>
                    <a:pt x="621963" y="839"/>
                  </a:lnTo>
                  <a:lnTo>
                    <a:pt x="692798" y="0"/>
                  </a:lnTo>
                  <a:lnTo>
                    <a:pt x="763637" y="839"/>
                  </a:lnTo>
                  <a:lnTo>
                    <a:pt x="832430" y="3303"/>
                  </a:lnTo>
                  <a:lnTo>
                    <a:pt x="898828" y="7310"/>
                  </a:lnTo>
                  <a:lnTo>
                    <a:pt x="962482" y="12777"/>
                  </a:lnTo>
                  <a:lnTo>
                    <a:pt x="1023045" y="19624"/>
                  </a:lnTo>
                  <a:lnTo>
                    <a:pt x="1080168" y="27768"/>
                  </a:lnTo>
                  <a:lnTo>
                    <a:pt x="1133504" y="37128"/>
                  </a:lnTo>
                  <a:lnTo>
                    <a:pt x="1182703" y="47621"/>
                  </a:lnTo>
                  <a:lnTo>
                    <a:pt x="1227419" y="59167"/>
                  </a:lnTo>
                  <a:lnTo>
                    <a:pt x="1267302" y="71683"/>
                  </a:lnTo>
                  <a:lnTo>
                    <a:pt x="1331178" y="99298"/>
                  </a:lnTo>
                  <a:lnTo>
                    <a:pt x="1371547" y="129813"/>
                  </a:lnTo>
                  <a:lnTo>
                    <a:pt x="1385622" y="162574"/>
                  </a:lnTo>
                  <a:lnTo>
                    <a:pt x="1385622" y="812923"/>
                  </a:lnTo>
                  <a:lnTo>
                    <a:pt x="1354475" y="861263"/>
                  </a:lnTo>
                  <a:lnTo>
                    <a:pt x="1302004" y="890410"/>
                  </a:lnTo>
                  <a:lnTo>
                    <a:pt x="1227419" y="916330"/>
                  </a:lnTo>
                  <a:lnTo>
                    <a:pt x="1182703" y="927876"/>
                  </a:lnTo>
                  <a:lnTo>
                    <a:pt x="1133504" y="938369"/>
                  </a:lnTo>
                  <a:lnTo>
                    <a:pt x="1080168" y="947729"/>
                  </a:lnTo>
                  <a:lnTo>
                    <a:pt x="1023045" y="955873"/>
                  </a:lnTo>
                  <a:lnTo>
                    <a:pt x="962482" y="962720"/>
                  </a:lnTo>
                  <a:lnTo>
                    <a:pt x="898828" y="968187"/>
                  </a:lnTo>
                  <a:lnTo>
                    <a:pt x="832430" y="972194"/>
                  </a:lnTo>
                  <a:lnTo>
                    <a:pt x="763637" y="974658"/>
                  </a:lnTo>
                  <a:lnTo>
                    <a:pt x="692798" y="975498"/>
                  </a:lnTo>
                  <a:lnTo>
                    <a:pt x="621963" y="974658"/>
                  </a:lnTo>
                  <a:lnTo>
                    <a:pt x="553174" y="972194"/>
                  </a:lnTo>
                  <a:lnTo>
                    <a:pt x="486780" y="968187"/>
                  </a:lnTo>
                  <a:lnTo>
                    <a:pt x="423129" y="962720"/>
                  </a:lnTo>
                  <a:lnTo>
                    <a:pt x="362568" y="955873"/>
                  </a:lnTo>
                  <a:lnTo>
                    <a:pt x="305447" y="947729"/>
                  </a:lnTo>
                  <a:lnTo>
                    <a:pt x="252113" y="938369"/>
                  </a:lnTo>
                  <a:lnTo>
                    <a:pt x="202915" y="927876"/>
                  </a:lnTo>
                  <a:lnTo>
                    <a:pt x="158200" y="916330"/>
                  </a:lnTo>
                  <a:lnTo>
                    <a:pt x="118318" y="903814"/>
                  </a:lnTo>
                  <a:lnTo>
                    <a:pt x="54443" y="876199"/>
                  </a:lnTo>
                  <a:lnTo>
                    <a:pt x="14075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00473" y="3573093"/>
            <a:ext cx="72580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438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Popular  Products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55524" y="3254230"/>
            <a:ext cx="1395730" cy="985519"/>
            <a:chOff x="6255524" y="3254230"/>
            <a:chExt cx="1395730" cy="985519"/>
          </a:xfrm>
        </p:grpSpPr>
        <p:sp>
          <p:nvSpPr>
            <p:cNvPr id="8" name="object 8"/>
            <p:cNvSpPr/>
            <p:nvPr/>
          </p:nvSpPr>
          <p:spPr>
            <a:xfrm>
              <a:off x="6260287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692823" y="975498"/>
                  </a:moveTo>
                  <a:lnTo>
                    <a:pt x="621988" y="974658"/>
                  </a:lnTo>
                  <a:lnTo>
                    <a:pt x="553198" y="972194"/>
                  </a:lnTo>
                  <a:lnTo>
                    <a:pt x="486803" y="968187"/>
                  </a:lnTo>
                  <a:lnTo>
                    <a:pt x="423150" y="962720"/>
                  </a:lnTo>
                  <a:lnTo>
                    <a:pt x="362587" y="955873"/>
                  </a:lnTo>
                  <a:lnTo>
                    <a:pt x="305464" y="947729"/>
                  </a:lnTo>
                  <a:lnTo>
                    <a:pt x="252128" y="938369"/>
                  </a:lnTo>
                  <a:lnTo>
                    <a:pt x="202927" y="927876"/>
                  </a:lnTo>
                  <a:lnTo>
                    <a:pt x="158211" y="916330"/>
                  </a:lnTo>
                  <a:lnTo>
                    <a:pt x="118326" y="903814"/>
                  </a:lnTo>
                  <a:lnTo>
                    <a:pt x="54447" y="876199"/>
                  </a:lnTo>
                  <a:lnTo>
                    <a:pt x="14076" y="845684"/>
                  </a:lnTo>
                  <a:lnTo>
                    <a:pt x="0" y="812923"/>
                  </a:lnTo>
                  <a:lnTo>
                    <a:pt x="0" y="162574"/>
                  </a:lnTo>
                  <a:lnTo>
                    <a:pt x="31148" y="114234"/>
                  </a:lnTo>
                  <a:lnTo>
                    <a:pt x="83622" y="85087"/>
                  </a:lnTo>
                  <a:lnTo>
                    <a:pt x="158211" y="59167"/>
                  </a:lnTo>
                  <a:lnTo>
                    <a:pt x="202927" y="47621"/>
                  </a:lnTo>
                  <a:lnTo>
                    <a:pt x="252128" y="37128"/>
                  </a:lnTo>
                  <a:lnTo>
                    <a:pt x="305464" y="27768"/>
                  </a:lnTo>
                  <a:lnTo>
                    <a:pt x="362587" y="19624"/>
                  </a:lnTo>
                  <a:lnTo>
                    <a:pt x="423150" y="12777"/>
                  </a:lnTo>
                  <a:lnTo>
                    <a:pt x="486803" y="7310"/>
                  </a:lnTo>
                  <a:lnTo>
                    <a:pt x="553198" y="3303"/>
                  </a:lnTo>
                  <a:lnTo>
                    <a:pt x="621988" y="839"/>
                  </a:lnTo>
                  <a:lnTo>
                    <a:pt x="692823" y="0"/>
                  </a:lnTo>
                  <a:lnTo>
                    <a:pt x="763658" y="839"/>
                  </a:lnTo>
                  <a:lnTo>
                    <a:pt x="832447" y="3303"/>
                  </a:lnTo>
                  <a:lnTo>
                    <a:pt x="898841" y="7310"/>
                  </a:lnTo>
                  <a:lnTo>
                    <a:pt x="962492" y="12777"/>
                  </a:lnTo>
                  <a:lnTo>
                    <a:pt x="1023053" y="19624"/>
                  </a:lnTo>
                  <a:lnTo>
                    <a:pt x="1080174" y="27768"/>
                  </a:lnTo>
                  <a:lnTo>
                    <a:pt x="1133508" y="37128"/>
                  </a:lnTo>
                  <a:lnTo>
                    <a:pt x="1182706" y="47621"/>
                  </a:lnTo>
                  <a:lnTo>
                    <a:pt x="1227421" y="59167"/>
                  </a:lnTo>
                  <a:lnTo>
                    <a:pt x="1267303" y="71683"/>
                  </a:lnTo>
                  <a:lnTo>
                    <a:pt x="1331178" y="99298"/>
                  </a:lnTo>
                  <a:lnTo>
                    <a:pt x="1371547" y="129813"/>
                  </a:lnTo>
                  <a:lnTo>
                    <a:pt x="1385622" y="162574"/>
                  </a:lnTo>
                  <a:lnTo>
                    <a:pt x="1385622" y="812923"/>
                  </a:lnTo>
                  <a:lnTo>
                    <a:pt x="1354475" y="861263"/>
                  </a:lnTo>
                  <a:lnTo>
                    <a:pt x="1302005" y="890410"/>
                  </a:lnTo>
                  <a:lnTo>
                    <a:pt x="1227421" y="916330"/>
                  </a:lnTo>
                  <a:lnTo>
                    <a:pt x="1182706" y="927876"/>
                  </a:lnTo>
                  <a:lnTo>
                    <a:pt x="1133508" y="938369"/>
                  </a:lnTo>
                  <a:lnTo>
                    <a:pt x="1080174" y="947729"/>
                  </a:lnTo>
                  <a:lnTo>
                    <a:pt x="1023053" y="955873"/>
                  </a:lnTo>
                  <a:lnTo>
                    <a:pt x="962492" y="962720"/>
                  </a:lnTo>
                  <a:lnTo>
                    <a:pt x="898841" y="968187"/>
                  </a:lnTo>
                  <a:lnTo>
                    <a:pt x="832447" y="972194"/>
                  </a:lnTo>
                  <a:lnTo>
                    <a:pt x="763658" y="974658"/>
                  </a:lnTo>
                  <a:lnTo>
                    <a:pt x="692823" y="975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60287" y="3258993"/>
              <a:ext cx="1386205" cy="975994"/>
            </a:xfrm>
            <a:custGeom>
              <a:avLst/>
              <a:gdLst/>
              <a:ahLst/>
              <a:cxnLst/>
              <a:rect l="l" t="t" r="r" b="b"/>
              <a:pathLst>
                <a:path w="1386204" h="975995">
                  <a:moveTo>
                    <a:pt x="1385622" y="162574"/>
                  </a:moveTo>
                  <a:lnTo>
                    <a:pt x="1382045" y="179199"/>
                  </a:lnTo>
                  <a:lnTo>
                    <a:pt x="1371547" y="195343"/>
                  </a:lnTo>
                  <a:lnTo>
                    <a:pt x="1331178" y="225865"/>
                  </a:lnTo>
                  <a:lnTo>
                    <a:pt x="1267303" y="253485"/>
                  </a:lnTo>
                  <a:lnTo>
                    <a:pt x="1227421" y="266002"/>
                  </a:lnTo>
                  <a:lnTo>
                    <a:pt x="1182706" y="277549"/>
                  </a:lnTo>
                  <a:lnTo>
                    <a:pt x="1133508" y="288043"/>
                  </a:lnTo>
                  <a:lnTo>
                    <a:pt x="1080174" y="297404"/>
                  </a:lnTo>
                  <a:lnTo>
                    <a:pt x="1023053" y="305549"/>
                  </a:lnTo>
                  <a:lnTo>
                    <a:pt x="962492" y="312396"/>
                  </a:lnTo>
                  <a:lnTo>
                    <a:pt x="898841" y="317864"/>
                  </a:lnTo>
                  <a:lnTo>
                    <a:pt x="832447" y="321870"/>
                  </a:lnTo>
                  <a:lnTo>
                    <a:pt x="763658" y="324334"/>
                  </a:lnTo>
                  <a:lnTo>
                    <a:pt x="692823" y="325174"/>
                  </a:lnTo>
                  <a:lnTo>
                    <a:pt x="621988" y="324334"/>
                  </a:lnTo>
                  <a:lnTo>
                    <a:pt x="553198" y="321870"/>
                  </a:lnTo>
                  <a:lnTo>
                    <a:pt x="486803" y="317864"/>
                  </a:lnTo>
                  <a:lnTo>
                    <a:pt x="423150" y="312396"/>
                  </a:lnTo>
                  <a:lnTo>
                    <a:pt x="362587" y="305549"/>
                  </a:lnTo>
                  <a:lnTo>
                    <a:pt x="305464" y="297404"/>
                  </a:lnTo>
                  <a:lnTo>
                    <a:pt x="252128" y="288043"/>
                  </a:lnTo>
                  <a:lnTo>
                    <a:pt x="202927" y="277549"/>
                  </a:lnTo>
                  <a:lnTo>
                    <a:pt x="158211" y="266002"/>
                  </a:lnTo>
                  <a:lnTo>
                    <a:pt x="118326" y="253485"/>
                  </a:lnTo>
                  <a:lnTo>
                    <a:pt x="54447" y="225865"/>
                  </a:lnTo>
                  <a:lnTo>
                    <a:pt x="14076" y="195343"/>
                  </a:lnTo>
                  <a:lnTo>
                    <a:pt x="3577" y="179199"/>
                  </a:lnTo>
                  <a:lnTo>
                    <a:pt x="0" y="162574"/>
                  </a:lnTo>
                </a:path>
                <a:path w="1386204" h="975995">
                  <a:moveTo>
                    <a:pt x="0" y="162574"/>
                  </a:moveTo>
                  <a:lnTo>
                    <a:pt x="3577" y="145954"/>
                  </a:lnTo>
                  <a:lnTo>
                    <a:pt x="14076" y="129813"/>
                  </a:lnTo>
                  <a:lnTo>
                    <a:pt x="54447" y="99298"/>
                  </a:lnTo>
                  <a:lnTo>
                    <a:pt x="118326" y="71683"/>
                  </a:lnTo>
                  <a:lnTo>
                    <a:pt x="158211" y="59167"/>
                  </a:lnTo>
                  <a:lnTo>
                    <a:pt x="202927" y="47621"/>
                  </a:lnTo>
                  <a:lnTo>
                    <a:pt x="252128" y="37128"/>
                  </a:lnTo>
                  <a:lnTo>
                    <a:pt x="305464" y="27768"/>
                  </a:lnTo>
                  <a:lnTo>
                    <a:pt x="362587" y="19624"/>
                  </a:lnTo>
                  <a:lnTo>
                    <a:pt x="423150" y="12777"/>
                  </a:lnTo>
                  <a:lnTo>
                    <a:pt x="486803" y="7310"/>
                  </a:lnTo>
                  <a:lnTo>
                    <a:pt x="553198" y="3303"/>
                  </a:lnTo>
                  <a:lnTo>
                    <a:pt x="621988" y="839"/>
                  </a:lnTo>
                  <a:lnTo>
                    <a:pt x="692823" y="0"/>
                  </a:lnTo>
                  <a:lnTo>
                    <a:pt x="763658" y="839"/>
                  </a:lnTo>
                  <a:lnTo>
                    <a:pt x="832447" y="3303"/>
                  </a:lnTo>
                  <a:lnTo>
                    <a:pt x="898841" y="7310"/>
                  </a:lnTo>
                  <a:lnTo>
                    <a:pt x="962492" y="12777"/>
                  </a:lnTo>
                  <a:lnTo>
                    <a:pt x="1023053" y="19624"/>
                  </a:lnTo>
                  <a:lnTo>
                    <a:pt x="1080174" y="27768"/>
                  </a:lnTo>
                  <a:lnTo>
                    <a:pt x="1133508" y="37128"/>
                  </a:lnTo>
                  <a:lnTo>
                    <a:pt x="1182706" y="47621"/>
                  </a:lnTo>
                  <a:lnTo>
                    <a:pt x="1227421" y="59167"/>
                  </a:lnTo>
                  <a:lnTo>
                    <a:pt x="1267303" y="71683"/>
                  </a:lnTo>
                  <a:lnTo>
                    <a:pt x="1331178" y="99298"/>
                  </a:lnTo>
                  <a:lnTo>
                    <a:pt x="1371547" y="129813"/>
                  </a:lnTo>
                  <a:lnTo>
                    <a:pt x="1385622" y="162574"/>
                  </a:lnTo>
                  <a:lnTo>
                    <a:pt x="1385622" y="812923"/>
                  </a:lnTo>
                  <a:lnTo>
                    <a:pt x="1354475" y="861263"/>
                  </a:lnTo>
                  <a:lnTo>
                    <a:pt x="1302005" y="890410"/>
                  </a:lnTo>
                  <a:lnTo>
                    <a:pt x="1227421" y="916330"/>
                  </a:lnTo>
                  <a:lnTo>
                    <a:pt x="1182706" y="927876"/>
                  </a:lnTo>
                  <a:lnTo>
                    <a:pt x="1133508" y="938369"/>
                  </a:lnTo>
                  <a:lnTo>
                    <a:pt x="1080174" y="947729"/>
                  </a:lnTo>
                  <a:lnTo>
                    <a:pt x="1023053" y="955873"/>
                  </a:lnTo>
                  <a:lnTo>
                    <a:pt x="962492" y="962720"/>
                  </a:lnTo>
                  <a:lnTo>
                    <a:pt x="898841" y="968187"/>
                  </a:lnTo>
                  <a:lnTo>
                    <a:pt x="832447" y="972194"/>
                  </a:lnTo>
                  <a:lnTo>
                    <a:pt x="763658" y="974658"/>
                  </a:lnTo>
                  <a:lnTo>
                    <a:pt x="692823" y="975498"/>
                  </a:lnTo>
                  <a:lnTo>
                    <a:pt x="621988" y="974658"/>
                  </a:lnTo>
                  <a:lnTo>
                    <a:pt x="553198" y="972194"/>
                  </a:lnTo>
                  <a:lnTo>
                    <a:pt x="486803" y="968187"/>
                  </a:lnTo>
                  <a:lnTo>
                    <a:pt x="423150" y="962720"/>
                  </a:lnTo>
                  <a:lnTo>
                    <a:pt x="362587" y="955873"/>
                  </a:lnTo>
                  <a:lnTo>
                    <a:pt x="305464" y="947729"/>
                  </a:lnTo>
                  <a:lnTo>
                    <a:pt x="252128" y="938369"/>
                  </a:lnTo>
                  <a:lnTo>
                    <a:pt x="202927" y="927876"/>
                  </a:lnTo>
                  <a:lnTo>
                    <a:pt x="158211" y="916330"/>
                  </a:lnTo>
                  <a:lnTo>
                    <a:pt x="118326" y="903814"/>
                  </a:lnTo>
                  <a:lnTo>
                    <a:pt x="54447" y="876199"/>
                  </a:lnTo>
                  <a:lnTo>
                    <a:pt x="14076" y="845684"/>
                  </a:lnTo>
                  <a:lnTo>
                    <a:pt x="0" y="812923"/>
                  </a:lnTo>
                  <a:lnTo>
                    <a:pt x="0" y="1625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521129" y="3703442"/>
            <a:ext cx="864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4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Store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12" name="object 12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16" name="object 16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62630" y="1478059"/>
            <a:ext cx="2504440" cy="1800860"/>
            <a:chOff x="3462630" y="1478059"/>
            <a:chExt cx="2504440" cy="1800860"/>
          </a:xfrm>
        </p:grpSpPr>
        <p:sp>
          <p:nvSpPr>
            <p:cNvPr id="22" name="object 22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35306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Additional</a:t>
            </a:r>
            <a:r>
              <a:rPr dirty="0" spc="-200"/>
              <a:t> </a:t>
            </a:r>
            <a:r>
              <a:rPr dirty="0" spc="20"/>
              <a:t>Optimizations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248" y="3632391"/>
            <a:ext cx="4693285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400" spc="-5">
                <a:solidFill>
                  <a:srgbClr val="1F2123"/>
                </a:solidFill>
                <a:latin typeface="Lato"/>
                <a:cs typeface="Lato"/>
              </a:rPr>
              <a:t>These </a:t>
            </a:r>
            <a:r>
              <a:rPr dirty="0" sz="1400" spc="5">
                <a:solidFill>
                  <a:srgbClr val="1F2123"/>
                </a:solidFill>
                <a:latin typeface="Lato"/>
                <a:cs typeface="Lato"/>
              </a:rPr>
              <a:t>resources </a:t>
            </a:r>
            <a:r>
              <a:rPr dirty="0" sz="1400" spc="20">
                <a:solidFill>
                  <a:srgbClr val="1F2123"/>
                </a:solidFill>
                <a:latin typeface="Lato"/>
                <a:cs typeface="Lato"/>
              </a:rPr>
              <a:t>are</a:t>
            </a:r>
            <a:r>
              <a:rPr dirty="0" sz="1400" spc="-27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-10">
                <a:solidFill>
                  <a:srgbClr val="1F2123"/>
                </a:solidFill>
                <a:latin typeface="Lato"/>
                <a:cs typeface="Lato"/>
              </a:rPr>
              <a:t>expensive</a:t>
            </a:r>
            <a:endParaRPr sz="14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10">
                <a:solidFill>
                  <a:srgbClr val="1F2123"/>
                </a:solidFill>
                <a:latin typeface="Lato"/>
                <a:cs typeface="Lato"/>
              </a:rPr>
              <a:t>Carefully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-10">
                <a:solidFill>
                  <a:srgbClr val="1F2123"/>
                </a:solidFill>
                <a:latin typeface="Lato"/>
                <a:cs typeface="Lato"/>
              </a:rPr>
              <a:t>choose</a:t>
            </a:r>
            <a:r>
              <a:rPr dirty="0" sz="1400" spc="-95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-5">
                <a:solidFill>
                  <a:srgbClr val="1F2123"/>
                </a:solidFill>
                <a:latin typeface="Lato"/>
                <a:cs typeface="Lato"/>
              </a:rPr>
              <a:t>caching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10">
                <a:solidFill>
                  <a:srgbClr val="1F2123"/>
                </a:solidFill>
                <a:latin typeface="Lato"/>
                <a:cs typeface="Lato"/>
              </a:rPr>
              <a:t>requirements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1F2123"/>
                </a:solidFill>
                <a:latin typeface="Lato"/>
                <a:cs typeface="Lato"/>
              </a:rPr>
              <a:t>based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-10">
                <a:solidFill>
                  <a:srgbClr val="1F2123"/>
                </a:solidFill>
                <a:latin typeface="Lato"/>
                <a:cs typeface="Lato"/>
              </a:rPr>
              <a:t>on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>
                <a:solidFill>
                  <a:srgbClr val="1F2123"/>
                </a:solidFill>
                <a:latin typeface="Lato"/>
                <a:cs typeface="Lato"/>
              </a:rPr>
              <a:t>your</a:t>
            </a:r>
            <a:r>
              <a:rPr dirty="0" sz="1400" spc="-90">
                <a:solidFill>
                  <a:srgbClr val="1F2123"/>
                </a:solidFill>
                <a:latin typeface="Lato"/>
                <a:cs typeface="Lato"/>
              </a:rPr>
              <a:t> </a:t>
            </a:r>
            <a:r>
              <a:rPr dirty="0" sz="1400" spc="-10">
                <a:solidFill>
                  <a:srgbClr val="1F2123"/>
                </a:solidFill>
                <a:latin typeface="Lato"/>
                <a:cs typeface="Lato"/>
              </a:rPr>
              <a:t>needs.</a:t>
            </a:r>
            <a:endParaRPr sz="1400">
              <a:latin typeface="Lato"/>
              <a:cs typeface="La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5298" y="1203872"/>
            <a:ext cx="1743071" cy="100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6344" y="1275322"/>
            <a:ext cx="1619246" cy="68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03985" y="903848"/>
            <a:ext cx="1428747" cy="1428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7214" y="1100497"/>
            <a:ext cx="1085847" cy="1238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2948" y="2307064"/>
            <a:ext cx="186817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Single </a:t>
            </a:r>
            <a:r>
              <a:rPr dirty="0" sz="1400" spc="10">
                <a:latin typeface="Lato"/>
                <a:cs typeface="Lato"/>
              </a:rPr>
              <a:t>digit</a:t>
            </a:r>
            <a:r>
              <a:rPr dirty="0" sz="1400" spc="-26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milliseconds  </a:t>
            </a:r>
            <a:r>
              <a:rPr dirty="0" sz="1400" spc="15">
                <a:latin typeface="Lato"/>
                <a:cs typeface="Lato"/>
              </a:rPr>
              <a:t>read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-15">
                <a:latin typeface="Lato"/>
                <a:cs typeface="Lato"/>
              </a:rPr>
              <a:t>latency,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memory  </a:t>
            </a:r>
            <a:r>
              <a:rPr dirty="0" sz="1400" spc="-5">
                <a:latin typeface="Lato"/>
                <a:cs typeface="Lato"/>
              </a:rPr>
              <a:t>cache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available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6917" y="1992740"/>
            <a:ext cx="169672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15">
                <a:latin typeface="Lato"/>
                <a:cs typeface="Lato"/>
              </a:rPr>
              <a:t>In </a:t>
            </a:r>
            <a:r>
              <a:rPr dirty="0" sz="1400">
                <a:latin typeface="Lato"/>
                <a:cs typeface="Lato"/>
              </a:rPr>
              <a:t>memory </a:t>
            </a:r>
            <a:r>
              <a:rPr dirty="0" sz="1400" spc="-10">
                <a:latin typeface="Lato"/>
                <a:cs typeface="Lato"/>
              </a:rPr>
              <a:t>cache,  Sub </a:t>
            </a:r>
            <a:r>
              <a:rPr dirty="0" sz="1400" spc="5">
                <a:latin typeface="Lato"/>
                <a:cs typeface="Lato"/>
              </a:rPr>
              <a:t>milliseconds</a:t>
            </a:r>
            <a:r>
              <a:rPr dirty="0" sz="1400" spc="-26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read  </a:t>
            </a: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6950" y="2307064"/>
            <a:ext cx="168338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Scaleable, handles  </a:t>
            </a:r>
            <a:r>
              <a:rPr dirty="0" sz="1400" spc="5">
                <a:latin typeface="Lato"/>
                <a:cs typeface="Lato"/>
              </a:rPr>
              <a:t>dynamically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changing  </a:t>
            </a:r>
            <a:r>
              <a:rPr dirty="0" sz="1400" spc="5">
                <a:latin typeface="Lato"/>
                <a:cs typeface="Lato"/>
              </a:rPr>
              <a:t>data, </a:t>
            </a:r>
            <a:r>
              <a:rPr dirty="0" sz="1400">
                <a:latin typeface="Lato"/>
                <a:cs typeface="Lato"/>
              </a:rPr>
              <a:t>Milliseconds  </a:t>
            </a:r>
            <a:r>
              <a:rPr dirty="0" sz="1400" spc="15">
                <a:latin typeface="Lato"/>
                <a:cs typeface="Lato"/>
              </a:rPr>
              <a:t>read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232" y="2307064"/>
            <a:ext cx="1669414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Scaleable, </a:t>
            </a:r>
            <a:r>
              <a:rPr dirty="0" sz="1400" spc="-5">
                <a:latin typeface="Lato"/>
                <a:cs typeface="Lato"/>
              </a:rPr>
              <a:t>can</a:t>
            </a:r>
            <a:r>
              <a:rPr dirty="0" sz="1400" spc="-22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handle  slowly </a:t>
            </a:r>
            <a:r>
              <a:rPr dirty="0" sz="1400" spc="-5">
                <a:latin typeface="Lato"/>
                <a:cs typeface="Lato"/>
              </a:rPr>
              <a:t>changing</a:t>
            </a:r>
            <a:r>
              <a:rPr dirty="0" sz="1400" spc="-24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data,  </a:t>
            </a:r>
            <a:r>
              <a:rPr dirty="0" sz="1400">
                <a:latin typeface="Lato"/>
                <a:cs typeface="Lato"/>
              </a:rPr>
              <a:t>Milliseconds </a:t>
            </a:r>
            <a:r>
              <a:rPr dirty="0" sz="1400" spc="15">
                <a:latin typeface="Lato"/>
                <a:cs typeface="Lato"/>
              </a:rPr>
              <a:t>read  </a:t>
            </a:r>
            <a:r>
              <a:rPr dirty="0" sz="1400">
                <a:latin typeface="Lato"/>
                <a:cs typeface="Lato"/>
              </a:rPr>
              <a:t>latency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6598284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"/>
              <a:t>NoSQL</a:t>
            </a:r>
            <a:r>
              <a:rPr dirty="0" spc="-160"/>
              <a:t> </a:t>
            </a:r>
            <a:r>
              <a:rPr dirty="0" spc="15"/>
              <a:t>Databases</a:t>
            </a:r>
            <a:r>
              <a:rPr dirty="0" spc="-155"/>
              <a:t> </a:t>
            </a:r>
            <a:r>
              <a:rPr dirty="0" spc="15"/>
              <a:t>Caching</a:t>
            </a:r>
            <a:r>
              <a:rPr dirty="0" spc="-160"/>
              <a:t> </a:t>
            </a:r>
            <a:r>
              <a:rPr dirty="0" spc="15"/>
              <a:t>and</a:t>
            </a:r>
            <a:r>
              <a:rPr dirty="0" spc="-155"/>
              <a:t> </a:t>
            </a:r>
            <a:r>
              <a:rPr dirty="0" spc="15"/>
              <a:t>Feature</a:t>
            </a:r>
            <a:r>
              <a:rPr dirty="0" spc="-160"/>
              <a:t> </a:t>
            </a:r>
            <a:r>
              <a:rPr dirty="0" spc="-5"/>
              <a:t>Lookup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5517" y="1285488"/>
            <a:ext cx="32886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0">
                <a:latin typeface="Lato"/>
                <a:cs typeface="Lato"/>
              </a:rPr>
              <a:t>Data</a:t>
            </a:r>
            <a:r>
              <a:rPr dirty="0" sz="3000" spc="-240">
                <a:latin typeface="Lato"/>
                <a:cs typeface="Lato"/>
              </a:rPr>
              <a:t> </a:t>
            </a:r>
            <a:r>
              <a:rPr dirty="0" sz="3000" spc="10">
                <a:latin typeface="Lato"/>
                <a:cs typeface="Lato"/>
              </a:rPr>
              <a:t>Preprocessing</a:t>
            </a:r>
            <a:endParaRPr sz="3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74060" marR="5080" indent="-63690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Model </a:t>
            </a:r>
            <a:r>
              <a:rPr dirty="0" spc="10"/>
              <a:t>Serving:</a:t>
            </a:r>
            <a:r>
              <a:rPr dirty="0" spc="-545"/>
              <a:t> </a:t>
            </a:r>
            <a:r>
              <a:rPr dirty="0" spc="25"/>
              <a:t>Patterns  </a:t>
            </a:r>
            <a:r>
              <a:rPr dirty="0" spc="5"/>
              <a:t>and</a:t>
            </a:r>
            <a:r>
              <a:rPr dirty="0" spc="-265"/>
              <a:t> </a:t>
            </a:r>
            <a:r>
              <a:rPr dirty="0" spc="35"/>
              <a:t>Infrastructure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3" name="object 3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7" name="object 7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3" name="object 13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18" name="object 18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1" name="object 21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7529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Data</a:t>
            </a:r>
            <a:r>
              <a:rPr dirty="0" spc="-175"/>
              <a:t> </a:t>
            </a:r>
            <a:r>
              <a:rPr dirty="0" spc="20"/>
              <a:t>Preprocessing</a:t>
            </a:r>
            <a:r>
              <a:rPr dirty="0" spc="-175"/>
              <a:t> </a:t>
            </a:r>
            <a:r>
              <a:rPr dirty="0" spc="15"/>
              <a:t>and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6196" y="790673"/>
            <a:ext cx="4066540" cy="1975485"/>
            <a:chOff x="1566196" y="790673"/>
            <a:chExt cx="4066540" cy="1975485"/>
          </a:xfrm>
        </p:grpSpPr>
        <p:sp>
          <p:nvSpPr>
            <p:cNvPr id="3" name="object 3"/>
            <p:cNvSpPr/>
            <p:nvPr/>
          </p:nvSpPr>
          <p:spPr>
            <a:xfrm>
              <a:off x="1585246" y="809723"/>
              <a:ext cx="4028440" cy="1937385"/>
            </a:xfrm>
            <a:custGeom>
              <a:avLst/>
              <a:gdLst/>
              <a:ahLst/>
              <a:cxnLst/>
              <a:rect l="l" t="t" r="r" b="b"/>
              <a:pathLst>
                <a:path w="4028440" h="1937385">
                  <a:moveTo>
                    <a:pt x="0" y="0"/>
                  </a:moveTo>
                  <a:lnTo>
                    <a:pt x="4028091" y="0"/>
                  </a:lnTo>
                  <a:lnTo>
                    <a:pt x="4028091" y="1937096"/>
                  </a:lnTo>
                  <a:lnTo>
                    <a:pt x="0" y="19370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245612" y="1367759"/>
            <a:ext cx="10077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8" name="object 8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85066" y="2147205"/>
            <a:ext cx="1207135" cy="600075"/>
          </a:xfrm>
          <a:custGeom>
            <a:avLst/>
            <a:gdLst/>
            <a:ahLst/>
            <a:cxnLst/>
            <a:rect l="l" t="t" r="r" b="b"/>
            <a:pathLst>
              <a:path w="1207135" h="600075">
                <a:moveTo>
                  <a:pt x="0" y="0"/>
                </a:moveTo>
                <a:lnTo>
                  <a:pt x="1206597" y="0"/>
                </a:lnTo>
                <a:lnTo>
                  <a:pt x="1206597" y="599688"/>
                </a:lnTo>
                <a:lnTo>
                  <a:pt x="0" y="59968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89829" y="2151968"/>
            <a:ext cx="1197610" cy="575945"/>
          </a:xfrm>
          <a:prstGeom prst="rect">
            <a:avLst/>
          </a:prstGeom>
          <a:solidFill>
            <a:srgbClr val="FFD866"/>
          </a:solidFill>
        </p:spPr>
        <p:txBody>
          <a:bodyPr wrap="square" lIns="0" tIns="18288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44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62630" y="1478059"/>
            <a:ext cx="2504440" cy="1800860"/>
            <a:chOff x="3462630" y="1478059"/>
            <a:chExt cx="2504440" cy="1800860"/>
          </a:xfrm>
        </p:grpSpPr>
        <p:sp>
          <p:nvSpPr>
            <p:cNvPr id="15" name="object 15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7529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Data</a:t>
            </a:r>
            <a:r>
              <a:rPr dirty="0" spc="-175"/>
              <a:t> </a:t>
            </a:r>
            <a:r>
              <a:rPr dirty="0" spc="20"/>
              <a:t>Preprocessing</a:t>
            </a:r>
            <a:r>
              <a:rPr dirty="0" spc="-175"/>
              <a:t> </a:t>
            </a:r>
            <a:r>
              <a:rPr dirty="0" spc="15"/>
              <a:t>and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4648" y="1041245"/>
            <a:ext cx="757872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Simplify</a:t>
            </a:r>
            <a:r>
              <a:rPr dirty="0" sz="1800" spc="-12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the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task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25">
                <a:solidFill>
                  <a:srgbClr val="1F2121"/>
                </a:solidFill>
                <a:latin typeface="Lato"/>
                <a:cs typeface="Lato"/>
              </a:rPr>
              <a:t>of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deploying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machine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learning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models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20">
                <a:solidFill>
                  <a:srgbClr val="1F2121"/>
                </a:solidFill>
                <a:latin typeface="Lato"/>
                <a:cs typeface="Lato"/>
              </a:rPr>
              <a:t>at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scale.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 spc="15">
                <a:solidFill>
                  <a:srgbClr val="1F2121"/>
                </a:solidFill>
                <a:latin typeface="Lato"/>
                <a:cs typeface="Lato"/>
              </a:rPr>
              <a:t>Can</a:t>
            </a:r>
            <a:r>
              <a:rPr dirty="0" sz="1800" spc="-114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5">
                <a:solidFill>
                  <a:srgbClr val="1F2121"/>
                </a:solidFill>
                <a:latin typeface="Lato"/>
                <a:cs typeface="Lato"/>
              </a:rPr>
              <a:t>handle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scaling,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performance,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0">
                <a:solidFill>
                  <a:srgbClr val="1F2121"/>
                </a:solidFill>
                <a:latin typeface="Lato"/>
                <a:cs typeface="Lato"/>
              </a:rPr>
              <a:t>some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model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5">
                <a:solidFill>
                  <a:srgbClr val="1F2121"/>
                </a:solidFill>
                <a:latin typeface="Lato"/>
                <a:cs typeface="Lato"/>
              </a:rPr>
              <a:t>lifecycle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>
                <a:solidFill>
                  <a:srgbClr val="1F2121"/>
                </a:solidFill>
                <a:latin typeface="Lato"/>
                <a:cs typeface="Lato"/>
              </a:rPr>
              <a:t>management</a:t>
            </a:r>
            <a:r>
              <a:rPr dirty="0" sz="1800" spc="-110">
                <a:solidFill>
                  <a:srgbClr val="1F2121"/>
                </a:solidFill>
                <a:latin typeface="Lato"/>
                <a:cs typeface="Lato"/>
              </a:rPr>
              <a:t> </a:t>
            </a:r>
            <a:r>
              <a:rPr dirty="0" sz="1800" spc="-15">
                <a:solidFill>
                  <a:srgbClr val="1F2121"/>
                </a:solidFill>
                <a:latin typeface="Lato"/>
                <a:cs typeface="Lato"/>
              </a:rPr>
              <a:t>etc.,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3726" y="2878172"/>
            <a:ext cx="1013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REST </a:t>
            </a:r>
            <a:r>
              <a:rPr dirty="0" sz="1400" spc="-114">
                <a:latin typeface="Lato"/>
                <a:cs typeface="Lato"/>
              </a:rPr>
              <a:t>/</a:t>
            </a:r>
            <a:r>
              <a:rPr dirty="0" sz="1400" spc="-24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gRPC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1618" y="2561094"/>
            <a:ext cx="1993264" cy="852169"/>
          </a:xfrm>
          <a:prstGeom prst="rect">
            <a:avLst/>
          </a:prstGeom>
          <a:solidFill>
            <a:srgbClr val="A3C1F4"/>
          </a:solidFill>
          <a:ln w="28574">
            <a:solidFill>
              <a:srgbClr val="1154C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Server</a:t>
            </a:r>
            <a:endParaRPr sz="16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0686" y="2584984"/>
            <a:ext cx="1348497" cy="729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183052" y="2776406"/>
            <a:ext cx="1060450" cy="123189"/>
            <a:chOff x="5183052" y="2776406"/>
            <a:chExt cx="1060450" cy="123189"/>
          </a:xfrm>
        </p:grpSpPr>
        <p:sp>
          <p:nvSpPr>
            <p:cNvPr id="7" name="object 7"/>
            <p:cNvSpPr/>
            <p:nvPr/>
          </p:nvSpPr>
          <p:spPr>
            <a:xfrm>
              <a:off x="5327014" y="2837894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83052" y="2776406"/>
              <a:ext cx="158424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141277" y="3128431"/>
            <a:ext cx="1060450" cy="123189"/>
            <a:chOff x="5141277" y="3128431"/>
            <a:chExt cx="1060450" cy="123189"/>
          </a:xfrm>
        </p:grpSpPr>
        <p:sp>
          <p:nvSpPr>
            <p:cNvPr id="10" name="object 10"/>
            <p:cNvSpPr/>
            <p:nvPr/>
          </p:nvSpPr>
          <p:spPr>
            <a:xfrm>
              <a:off x="5155564" y="3186893"/>
              <a:ext cx="902335" cy="3175"/>
            </a:xfrm>
            <a:custGeom>
              <a:avLst/>
              <a:gdLst/>
              <a:ahLst/>
              <a:cxnLst/>
              <a:rect l="l" t="t" r="r" b="b"/>
              <a:pathLst>
                <a:path w="902335" h="3175">
                  <a:moveTo>
                    <a:pt x="901948" y="30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3075" y="3128431"/>
              <a:ext cx="15839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250542" y="2281775"/>
            <a:ext cx="8845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4135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Lato"/>
                <a:cs typeface="Lato"/>
              </a:rPr>
              <a:t>What’s </a:t>
            </a:r>
            <a:r>
              <a:rPr dirty="0" sz="1400" spc="5">
                <a:latin typeface="Lato"/>
                <a:cs typeface="Lato"/>
              </a:rPr>
              <a:t>in  </a:t>
            </a:r>
            <a:r>
              <a:rPr dirty="0" sz="1400" spc="10">
                <a:latin typeface="Lato"/>
                <a:cs typeface="Lato"/>
              </a:rPr>
              <a:t>this</a:t>
            </a:r>
            <a:r>
              <a:rPr dirty="0" sz="1400" spc="-180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image?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7328" y="3413905"/>
            <a:ext cx="730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latin typeface="Lato"/>
                <a:cs typeface="Lato"/>
              </a:rPr>
              <a:t>Dog</a:t>
            </a:r>
            <a:r>
              <a:rPr dirty="0" sz="1400" spc="-15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0.99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183" y="2579669"/>
            <a:ext cx="1439545" cy="815340"/>
          </a:xfrm>
          <a:prstGeom prst="rect">
            <a:avLst/>
          </a:prstGeom>
          <a:solidFill>
            <a:srgbClr val="F9CA9C"/>
          </a:solidFill>
          <a:ln w="28574">
            <a:solidFill>
              <a:srgbClr val="FF99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dirty="0" sz="1600" spc="-5">
                <a:latin typeface="Lato"/>
                <a:cs typeface="Lato"/>
              </a:rPr>
              <a:t>Model</a:t>
            </a:r>
            <a:r>
              <a:rPr dirty="0" sz="1600" spc="-114">
                <a:latin typeface="Lato"/>
                <a:cs typeface="Lato"/>
              </a:rPr>
              <a:t> </a:t>
            </a:r>
            <a:r>
              <a:rPr dirty="0" sz="1600" spc="10">
                <a:latin typeface="Lato"/>
                <a:cs typeface="Lato"/>
              </a:rPr>
              <a:t>File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45217" y="2777631"/>
            <a:ext cx="696595" cy="123189"/>
            <a:chOff x="2345217" y="2777631"/>
            <a:chExt cx="696595" cy="123189"/>
          </a:xfrm>
        </p:grpSpPr>
        <p:sp>
          <p:nvSpPr>
            <p:cNvPr id="16" name="object 16"/>
            <p:cNvSpPr/>
            <p:nvPr/>
          </p:nvSpPr>
          <p:spPr>
            <a:xfrm>
              <a:off x="2489182" y="2839119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45217" y="2777631"/>
              <a:ext cx="158252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2317732" y="3127206"/>
            <a:ext cx="696595" cy="123189"/>
            <a:chOff x="2317732" y="3127206"/>
            <a:chExt cx="696595" cy="123189"/>
          </a:xfrm>
        </p:grpSpPr>
        <p:sp>
          <p:nvSpPr>
            <p:cNvPr id="19" name="object 19"/>
            <p:cNvSpPr/>
            <p:nvPr/>
          </p:nvSpPr>
          <p:spPr>
            <a:xfrm>
              <a:off x="2317732" y="3188693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 h="0">
                  <a:moveTo>
                    <a:pt x="552436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55881" y="3127206"/>
              <a:ext cx="158274" cy="122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47344" y="150241"/>
            <a:ext cx="22745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Model</a:t>
            </a:r>
            <a:r>
              <a:rPr dirty="0" sz="2800" spc="-250"/>
              <a:t> </a:t>
            </a:r>
            <a:r>
              <a:rPr dirty="0" sz="2800" spc="15"/>
              <a:t>Servers</a:t>
            </a:r>
            <a:endParaRPr sz="2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0567" y="1699296"/>
            <a:ext cx="3794760" cy="1326515"/>
          </a:xfrm>
          <a:custGeom>
            <a:avLst/>
            <a:gdLst/>
            <a:ahLst/>
            <a:cxnLst/>
            <a:rect l="l" t="t" r="r" b="b"/>
            <a:pathLst>
              <a:path w="3794759" h="1326514">
                <a:moveTo>
                  <a:pt x="0" y="0"/>
                </a:moveTo>
                <a:lnTo>
                  <a:pt x="3794692" y="0"/>
                </a:lnTo>
                <a:lnTo>
                  <a:pt x="3794692" y="1326297"/>
                </a:lnTo>
                <a:lnTo>
                  <a:pt x="0" y="1326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4" name="object 4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8" name="object 8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4" name="object 14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19" name="object 19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2" name="object 22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475297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5"/>
              <a:t>Data</a:t>
            </a:r>
            <a:r>
              <a:rPr dirty="0" spc="-175"/>
              <a:t> </a:t>
            </a:r>
            <a:r>
              <a:rPr dirty="0" spc="20"/>
              <a:t>Preprocessing</a:t>
            </a:r>
            <a:r>
              <a:rPr dirty="0" spc="-175"/>
              <a:t> </a:t>
            </a:r>
            <a:r>
              <a:rPr dirty="0" spc="15"/>
              <a:t>and</a:t>
            </a:r>
            <a:r>
              <a:rPr dirty="0" spc="-17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3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94811" y="1125511"/>
            <a:ext cx="1191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3862" y="1125511"/>
            <a:ext cx="1693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2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70286" y="2745405"/>
            <a:ext cx="2467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439182" y="2745405"/>
            <a:ext cx="1386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1774" y="902923"/>
            <a:ext cx="2653030" cy="164528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710565">
              <a:lnSpc>
                <a:spcPct val="100000"/>
              </a:lnSpc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94811" y="1125511"/>
            <a:ext cx="1191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3862" y="1125511"/>
            <a:ext cx="1693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2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70286" y="2745405"/>
            <a:ext cx="2467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439182" y="2745405"/>
            <a:ext cx="1386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3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94968" y="902923"/>
            <a:ext cx="5212715" cy="164528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  <a:tabLst>
                <a:tab pos="353123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85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	</a:t>
            </a: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2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70286" y="2745405"/>
            <a:ext cx="55556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81475" algn="l"/>
              </a:tabLst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7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	</a:t>
            </a: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3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94811" y="1125511"/>
            <a:ext cx="50336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113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85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	</a:t>
            </a: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70286" y="2745405"/>
            <a:ext cx="2467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39182" y="2745405"/>
            <a:ext cx="1386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3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94811" y="1125511"/>
            <a:ext cx="1191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3862" y="1125511"/>
            <a:ext cx="1693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2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439182" y="2745405"/>
            <a:ext cx="1386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  <p:sp>
        <p:nvSpPr>
          <p:cNvPr id="15" name="object 15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3198" y="2500144"/>
            <a:ext cx="3627120" cy="197802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98" y="1015647"/>
            <a:ext cx="2314575" cy="652780"/>
          </a:xfrm>
          <a:custGeom>
            <a:avLst/>
            <a:gdLst/>
            <a:ahLst/>
            <a:cxnLst/>
            <a:rect l="l" t="t" r="r" b="b"/>
            <a:pathLst>
              <a:path w="2314575" h="652780">
                <a:moveTo>
                  <a:pt x="2314195" y="652498"/>
                </a:moveTo>
                <a:lnTo>
                  <a:pt x="0" y="652498"/>
                </a:lnTo>
                <a:lnTo>
                  <a:pt x="0" y="0"/>
                </a:lnTo>
                <a:lnTo>
                  <a:pt x="1987945" y="0"/>
                </a:lnTo>
                <a:lnTo>
                  <a:pt x="2039289" y="4064"/>
                </a:lnTo>
                <a:lnTo>
                  <a:pt x="2088905" y="16014"/>
                </a:lnTo>
                <a:lnTo>
                  <a:pt x="2135920" y="35489"/>
                </a:lnTo>
                <a:lnTo>
                  <a:pt x="2179458" y="62124"/>
                </a:lnTo>
                <a:lnTo>
                  <a:pt x="2218645" y="95557"/>
                </a:lnTo>
                <a:lnTo>
                  <a:pt x="2252073" y="134736"/>
                </a:lnTo>
                <a:lnTo>
                  <a:pt x="2278706" y="178271"/>
                </a:lnTo>
                <a:lnTo>
                  <a:pt x="2298180" y="225286"/>
                </a:lnTo>
                <a:lnTo>
                  <a:pt x="2310130" y="274904"/>
                </a:lnTo>
                <a:lnTo>
                  <a:pt x="2314195" y="326249"/>
                </a:lnTo>
                <a:lnTo>
                  <a:pt x="2314195" y="6524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9707" y="1217311"/>
            <a:ext cx="1202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Data</a:t>
            </a:r>
            <a:r>
              <a:rPr dirty="0" sz="1400" spc="-13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Cleansing</a:t>
            </a:r>
            <a:endParaRPr sz="1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98" y="1668229"/>
            <a:ext cx="2314575" cy="75120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900" rIns="0" bIns="0" rtlCol="0" vert="horz">
            <a:spAutoFit/>
          </a:bodyPr>
          <a:lstStyle/>
          <a:p>
            <a:pPr marL="313690" marR="195580" indent="-222250">
              <a:lnSpc>
                <a:spcPts val="1650"/>
              </a:lnSpc>
              <a:spcBef>
                <a:spcPts val="70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Correcting </a:t>
            </a:r>
            <a:r>
              <a:rPr dirty="0" sz="1400" spc="5">
                <a:latin typeface="Lato"/>
                <a:cs typeface="Lato"/>
              </a:rPr>
              <a:t>invalid  values</a:t>
            </a:r>
            <a:r>
              <a:rPr dirty="0" sz="1400" spc="-110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in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</a:t>
            </a:r>
            <a:r>
              <a:rPr dirty="0" sz="1400" spc="-10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endParaRPr sz="14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3243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94811" y="1125511"/>
            <a:ext cx="1191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40">
                <a:latin typeface="Lato"/>
                <a:cs typeface="Lato"/>
              </a:rPr>
              <a:t> </a:t>
            </a:r>
            <a:r>
              <a:rPr dirty="0" sz="1400" spc="-20">
                <a:latin typeface="Lato"/>
                <a:cs typeface="Lato"/>
              </a:rPr>
              <a:t>Tuning</a:t>
            </a:r>
            <a:endParaRPr sz="14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3243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10">
                <a:latin typeface="Lato"/>
                <a:cs typeface="Lato"/>
              </a:rPr>
              <a:t>Normalization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Clipping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outliers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5">
                <a:latin typeface="Lato"/>
                <a:cs typeface="Lato"/>
              </a:rPr>
              <a:t>Imputing </a:t>
            </a:r>
            <a:r>
              <a:rPr dirty="0" sz="1400">
                <a:latin typeface="Lato"/>
                <a:cs typeface="Lato"/>
              </a:rPr>
              <a:t>Missing</a:t>
            </a:r>
            <a:r>
              <a:rPr dirty="0" sz="1400" spc="-1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Values</a:t>
            </a:r>
            <a:endParaRPr sz="14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3387" y="1015647"/>
            <a:ext cx="2602230" cy="469265"/>
          </a:xfrm>
          <a:custGeom>
            <a:avLst/>
            <a:gdLst/>
            <a:ahLst/>
            <a:cxnLst/>
            <a:rect l="l" t="t" r="r" b="b"/>
            <a:pathLst>
              <a:path w="2602229" h="469265">
                <a:moveTo>
                  <a:pt x="2602194" y="468899"/>
                </a:moveTo>
                <a:lnTo>
                  <a:pt x="0" y="468899"/>
                </a:lnTo>
                <a:lnTo>
                  <a:pt x="0" y="0"/>
                </a:lnTo>
                <a:lnTo>
                  <a:pt x="2367745" y="0"/>
                </a:lnTo>
                <a:lnTo>
                  <a:pt x="2413697" y="4546"/>
                </a:lnTo>
                <a:lnTo>
                  <a:pt x="2457466" y="17846"/>
                </a:lnTo>
                <a:lnTo>
                  <a:pt x="2497819" y="39390"/>
                </a:lnTo>
                <a:lnTo>
                  <a:pt x="2533519" y="68669"/>
                </a:lnTo>
                <a:lnTo>
                  <a:pt x="2562802" y="104377"/>
                </a:lnTo>
                <a:lnTo>
                  <a:pt x="2584347" y="144730"/>
                </a:lnTo>
                <a:lnTo>
                  <a:pt x="2597648" y="188497"/>
                </a:lnTo>
                <a:lnTo>
                  <a:pt x="2602194" y="234449"/>
                </a:lnTo>
                <a:lnTo>
                  <a:pt x="2602194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3862" y="1125511"/>
            <a:ext cx="1693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12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Construction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6440" y="2635544"/>
            <a:ext cx="3020060" cy="469265"/>
          </a:xfrm>
          <a:custGeom>
            <a:avLst/>
            <a:gdLst/>
            <a:ahLst/>
            <a:cxnLst/>
            <a:rect l="l" t="t" r="r" b="b"/>
            <a:pathLst>
              <a:path w="3020059" h="469264">
                <a:moveTo>
                  <a:pt x="30194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785044" y="0"/>
                </a:lnTo>
                <a:lnTo>
                  <a:pt x="2830996" y="4546"/>
                </a:lnTo>
                <a:lnTo>
                  <a:pt x="2874766" y="17846"/>
                </a:lnTo>
                <a:lnTo>
                  <a:pt x="2915118" y="39392"/>
                </a:lnTo>
                <a:lnTo>
                  <a:pt x="2950819" y="68674"/>
                </a:lnTo>
                <a:lnTo>
                  <a:pt x="2980101" y="104375"/>
                </a:lnTo>
                <a:lnTo>
                  <a:pt x="3001647" y="144727"/>
                </a:lnTo>
                <a:lnTo>
                  <a:pt x="3014947" y="188497"/>
                </a:lnTo>
                <a:lnTo>
                  <a:pt x="3019493" y="234449"/>
                </a:lnTo>
                <a:lnTo>
                  <a:pt x="30194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23191" y="2500144"/>
            <a:ext cx="3627120" cy="197802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1028065">
              <a:lnSpc>
                <a:spcPct val="100000"/>
              </a:lnSpc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Selection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6440" y="3104443"/>
            <a:ext cx="3020060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88265" rIns="0" bIns="0" rtlCol="0" vert="horz">
            <a:spAutoFit/>
          </a:bodyPr>
          <a:lstStyle/>
          <a:p>
            <a:pPr marL="313690" marR="154940" indent="-222250">
              <a:lnSpc>
                <a:spcPts val="1650"/>
              </a:lnSpc>
              <a:spcBef>
                <a:spcPts val="69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Apply same </a:t>
            </a:r>
            <a:r>
              <a:rPr dirty="0" sz="1400" spc="5">
                <a:latin typeface="Lato"/>
                <a:cs typeface="Lato"/>
              </a:rPr>
              <a:t>feature </a:t>
            </a:r>
            <a:r>
              <a:rPr dirty="0" sz="1400">
                <a:latin typeface="Lato"/>
                <a:cs typeface="Lato"/>
              </a:rPr>
              <a:t>selection  </a:t>
            </a:r>
            <a:r>
              <a:rPr dirty="0" sz="1400" spc="-10">
                <a:latin typeface="Lato"/>
                <a:cs typeface="Lato"/>
              </a:rPr>
              <a:t>done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during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training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10">
                <a:latin typeface="Lato"/>
                <a:cs typeface="Lato"/>
              </a:rPr>
              <a:t>on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incoming  </a:t>
            </a:r>
            <a:r>
              <a:rPr dirty="0" sz="1400" spc="10">
                <a:latin typeface="Lato"/>
                <a:cs typeface="Lato"/>
              </a:rPr>
              <a:t>data </a:t>
            </a:r>
            <a:r>
              <a:rPr dirty="0" sz="1400">
                <a:latin typeface="Lato"/>
                <a:cs typeface="Lato"/>
              </a:rPr>
              <a:t>and </a:t>
            </a:r>
            <a:r>
              <a:rPr dirty="0" sz="1400" spc="5">
                <a:latin typeface="Lato"/>
                <a:cs typeface="Lato"/>
              </a:rPr>
              <a:t>features </a:t>
            </a:r>
            <a:r>
              <a:rPr dirty="0" sz="1400" spc="-5">
                <a:latin typeface="Lato"/>
                <a:cs typeface="Lato"/>
              </a:rPr>
              <a:t>fetched </a:t>
            </a:r>
            <a:r>
              <a:rPr dirty="0" sz="1400">
                <a:latin typeface="Lato"/>
                <a:cs typeface="Lato"/>
              </a:rPr>
              <a:t>from  </a:t>
            </a:r>
            <a:r>
              <a:rPr dirty="0" sz="1400" spc="-5">
                <a:latin typeface="Lato"/>
                <a:cs typeface="Lato"/>
              </a:rPr>
              <a:t>cache</a:t>
            </a:r>
            <a:endParaRPr sz="14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3387" y="1484546"/>
            <a:ext cx="2602230" cy="93535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Combine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inputs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Feature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crossing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Polynomial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expansion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725170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20"/>
              <a:t>Preprocessing</a:t>
            </a:r>
            <a:r>
              <a:rPr dirty="0" spc="-160"/>
              <a:t> </a:t>
            </a:r>
            <a:r>
              <a:rPr dirty="0" spc="15"/>
              <a:t>Operations</a:t>
            </a:r>
            <a:r>
              <a:rPr dirty="0" spc="-160"/>
              <a:t> </a:t>
            </a:r>
            <a:r>
              <a:rPr dirty="0"/>
              <a:t>Needed</a:t>
            </a:r>
            <a:r>
              <a:rPr dirty="0" spc="-160"/>
              <a:t> </a:t>
            </a:r>
            <a:r>
              <a:rPr dirty="0" spc="10"/>
              <a:t>Before</a:t>
            </a:r>
            <a:r>
              <a:rPr dirty="0" spc="-155"/>
              <a:t> </a:t>
            </a:r>
            <a:r>
              <a:rPr dirty="0" spc="15"/>
              <a:t>Inference</a:t>
            </a:r>
          </a:p>
        </p:txBody>
      </p:sp>
      <p:sp>
        <p:nvSpPr>
          <p:cNvPr id="15" name="object 15"/>
          <p:cNvSpPr/>
          <p:nvPr/>
        </p:nvSpPr>
        <p:spPr>
          <a:xfrm>
            <a:off x="982122" y="2635544"/>
            <a:ext cx="3110865" cy="469265"/>
          </a:xfrm>
          <a:custGeom>
            <a:avLst/>
            <a:gdLst/>
            <a:ahLst/>
            <a:cxnLst/>
            <a:rect l="l" t="t" r="r" b="b"/>
            <a:pathLst>
              <a:path w="3110865" h="469264">
                <a:moveTo>
                  <a:pt x="3110393" y="468899"/>
                </a:moveTo>
                <a:lnTo>
                  <a:pt x="0" y="468899"/>
                </a:lnTo>
                <a:lnTo>
                  <a:pt x="0" y="0"/>
                </a:lnTo>
                <a:lnTo>
                  <a:pt x="2875944" y="0"/>
                </a:lnTo>
                <a:lnTo>
                  <a:pt x="2921896" y="4546"/>
                </a:lnTo>
                <a:lnTo>
                  <a:pt x="2965665" y="17846"/>
                </a:lnTo>
                <a:lnTo>
                  <a:pt x="3006018" y="39392"/>
                </a:lnTo>
                <a:lnTo>
                  <a:pt x="3041718" y="68674"/>
                </a:lnTo>
                <a:lnTo>
                  <a:pt x="3071001" y="104375"/>
                </a:lnTo>
                <a:lnTo>
                  <a:pt x="3092546" y="144727"/>
                </a:lnTo>
                <a:lnTo>
                  <a:pt x="3105847" y="188497"/>
                </a:lnTo>
                <a:lnTo>
                  <a:pt x="3110393" y="234449"/>
                </a:lnTo>
                <a:lnTo>
                  <a:pt x="3110393" y="46889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70286" y="2745405"/>
            <a:ext cx="2467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Lato"/>
                <a:cs typeface="Lato"/>
              </a:rPr>
              <a:t>Representation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Transformation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2222" y="3104443"/>
            <a:ext cx="3110865" cy="1205865"/>
          </a:xfrm>
          <a:prstGeom prst="rect">
            <a:avLst/>
          </a:prstGeom>
          <a:solidFill>
            <a:srgbClr val="B6D6A8"/>
          </a:solidFill>
        </p:spPr>
        <p:txBody>
          <a:bodyPr wrap="square" lIns="0" tIns="78105" rIns="0" bIns="0" rtlCol="0" vert="horz">
            <a:spAutoFit/>
          </a:bodyPr>
          <a:lstStyle/>
          <a:p>
            <a:pPr marL="314325" indent="-22225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Change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10">
                <a:latin typeface="Lato"/>
                <a:cs typeface="Lato"/>
              </a:rPr>
              <a:t>data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format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5">
                <a:latin typeface="Lato"/>
                <a:cs typeface="Lato"/>
              </a:rPr>
              <a:t>for</a:t>
            </a:r>
            <a:r>
              <a:rPr dirty="0" sz="1400" spc="-90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the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 spc="-10">
                <a:latin typeface="Lato"/>
                <a:cs typeface="Lato"/>
              </a:rPr>
              <a:t>One-hot</a:t>
            </a:r>
            <a:r>
              <a:rPr dirty="0" sz="1400" spc="-95">
                <a:latin typeface="Lato"/>
                <a:cs typeface="Lato"/>
              </a:rPr>
              <a:t> </a:t>
            </a:r>
            <a:r>
              <a:rPr dirty="0" sz="1400" spc="-5">
                <a:latin typeface="Lato"/>
                <a:cs typeface="Lato"/>
              </a:rPr>
              <a:t>encoding</a:t>
            </a:r>
            <a:endParaRPr sz="1400">
              <a:latin typeface="Lato"/>
              <a:cs typeface="Lato"/>
            </a:endParaRPr>
          </a:p>
          <a:p>
            <a:pPr marL="314325" indent="-2222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14325" algn="l"/>
              </a:tabLst>
            </a:pPr>
            <a:r>
              <a:rPr dirty="0" sz="1400">
                <a:latin typeface="Lato"/>
                <a:cs typeface="Lato"/>
              </a:rPr>
              <a:t>Vectorization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3" name="object 3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7" name="object 7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3" name="object 13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18" name="object 18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1" name="object 21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4711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Processing</a:t>
            </a:r>
            <a:r>
              <a:rPr dirty="0" spc="-155"/>
              <a:t> </a:t>
            </a:r>
            <a:r>
              <a:rPr dirty="0" spc="25"/>
              <a:t>After</a:t>
            </a:r>
            <a:r>
              <a:rPr dirty="0" spc="-155"/>
              <a:t> </a:t>
            </a:r>
            <a:r>
              <a:rPr dirty="0" spc="20"/>
              <a:t>Obtaining</a:t>
            </a:r>
            <a:r>
              <a:rPr dirty="0" spc="-155"/>
              <a:t> </a:t>
            </a:r>
            <a:r>
              <a:rPr dirty="0" spc="20"/>
              <a:t>Predictions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7173" y="2075645"/>
            <a:ext cx="7536815" cy="1870710"/>
          </a:xfrm>
          <a:custGeom>
            <a:avLst/>
            <a:gdLst/>
            <a:ahLst/>
            <a:cxnLst/>
            <a:rect l="l" t="t" r="r" b="b"/>
            <a:pathLst>
              <a:path w="7536815" h="1870710">
                <a:moveTo>
                  <a:pt x="0" y="0"/>
                </a:moveTo>
                <a:lnTo>
                  <a:pt x="7536584" y="0"/>
                </a:lnTo>
                <a:lnTo>
                  <a:pt x="7536584" y="1870496"/>
                </a:lnTo>
                <a:lnTo>
                  <a:pt x="0" y="18704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12844" y="985685"/>
            <a:ext cx="2061210" cy="1013460"/>
            <a:chOff x="1712844" y="985685"/>
            <a:chExt cx="2061210" cy="1013460"/>
          </a:xfrm>
        </p:grpSpPr>
        <p:sp>
          <p:nvSpPr>
            <p:cNvPr id="4" name="object 4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180043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7606" y="990447"/>
              <a:ext cx="2051685" cy="1003935"/>
            </a:xfrm>
            <a:custGeom>
              <a:avLst/>
              <a:gdLst/>
              <a:ahLst/>
              <a:cxnLst/>
              <a:rect l="l" t="t" r="r" b="b"/>
              <a:pathLst>
                <a:path w="2051685" h="1003935">
                  <a:moveTo>
                    <a:pt x="0" y="1003797"/>
                  </a:moveTo>
                  <a:lnTo>
                    <a:pt x="250949" y="0"/>
                  </a:lnTo>
                  <a:lnTo>
                    <a:pt x="2051385" y="0"/>
                  </a:lnTo>
                  <a:lnTo>
                    <a:pt x="180043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232912" y="1367759"/>
            <a:ext cx="102044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latin typeface="Lato"/>
                <a:cs typeface="Lato"/>
              </a:rPr>
              <a:t>Observation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6584" y="2789181"/>
            <a:ext cx="1953260" cy="1013460"/>
            <a:chOff x="1626584" y="2789181"/>
            <a:chExt cx="1953260" cy="1013460"/>
          </a:xfrm>
        </p:grpSpPr>
        <p:sp>
          <p:nvSpPr>
            <p:cNvPr id="8" name="object 8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1692746" y="1003797"/>
                  </a:moveTo>
                  <a:lnTo>
                    <a:pt x="0" y="1003797"/>
                  </a:ln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1346" y="2793944"/>
              <a:ext cx="1943735" cy="1003935"/>
            </a:xfrm>
            <a:custGeom>
              <a:avLst/>
              <a:gdLst/>
              <a:ahLst/>
              <a:cxnLst/>
              <a:rect l="l" t="t" r="r" b="b"/>
              <a:pathLst>
                <a:path w="1943735" h="1003935">
                  <a:moveTo>
                    <a:pt x="0" y="1003797"/>
                  </a:moveTo>
                  <a:lnTo>
                    <a:pt x="250949" y="0"/>
                  </a:lnTo>
                  <a:lnTo>
                    <a:pt x="1943696" y="0"/>
                  </a:lnTo>
                  <a:lnTo>
                    <a:pt x="1692746" y="1003797"/>
                  </a:lnTo>
                  <a:lnTo>
                    <a:pt x="0" y="10037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74584" y="3171251"/>
            <a:ext cx="857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latin typeface="Lato"/>
                <a:cs typeface="Lato"/>
              </a:rPr>
              <a:t>Prediction</a:t>
            </a:r>
            <a:endParaRPr sz="1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5066" y="2147205"/>
            <a:ext cx="1207135" cy="600075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480"/>
              </a:spcBef>
            </a:pPr>
            <a:r>
              <a:rPr dirty="0" sz="1400">
                <a:latin typeface="Lato"/>
                <a:cs typeface="Lato"/>
              </a:rPr>
              <a:t>REST</a:t>
            </a:r>
            <a:r>
              <a:rPr dirty="0" sz="1400" spc="-100">
                <a:latin typeface="Lato"/>
                <a:cs typeface="Lato"/>
              </a:rPr>
              <a:t> </a:t>
            </a:r>
            <a:r>
              <a:rPr dirty="0" sz="1400" spc="15">
                <a:latin typeface="Lato"/>
                <a:cs typeface="Lato"/>
              </a:rPr>
              <a:t>API</a:t>
            </a:r>
            <a:endParaRPr sz="14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7012" y="2147205"/>
            <a:ext cx="1207135" cy="600075"/>
          </a:xfrm>
          <a:prstGeom prst="rect">
            <a:avLst/>
          </a:prstGeom>
          <a:solidFill>
            <a:srgbClr val="FF9900"/>
          </a:solidFill>
          <a:ln w="9524">
            <a:solidFill>
              <a:srgbClr val="595959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480"/>
              </a:spcBef>
            </a:pPr>
            <a:r>
              <a:rPr dirty="0" sz="1400" spc="-5">
                <a:latin typeface="Lato"/>
                <a:cs typeface="Lato"/>
              </a:rPr>
              <a:t>Model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62630" y="1478059"/>
            <a:ext cx="737235" cy="1800860"/>
            <a:chOff x="3462630" y="1478059"/>
            <a:chExt cx="737235" cy="1800860"/>
          </a:xfrm>
        </p:grpSpPr>
        <p:sp>
          <p:nvSpPr>
            <p:cNvPr id="14" name="object 14"/>
            <p:cNvSpPr/>
            <p:nvPr/>
          </p:nvSpPr>
          <p:spPr>
            <a:xfrm>
              <a:off x="3643517" y="1492346"/>
              <a:ext cx="457200" cy="805815"/>
            </a:xfrm>
            <a:custGeom>
              <a:avLst/>
              <a:gdLst/>
              <a:ahLst/>
              <a:cxnLst/>
              <a:rect l="l" t="t" r="r" b="b"/>
              <a:pathLst>
                <a:path w="457200" h="805814">
                  <a:moveTo>
                    <a:pt x="0" y="0"/>
                  </a:moveTo>
                  <a:lnTo>
                    <a:pt x="456924" y="80547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45104" y="2260242"/>
              <a:ext cx="133599" cy="1646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61867" y="2447137"/>
              <a:ext cx="623570" cy="719455"/>
            </a:xfrm>
            <a:custGeom>
              <a:avLst/>
              <a:gdLst/>
              <a:ahLst/>
              <a:cxnLst/>
              <a:rect l="l" t="t" r="r" b="b"/>
              <a:pathLst>
                <a:path w="623570" h="719455">
                  <a:moveTo>
                    <a:pt x="0" y="719131"/>
                  </a:moveTo>
                  <a:lnTo>
                    <a:pt x="623298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62630" y="3121081"/>
              <a:ext cx="149174" cy="157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391639" y="2212390"/>
            <a:ext cx="548005" cy="123189"/>
            <a:chOff x="5391639" y="2212390"/>
            <a:chExt cx="548005" cy="123189"/>
          </a:xfrm>
        </p:grpSpPr>
        <p:sp>
          <p:nvSpPr>
            <p:cNvPr id="19" name="object 19"/>
            <p:cNvSpPr/>
            <p:nvPr/>
          </p:nvSpPr>
          <p:spPr>
            <a:xfrm>
              <a:off x="5391639" y="2273875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81300" y="2212390"/>
              <a:ext cx="158274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419126" y="2558807"/>
            <a:ext cx="548005" cy="123189"/>
            <a:chOff x="5419126" y="2558807"/>
            <a:chExt cx="548005" cy="123189"/>
          </a:xfrm>
        </p:grpSpPr>
        <p:sp>
          <p:nvSpPr>
            <p:cNvPr id="22" name="object 22"/>
            <p:cNvSpPr/>
            <p:nvPr/>
          </p:nvSpPr>
          <p:spPr>
            <a:xfrm>
              <a:off x="5563088" y="262029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5" h="0">
                  <a:moveTo>
                    <a:pt x="0" y="0"/>
                  </a:moveTo>
                  <a:lnTo>
                    <a:pt x="4039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19126" y="2558807"/>
              <a:ext cx="158249" cy="122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7344" y="151663"/>
            <a:ext cx="547116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5"/>
              <a:t>Processing</a:t>
            </a:r>
            <a:r>
              <a:rPr dirty="0" spc="-155"/>
              <a:t> </a:t>
            </a:r>
            <a:r>
              <a:rPr dirty="0" spc="25"/>
              <a:t>After</a:t>
            </a:r>
            <a:r>
              <a:rPr dirty="0" spc="-155"/>
              <a:t> </a:t>
            </a:r>
            <a:r>
              <a:rPr dirty="0" spc="20"/>
              <a:t>Obtaining</a:t>
            </a:r>
            <a:r>
              <a:rPr dirty="0" spc="-155"/>
              <a:t> </a:t>
            </a:r>
            <a:r>
              <a:rPr dirty="0" spc="20"/>
              <a:t>Predictions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3448" y="1246219"/>
            <a:ext cx="2872740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20">
                <a:latin typeface="Lato"/>
                <a:cs typeface="Lato"/>
              </a:rPr>
              <a:t>Batch</a:t>
            </a:r>
            <a:r>
              <a:rPr dirty="0" sz="3200" spc="-250">
                <a:latin typeface="Lato"/>
                <a:cs typeface="Lato"/>
              </a:rPr>
              <a:t> </a:t>
            </a:r>
            <a:r>
              <a:rPr dirty="0" sz="3200" spc="20">
                <a:latin typeface="Lato"/>
                <a:cs typeface="Lato"/>
              </a:rPr>
              <a:t>Inference</a:t>
            </a:r>
            <a:endParaRPr sz="32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6064" y="3346570"/>
            <a:ext cx="5657215" cy="11264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414780" marR="5080" indent="-1402715">
              <a:lnSpc>
                <a:spcPct val="100699"/>
              </a:lnSpc>
              <a:spcBef>
                <a:spcPts val="70"/>
              </a:spcBef>
            </a:pPr>
            <a:r>
              <a:rPr dirty="0" sz="3600" spc="-5">
                <a:latin typeface="Lato"/>
                <a:cs typeface="Lato"/>
              </a:rPr>
              <a:t>Model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10">
                <a:latin typeface="Lato"/>
                <a:cs typeface="Lato"/>
              </a:rPr>
              <a:t>Serving: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25">
                <a:latin typeface="Lato"/>
                <a:cs typeface="Lato"/>
              </a:rPr>
              <a:t>Patterns</a:t>
            </a:r>
            <a:r>
              <a:rPr dirty="0" sz="3600" spc="-250">
                <a:latin typeface="Lato"/>
                <a:cs typeface="Lato"/>
              </a:rPr>
              <a:t> </a:t>
            </a:r>
            <a:r>
              <a:rPr dirty="0" sz="3600" spc="5">
                <a:latin typeface="Lato"/>
                <a:cs typeface="Lato"/>
              </a:rPr>
              <a:t>and  </a:t>
            </a:r>
            <a:r>
              <a:rPr dirty="0" sz="3600" spc="30">
                <a:latin typeface="Lato"/>
                <a:cs typeface="Lato"/>
              </a:rPr>
              <a:t>Infrastructure</a:t>
            </a:r>
            <a:endParaRPr sz="36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C4_W2</dc:title>
  <dcterms:created xsi:type="dcterms:W3CDTF">2022-08-22T07:14:51Z</dcterms:created>
  <dcterms:modified xsi:type="dcterms:W3CDTF">2022-08-22T07:14:51Z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2022-08-22T00:00:00Z</vt:filetime>
  </property>
</Properties>
</file>